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69"/>
  </p:notesMasterIdLst>
  <p:handoutMasterIdLst>
    <p:handoutMasterId r:id="rId70"/>
  </p:handoutMasterIdLst>
  <p:sldIdLst>
    <p:sldId id="272" r:id="rId2"/>
    <p:sldId id="455" r:id="rId3"/>
    <p:sldId id="458" r:id="rId4"/>
    <p:sldId id="498" r:id="rId5"/>
    <p:sldId id="489" r:id="rId6"/>
    <p:sldId id="499" r:id="rId7"/>
    <p:sldId id="462" r:id="rId8"/>
    <p:sldId id="463" r:id="rId9"/>
    <p:sldId id="464" r:id="rId10"/>
    <p:sldId id="465" r:id="rId11"/>
    <p:sldId id="475" r:id="rId12"/>
    <p:sldId id="476" r:id="rId13"/>
    <p:sldId id="500" r:id="rId14"/>
    <p:sldId id="480" r:id="rId15"/>
    <p:sldId id="479" r:id="rId16"/>
    <p:sldId id="366" r:id="rId17"/>
    <p:sldId id="367" r:id="rId18"/>
    <p:sldId id="372" r:id="rId19"/>
    <p:sldId id="373" r:id="rId20"/>
    <p:sldId id="519" r:id="rId21"/>
    <p:sldId id="520" r:id="rId22"/>
    <p:sldId id="521" r:id="rId23"/>
    <p:sldId id="481" r:id="rId24"/>
    <p:sldId id="377" r:id="rId25"/>
    <p:sldId id="378" r:id="rId26"/>
    <p:sldId id="384" r:id="rId27"/>
    <p:sldId id="385" r:id="rId28"/>
    <p:sldId id="386" r:id="rId29"/>
    <p:sldId id="387" r:id="rId30"/>
    <p:sldId id="389" r:id="rId31"/>
    <p:sldId id="391" r:id="rId32"/>
    <p:sldId id="522" r:id="rId33"/>
    <p:sldId id="430" r:id="rId34"/>
    <p:sldId id="482" r:id="rId35"/>
    <p:sldId id="487" r:id="rId36"/>
    <p:sldId id="397" r:id="rId37"/>
    <p:sldId id="398" r:id="rId38"/>
    <p:sldId id="399" r:id="rId39"/>
    <p:sldId id="400" r:id="rId40"/>
    <p:sldId id="403" r:id="rId41"/>
    <p:sldId id="435" r:id="rId42"/>
    <p:sldId id="407" r:id="rId43"/>
    <p:sldId id="444" r:id="rId44"/>
    <p:sldId id="445" r:id="rId45"/>
    <p:sldId id="446" r:id="rId46"/>
    <p:sldId id="448" r:id="rId47"/>
    <p:sldId id="447" r:id="rId48"/>
    <p:sldId id="408" r:id="rId49"/>
    <p:sldId id="449" r:id="rId50"/>
    <p:sldId id="411" r:id="rId51"/>
    <p:sldId id="523" r:id="rId52"/>
    <p:sldId id="524" r:id="rId53"/>
    <p:sldId id="525" r:id="rId54"/>
    <p:sldId id="526" r:id="rId55"/>
    <p:sldId id="527" r:id="rId56"/>
    <p:sldId id="528" r:id="rId57"/>
    <p:sldId id="529" r:id="rId58"/>
    <p:sldId id="530" r:id="rId59"/>
    <p:sldId id="531" r:id="rId60"/>
    <p:sldId id="532" r:id="rId61"/>
    <p:sldId id="533" r:id="rId62"/>
    <p:sldId id="534" r:id="rId63"/>
    <p:sldId id="535" r:id="rId64"/>
    <p:sldId id="536" r:id="rId65"/>
    <p:sldId id="537" r:id="rId66"/>
    <p:sldId id="538" r:id="rId67"/>
    <p:sldId id="454" r:id="rId68"/>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63DE8"/>
    <a:srgbClr val="000000"/>
    <a:srgbClr val="0000FF"/>
    <a:srgbClr val="0DC30D"/>
    <a:srgbClr val="C01E2D"/>
    <a:srgbClr val="CECECE"/>
    <a:srgbClr val="919191"/>
    <a:srgbClr val="6767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69" autoAdjust="0"/>
    <p:restoredTop sz="92410" autoAdjust="0"/>
  </p:normalViewPr>
  <p:slideViewPr>
    <p:cSldViewPr snapToGrid="0" showGuides="1">
      <p:cViewPr varScale="1">
        <p:scale>
          <a:sx n="90" d="100"/>
          <a:sy n="90" d="100"/>
        </p:scale>
        <p:origin x="870" y="72"/>
      </p:cViewPr>
      <p:guideLst>
        <p:guide orient="horz" pos="3164"/>
        <p:guide pos="4558"/>
      </p:guideLst>
    </p:cSldViewPr>
  </p:slideViewPr>
  <p:outlineViewPr>
    <p:cViewPr>
      <p:scale>
        <a:sx n="33" d="100"/>
        <a:sy n="33" d="100"/>
      </p:scale>
      <p:origin x="0" y="0"/>
    </p:cViewPr>
  </p:outlineViewPr>
  <p:notesTextViewPr>
    <p:cViewPr>
      <p:scale>
        <a:sx n="90" d="100"/>
        <a:sy n="90" d="100"/>
      </p:scale>
      <p:origin x="0" y="0"/>
    </p:cViewPr>
  </p:notesTextViewPr>
  <p:sorterViewPr>
    <p:cViewPr>
      <p:scale>
        <a:sx n="100" d="100"/>
        <a:sy n="100" d="100"/>
      </p:scale>
      <p:origin x="0" y="0"/>
    </p:cViewPr>
  </p:sorterViewPr>
  <p:notesViewPr>
    <p:cSldViewPr showGuides="1">
      <p:cViewPr varScale="1">
        <p:scale>
          <a:sx n="63" d="100"/>
          <a:sy n="63" d="100"/>
        </p:scale>
        <p:origin x="-3240" y="-58"/>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601B27-0D02-724B-B3CC-9CEBED831AA6}" type="doc">
      <dgm:prSet loTypeId="urn:microsoft.com/office/officeart/2005/8/layout/default#1" loCatId="" qsTypeId="urn:microsoft.com/office/officeart/2005/8/quickstyle/simple4" qsCatId="simple" csTypeId="urn:microsoft.com/office/officeart/2005/8/colors/accent1_2" csCatId="accent1" phldr="1"/>
      <dgm:spPr/>
      <dgm:t>
        <a:bodyPr/>
        <a:lstStyle/>
        <a:p>
          <a:endParaRPr lang="es-ES_tradnl"/>
        </a:p>
      </dgm:t>
    </dgm:pt>
    <dgm:pt modelId="{057D0B3E-4585-DD40-89C9-2C7519083DB2}">
      <dgm:prSet phldrT="[Texto]"/>
      <dgm:spPr/>
      <dgm:t>
        <a:bodyPr/>
        <a:lstStyle/>
        <a:p>
          <a:r>
            <a:rPr lang="es-ES_tradnl" b="0" dirty="0" smtClean="0"/>
            <a:t>Introducción</a:t>
          </a:r>
          <a:endParaRPr lang="es-ES_tradnl" dirty="0"/>
        </a:p>
      </dgm:t>
    </dgm:pt>
    <dgm:pt modelId="{80689DFD-45F5-6441-AC7E-8883F71EB881}" type="parTrans" cxnId="{F45BA1F6-9B2E-0649-B453-76BD317114C9}">
      <dgm:prSet/>
      <dgm:spPr/>
      <dgm:t>
        <a:bodyPr/>
        <a:lstStyle/>
        <a:p>
          <a:endParaRPr lang="es-ES_tradnl"/>
        </a:p>
      </dgm:t>
    </dgm:pt>
    <dgm:pt modelId="{5A7D44E7-5A2A-8A4A-8DF3-78477B77E5DB}" type="sibTrans" cxnId="{F45BA1F6-9B2E-0649-B453-76BD317114C9}">
      <dgm:prSet/>
      <dgm:spPr/>
      <dgm:t>
        <a:bodyPr/>
        <a:lstStyle/>
        <a:p>
          <a:endParaRPr lang="es-ES_tradnl"/>
        </a:p>
      </dgm:t>
    </dgm:pt>
    <dgm:pt modelId="{51222E20-EA77-A34F-B981-A25E0A5C0232}">
      <dgm:prSet/>
      <dgm:spPr/>
      <dgm:t>
        <a:bodyPr/>
        <a:lstStyle/>
        <a:p>
          <a:r>
            <a:rPr lang="es-ES_tradnl" b="0" dirty="0" smtClean="0"/>
            <a:t>Diagnóstico de transformadores</a:t>
          </a:r>
        </a:p>
      </dgm:t>
    </dgm:pt>
    <dgm:pt modelId="{70BA4230-34F2-C345-A01B-D131A9254099}" type="parTrans" cxnId="{927A365F-F2D1-D243-9776-3DF0B542DB72}">
      <dgm:prSet/>
      <dgm:spPr/>
      <dgm:t>
        <a:bodyPr/>
        <a:lstStyle/>
        <a:p>
          <a:endParaRPr lang="es-ES_tradnl"/>
        </a:p>
      </dgm:t>
    </dgm:pt>
    <dgm:pt modelId="{1ECB15CD-BD38-E349-B423-ABA189863D08}" type="sibTrans" cxnId="{927A365F-F2D1-D243-9776-3DF0B542DB72}">
      <dgm:prSet/>
      <dgm:spPr/>
      <dgm:t>
        <a:bodyPr/>
        <a:lstStyle/>
        <a:p>
          <a:endParaRPr lang="es-ES_tradnl"/>
        </a:p>
      </dgm:t>
    </dgm:pt>
    <dgm:pt modelId="{923AE01D-11AA-4342-AB18-8936EB5135EF}">
      <dgm:prSet/>
      <dgm:spPr/>
      <dgm:t>
        <a:bodyPr/>
        <a:lstStyle/>
        <a:p>
          <a:r>
            <a:rPr lang="es-ES_tradnl" b="0" dirty="0" smtClean="0"/>
            <a:t>Pruebas básicas</a:t>
          </a:r>
          <a:endParaRPr lang="es-ES_tradnl" b="0" dirty="0"/>
        </a:p>
      </dgm:t>
    </dgm:pt>
    <dgm:pt modelId="{F51A9633-1AD8-AC46-B610-275385D46E20}" type="sibTrans" cxnId="{5A43BE0E-225E-0F49-8A9D-364103E24FF8}">
      <dgm:prSet/>
      <dgm:spPr/>
      <dgm:t>
        <a:bodyPr/>
        <a:lstStyle/>
        <a:p>
          <a:endParaRPr lang="es-ES_tradnl"/>
        </a:p>
      </dgm:t>
    </dgm:pt>
    <dgm:pt modelId="{97DE1D09-40E7-F04E-83BF-9852C08E8D6A}" type="parTrans" cxnId="{5A43BE0E-225E-0F49-8A9D-364103E24FF8}">
      <dgm:prSet/>
      <dgm:spPr/>
      <dgm:t>
        <a:bodyPr/>
        <a:lstStyle/>
        <a:p>
          <a:endParaRPr lang="es-ES_tradnl"/>
        </a:p>
      </dgm:t>
    </dgm:pt>
    <dgm:pt modelId="{7E82F99A-F8B3-8648-9A62-EE6F5538991B}">
      <dgm:prSet phldrT="[Texto]"/>
      <dgm:spPr/>
      <dgm:t>
        <a:bodyPr/>
        <a:lstStyle/>
        <a:p>
          <a:r>
            <a:rPr lang="es-ES_tradnl" dirty="0" smtClean="0"/>
            <a:t>Clasificación de ensayos</a:t>
          </a:r>
          <a:endParaRPr lang="es-ES_tradnl" dirty="0"/>
        </a:p>
      </dgm:t>
    </dgm:pt>
    <dgm:pt modelId="{8574B9DC-8B5A-E74C-8B7A-B94D49EFA299}" type="parTrans" cxnId="{C5127356-9CBE-9447-9380-E0DCA1AE34AF}">
      <dgm:prSet/>
      <dgm:spPr/>
      <dgm:t>
        <a:bodyPr/>
        <a:lstStyle/>
        <a:p>
          <a:endParaRPr lang="es-ES_tradnl"/>
        </a:p>
      </dgm:t>
    </dgm:pt>
    <dgm:pt modelId="{E0A78BAD-26BF-7144-9C3D-737F249CF25F}" type="sibTrans" cxnId="{C5127356-9CBE-9447-9380-E0DCA1AE34AF}">
      <dgm:prSet/>
      <dgm:spPr/>
      <dgm:t>
        <a:bodyPr/>
        <a:lstStyle/>
        <a:p>
          <a:endParaRPr lang="es-ES_tradnl"/>
        </a:p>
      </dgm:t>
    </dgm:pt>
    <dgm:pt modelId="{4E02A436-1792-6748-9C26-3353CC541713}" type="pres">
      <dgm:prSet presAssocID="{20601B27-0D02-724B-B3CC-9CEBED831AA6}" presName="diagram" presStyleCnt="0">
        <dgm:presLayoutVars>
          <dgm:dir/>
          <dgm:resizeHandles val="exact"/>
        </dgm:presLayoutVars>
      </dgm:prSet>
      <dgm:spPr/>
      <dgm:t>
        <a:bodyPr/>
        <a:lstStyle/>
        <a:p>
          <a:endParaRPr lang="es-ES_tradnl"/>
        </a:p>
      </dgm:t>
    </dgm:pt>
    <dgm:pt modelId="{235BDC20-B06B-A648-B4BC-E2E2118EF1E4}" type="pres">
      <dgm:prSet presAssocID="{057D0B3E-4585-DD40-89C9-2C7519083DB2}" presName="node" presStyleLbl="node1" presStyleIdx="0" presStyleCnt="4">
        <dgm:presLayoutVars>
          <dgm:bulletEnabled val="1"/>
        </dgm:presLayoutVars>
      </dgm:prSet>
      <dgm:spPr/>
      <dgm:t>
        <a:bodyPr/>
        <a:lstStyle/>
        <a:p>
          <a:endParaRPr lang="es-ES_tradnl"/>
        </a:p>
      </dgm:t>
    </dgm:pt>
    <dgm:pt modelId="{BCBCF20F-684D-0540-8425-EEFB498B9B93}" type="pres">
      <dgm:prSet presAssocID="{5A7D44E7-5A2A-8A4A-8DF3-78477B77E5DB}" presName="sibTrans" presStyleCnt="0"/>
      <dgm:spPr/>
    </dgm:pt>
    <dgm:pt modelId="{F41F273A-255C-A246-9122-9DAB51C5349E}" type="pres">
      <dgm:prSet presAssocID="{7E82F99A-F8B3-8648-9A62-EE6F5538991B}" presName="node" presStyleLbl="node1" presStyleIdx="1" presStyleCnt="4">
        <dgm:presLayoutVars>
          <dgm:bulletEnabled val="1"/>
        </dgm:presLayoutVars>
      </dgm:prSet>
      <dgm:spPr/>
      <dgm:t>
        <a:bodyPr/>
        <a:lstStyle/>
        <a:p>
          <a:endParaRPr lang="es-ES_tradnl"/>
        </a:p>
      </dgm:t>
    </dgm:pt>
    <dgm:pt modelId="{EF2DC72D-42B0-E244-A74B-C741D1545E3A}" type="pres">
      <dgm:prSet presAssocID="{E0A78BAD-26BF-7144-9C3D-737F249CF25F}" presName="sibTrans" presStyleCnt="0"/>
      <dgm:spPr/>
    </dgm:pt>
    <dgm:pt modelId="{FA72EB80-9E1E-6D4A-8437-8D7C87E552A4}" type="pres">
      <dgm:prSet presAssocID="{51222E20-EA77-A34F-B981-A25E0A5C0232}" presName="node" presStyleLbl="node1" presStyleIdx="2" presStyleCnt="4">
        <dgm:presLayoutVars>
          <dgm:bulletEnabled val="1"/>
        </dgm:presLayoutVars>
      </dgm:prSet>
      <dgm:spPr/>
      <dgm:t>
        <a:bodyPr/>
        <a:lstStyle/>
        <a:p>
          <a:endParaRPr lang="es-ES_tradnl"/>
        </a:p>
      </dgm:t>
    </dgm:pt>
    <dgm:pt modelId="{AE4876DB-F3B0-0543-BDCE-E971EF9A9F2D}" type="pres">
      <dgm:prSet presAssocID="{1ECB15CD-BD38-E349-B423-ABA189863D08}" presName="sibTrans" presStyleCnt="0"/>
      <dgm:spPr/>
    </dgm:pt>
    <dgm:pt modelId="{99B23F2E-C20F-8447-BA1F-1FBB7A5E26C7}" type="pres">
      <dgm:prSet presAssocID="{923AE01D-11AA-4342-AB18-8936EB5135EF}" presName="node" presStyleLbl="node1" presStyleIdx="3" presStyleCnt="4">
        <dgm:presLayoutVars>
          <dgm:bulletEnabled val="1"/>
        </dgm:presLayoutVars>
      </dgm:prSet>
      <dgm:spPr/>
      <dgm:t>
        <a:bodyPr/>
        <a:lstStyle/>
        <a:p>
          <a:endParaRPr lang="es-ES_tradnl"/>
        </a:p>
      </dgm:t>
    </dgm:pt>
  </dgm:ptLst>
  <dgm:cxnLst>
    <dgm:cxn modelId="{AD920DB0-C58C-0C4C-8BC6-C4CD37C6A052}" type="presOf" srcId="{20601B27-0D02-724B-B3CC-9CEBED831AA6}" destId="{4E02A436-1792-6748-9C26-3353CC541713}" srcOrd="0" destOrd="0" presId="urn:microsoft.com/office/officeart/2005/8/layout/default#1"/>
    <dgm:cxn modelId="{E67FD1B0-8D27-C446-A06D-1F8A77C01B85}" type="presOf" srcId="{923AE01D-11AA-4342-AB18-8936EB5135EF}" destId="{99B23F2E-C20F-8447-BA1F-1FBB7A5E26C7}" srcOrd="0" destOrd="0" presId="urn:microsoft.com/office/officeart/2005/8/layout/default#1"/>
    <dgm:cxn modelId="{72CF0CCF-FFBA-1446-A712-93F106CAD066}" type="presOf" srcId="{51222E20-EA77-A34F-B981-A25E0A5C0232}" destId="{FA72EB80-9E1E-6D4A-8437-8D7C87E552A4}" srcOrd="0" destOrd="0" presId="urn:microsoft.com/office/officeart/2005/8/layout/default#1"/>
    <dgm:cxn modelId="{F45BA1F6-9B2E-0649-B453-76BD317114C9}" srcId="{20601B27-0D02-724B-B3CC-9CEBED831AA6}" destId="{057D0B3E-4585-DD40-89C9-2C7519083DB2}" srcOrd="0" destOrd="0" parTransId="{80689DFD-45F5-6441-AC7E-8883F71EB881}" sibTransId="{5A7D44E7-5A2A-8A4A-8DF3-78477B77E5DB}"/>
    <dgm:cxn modelId="{C5127356-9CBE-9447-9380-E0DCA1AE34AF}" srcId="{20601B27-0D02-724B-B3CC-9CEBED831AA6}" destId="{7E82F99A-F8B3-8648-9A62-EE6F5538991B}" srcOrd="1" destOrd="0" parTransId="{8574B9DC-8B5A-E74C-8B7A-B94D49EFA299}" sibTransId="{E0A78BAD-26BF-7144-9C3D-737F249CF25F}"/>
    <dgm:cxn modelId="{5A43BE0E-225E-0F49-8A9D-364103E24FF8}" srcId="{20601B27-0D02-724B-B3CC-9CEBED831AA6}" destId="{923AE01D-11AA-4342-AB18-8936EB5135EF}" srcOrd="3" destOrd="0" parTransId="{97DE1D09-40E7-F04E-83BF-9852C08E8D6A}" sibTransId="{F51A9633-1AD8-AC46-B610-275385D46E20}"/>
    <dgm:cxn modelId="{186A0FF2-6834-1841-A248-C3EB21FF284D}" type="presOf" srcId="{057D0B3E-4585-DD40-89C9-2C7519083DB2}" destId="{235BDC20-B06B-A648-B4BC-E2E2118EF1E4}" srcOrd="0" destOrd="0" presId="urn:microsoft.com/office/officeart/2005/8/layout/default#1"/>
    <dgm:cxn modelId="{927A365F-F2D1-D243-9776-3DF0B542DB72}" srcId="{20601B27-0D02-724B-B3CC-9CEBED831AA6}" destId="{51222E20-EA77-A34F-B981-A25E0A5C0232}" srcOrd="2" destOrd="0" parTransId="{70BA4230-34F2-C345-A01B-D131A9254099}" sibTransId="{1ECB15CD-BD38-E349-B423-ABA189863D08}"/>
    <dgm:cxn modelId="{DB82423D-57D0-A64A-85B1-E6512B86B900}" type="presOf" srcId="{7E82F99A-F8B3-8648-9A62-EE6F5538991B}" destId="{F41F273A-255C-A246-9122-9DAB51C5349E}" srcOrd="0" destOrd="0" presId="urn:microsoft.com/office/officeart/2005/8/layout/default#1"/>
    <dgm:cxn modelId="{6E0C6ED3-7C0F-9940-8865-C18CDE7D4EBF}" type="presParOf" srcId="{4E02A436-1792-6748-9C26-3353CC541713}" destId="{235BDC20-B06B-A648-B4BC-E2E2118EF1E4}" srcOrd="0" destOrd="0" presId="urn:microsoft.com/office/officeart/2005/8/layout/default#1"/>
    <dgm:cxn modelId="{E822E7AD-E30D-434E-861C-E39EE6829B13}" type="presParOf" srcId="{4E02A436-1792-6748-9C26-3353CC541713}" destId="{BCBCF20F-684D-0540-8425-EEFB498B9B93}" srcOrd="1" destOrd="0" presId="urn:microsoft.com/office/officeart/2005/8/layout/default#1"/>
    <dgm:cxn modelId="{C9E97192-2589-4F4A-AB06-FDB5F0AB1A88}" type="presParOf" srcId="{4E02A436-1792-6748-9C26-3353CC541713}" destId="{F41F273A-255C-A246-9122-9DAB51C5349E}" srcOrd="2" destOrd="0" presId="urn:microsoft.com/office/officeart/2005/8/layout/default#1"/>
    <dgm:cxn modelId="{09F2E25F-90D0-D846-A8DB-8055C8B1A292}" type="presParOf" srcId="{4E02A436-1792-6748-9C26-3353CC541713}" destId="{EF2DC72D-42B0-E244-A74B-C741D1545E3A}" srcOrd="3" destOrd="0" presId="urn:microsoft.com/office/officeart/2005/8/layout/default#1"/>
    <dgm:cxn modelId="{EF0ADCD5-E2A4-3049-8BA9-A05237307DEE}" type="presParOf" srcId="{4E02A436-1792-6748-9C26-3353CC541713}" destId="{FA72EB80-9E1E-6D4A-8437-8D7C87E552A4}" srcOrd="4" destOrd="0" presId="urn:microsoft.com/office/officeart/2005/8/layout/default#1"/>
    <dgm:cxn modelId="{32FE811C-E7CD-5B4E-BE6C-17E02640F24A}" type="presParOf" srcId="{4E02A436-1792-6748-9C26-3353CC541713}" destId="{AE4876DB-F3B0-0543-BDCE-E971EF9A9F2D}" srcOrd="5" destOrd="0" presId="urn:microsoft.com/office/officeart/2005/8/layout/default#1"/>
    <dgm:cxn modelId="{D1CEBF11-8C2B-494E-905A-0F1791EB843B}" type="presParOf" srcId="{4E02A436-1792-6748-9C26-3353CC541713}" destId="{99B23F2E-C20F-8447-BA1F-1FBB7A5E26C7}"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601B27-0D02-724B-B3CC-9CEBED831AA6}" type="doc">
      <dgm:prSet loTypeId="urn:microsoft.com/office/officeart/2005/8/layout/default#2" loCatId="" qsTypeId="urn:microsoft.com/office/officeart/2005/8/quickstyle/simple4" qsCatId="simple" csTypeId="urn:microsoft.com/office/officeart/2005/8/colors/accent1_2" csCatId="accent1" phldr="1"/>
      <dgm:spPr/>
      <dgm:t>
        <a:bodyPr/>
        <a:lstStyle/>
        <a:p>
          <a:endParaRPr lang="es-ES_tradnl"/>
        </a:p>
      </dgm:t>
    </dgm:pt>
    <dgm:pt modelId="{057D0B3E-4585-DD40-89C9-2C7519083DB2}">
      <dgm:prSet phldrT="[Texto]"/>
      <dgm:spPr/>
      <dgm:t>
        <a:bodyPr/>
        <a:lstStyle/>
        <a:p>
          <a:r>
            <a:rPr lang="es-ES_tradnl" b="0" dirty="0" smtClean="0"/>
            <a:t>Introducción</a:t>
          </a:r>
          <a:endParaRPr lang="es-ES_tradnl" dirty="0"/>
        </a:p>
      </dgm:t>
    </dgm:pt>
    <dgm:pt modelId="{80689DFD-45F5-6441-AC7E-8883F71EB881}" type="parTrans" cxnId="{F45BA1F6-9B2E-0649-B453-76BD317114C9}">
      <dgm:prSet/>
      <dgm:spPr/>
      <dgm:t>
        <a:bodyPr/>
        <a:lstStyle/>
        <a:p>
          <a:endParaRPr lang="es-ES_tradnl"/>
        </a:p>
      </dgm:t>
    </dgm:pt>
    <dgm:pt modelId="{5A7D44E7-5A2A-8A4A-8DF3-78477B77E5DB}" type="sibTrans" cxnId="{F45BA1F6-9B2E-0649-B453-76BD317114C9}">
      <dgm:prSet/>
      <dgm:spPr/>
      <dgm:t>
        <a:bodyPr/>
        <a:lstStyle/>
        <a:p>
          <a:endParaRPr lang="es-ES_tradnl"/>
        </a:p>
      </dgm:t>
    </dgm:pt>
    <dgm:pt modelId="{923AE01D-11AA-4342-AB18-8936EB5135EF}">
      <dgm:prSet/>
      <dgm:spPr/>
      <dgm:t>
        <a:bodyPr/>
        <a:lstStyle/>
        <a:p>
          <a:r>
            <a:rPr lang="es-ES_tradnl" b="0" dirty="0" smtClean="0"/>
            <a:t>Pruebas básicas</a:t>
          </a:r>
          <a:endParaRPr lang="es-ES_tradnl" b="0" dirty="0"/>
        </a:p>
      </dgm:t>
    </dgm:pt>
    <dgm:pt modelId="{F51A9633-1AD8-AC46-B610-275385D46E20}" type="sibTrans" cxnId="{5A43BE0E-225E-0F49-8A9D-364103E24FF8}">
      <dgm:prSet/>
      <dgm:spPr/>
      <dgm:t>
        <a:bodyPr/>
        <a:lstStyle/>
        <a:p>
          <a:endParaRPr lang="es-ES_tradnl"/>
        </a:p>
      </dgm:t>
    </dgm:pt>
    <dgm:pt modelId="{97DE1D09-40E7-F04E-83BF-9852C08E8D6A}" type="parTrans" cxnId="{5A43BE0E-225E-0F49-8A9D-364103E24FF8}">
      <dgm:prSet/>
      <dgm:spPr/>
      <dgm:t>
        <a:bodyPr/>
        <a:lstStyle/>
        <a:p>
          <a:endParaRPr lang="es-ES_tradnl"/>
        </a:p>
      </dgm:t>
    </dgm:pt>
    <dgm:pt modelId="{7E82F99A-F8B3-8648-9A62-EE6F5538991B}">
      <dgm:prSet phldrT="[Texto]"/>
      <dgm:spPr/>
      <dgm:t>
        <a:bodyPr/>
        <a:lstStyle/>
        <a:p>
          <a:r>
            <a:rPr lang="es-ES_tradnl" dirty="0" smtClean="0"/>
            <a:t>Clasificación de ensayos</a:t>
          </a:r>
          <a:endParaRPr lang="es-ES_tradnl" dirty="0"/>
        </a:p>
      </dgm:t>
    </dgm:pt>
    <dgm:pt modelId="{8574B9DC-8B5A-E74C-8B7A-B94D49EFA299}" type="parTrans" cxnId="{C5127356-9CBE-9447-9380-E0DCA1AE34AF}">
      <dgm:prSet/>
      <dgm:spPr/>
      <dgm:t>
        <a:bodyPr/>
        <a:lstStyle/>
        <a:p>
          <a:endParaRPr lang="es-ES_tradnl"/>
        </a:p>
      </dgm:t>
    </dgm:pt>
    <dgm:pt modelId="{E0A78BAD-26BF-7144-9C3D-737F249CF25F}" type="sibTrans" cxnId="{C5127356-9CBE-9447-9380-E0DCA1AE34AF}">
      <dgm:prSet/>
      <dgm:spPr/>
      <dgm:t>
        <a:bodyPr/>
        <a:lstStyle/>
        <a:p>
          <a:endParaRPr lang="es-ES_tradnl"/>
        </a:p>
      </dgm:t>
    </dgm:pt>
    <dgm:pt modelId="{2EBFEBB5-0F0B-8747-B764-B6311F272764}">
      <dgm:prSet phldrT="[Texto]"/>
      <dgm:spPr/>
      <dgm:t>
        <a:bodyPr/>
        <a:lstStyle/>
        <a:p>
          <a:r>
            <a:rPr lang="es-ES_tradnl" b="0" dirty="0" smtClean="0"/>
            <a:t>Diagnóstico de transformadores</a:t>
          </a:r>
          <a:endParaRPr lang="es-ES_tradnl" dirty="0"/>
        </a:p>
      </dgm:t>
    </dgm:pt>
    <dgm:pt modelId="{815506C0-69D8-E040-A709-265B36CD6DD6}" type="parTrans" cxnId="{1B07B442-5E9A-0842-87AE-0B501B04F2E4}">
      <dgm:prSet/>
      <dgm:spPr/>
    </dgm:pt>
    <dgm:pt modelId="{074AAC8B-F5B1-3340-A8F7-04C7A811F1C5}" type="sibTrans" cxnId="{1B07B442-5E9A-0842-87AE-0B501B04F2E4}">
      <dgm:prSet/>
      <dgm:spPr/>
    </dgm:pt>
    <dgm:pt modelId="{4E02A436-1792-6748-9C26-3353CC541713}" type="pres">
      <dgm:prSet presAssocID="{20601B27-0D02-724B-B3CC-9CEBED831AA6}" presName="diagram" presStyleCnt="0">
        <dgm:presLayoutVars>
          <dgm:dir/>
          <dgm:resizeHandles val="exact"/>
        </dgm:presLayoutVars>
      </dgm:prSet>
      <dgm:spPr/>
      <dgm:t>
        <a:bodyPr/>
        <a:lstStyle/>
        <a:p>
          <a:endParaRPr lang="es-ES_tradnl"/>
        </a:p>
      </dgm:t>
    </dgm:pt>
    <dgm:pt modelId="{235BDC20-B06B-A648-B4BC-E2E2118EF1E4}" type="pres">
      <dgm:prSet presAssocID="{057D0B3E-4585-DD40-89C9-2C7519083DB2}" presName="node" presStyleLbl="node1" presStyleIdx="0" presStyleCnt="4">
        <dgm:presLayoutVars>
          <dgm:bulletEnabled val="1"/>
        </dgm:presLayoutVars>
      </dgm:prSet>
      <dgm:spPr/>
      <dgm:t>
        <a:bodyPr/>
        <a:lstStyle/>
        <a:p>
          <a:endParaRPr lang="es-ES_tradnl"/>
        </a:p>
      </dgm:t>
    </dgm:pt>
    <dgm:pt modelId="{BCBCF20F-684D-0540-8425-EEFB498B9B93}" type="pres">
      <dgm:prSet presAssocID="{5A7D44E7-5A2A-8A4A-8DF3-78477B77E5DB}" presName="sibTrans" presStyleCnt="0"/>
      <dgm:spPr/>
    </dgm:pt>
    <dgm:pt modelId="{F41F273A-255C-A246-9122-9DAB51C5349E}" type="pres">
      <dgm:prSet presAssocID="{7E82F99A-F8B3-8648-9A62-EE6F5538991B}" presName="node" presStyleLbl="node1" presStyleIdx="1" presStyleCnt="4">
        <dgm:presLayoutVars>
          <dgm:bulletEnabled val="1"/>
        </dgm:presLayoutVars>
      </dgm:prSet>
      <dgm:spPr/>
      <dgm:t>
        <a:bodyPr/>
        <a:lstStyle/>
        <a:p>
          <a:endParaRPr lang="es-ES_tradnl"/>
        </a:p>
      </dgm:t>
    </dgm:pt>
    <dgm:pt modelId="{EF2DC72D-42B0-E244-A74B-C741D1545E3A}" type="pres">
      <dgm:prSet presAssocID="{E0A78BAD-26BF-7144-9C3D-737F249CF25F}" presName="sibTrans" presStyleCnt="0"/>
      <dgm:spPr/>
    </dgm:pt>
    <dgm:pt modelId="{BBDDFF09-552E-4641-8628-3D1F29323BB5}" type="pres">
      <dgm:prSet presAssocID="{2EBFEBB5-0F0B-8747-B764-B6311F272764}" presName="node" presStyleLbl="node1" presStyleIdx="2" presStyleCnt="4">
        <dgm:presLayoutVars>
          <dgm:bulletEnabled val="1"/>
        </dgm:presLayoutVars>
      </dgm:prSet>
      <dgm:spPr/>
      <dgm:t>
        <a:bodyPr/>
        <a:lstStyle/>
        <a:p>
          <a:endParaRPr lang="es-ES_tradnl"/>
        </a:p>
      </dgm:t>
    </dgm:pt>
    <dgm:pt modelId="{AE9A646C-F5E9-B245-9A85-911E49B61BD2}" type="pres">
      <dgm:prSet presAssocID="{074AAC8B-F5B1-3340-A8F7-04C7A811F1C5}" presName="sibTrans" presStyleCnt="0"/>
      <dgm:spPr/>
    </dgm:pt>
    <dgm:pt modelId="{99B23F2E-C20F-8447-BA1F-1FBB7A5E26C7}" type="pres">
      <dgm:prSet presAssocID="{923AE01D-11AA-4342-AB18-8936EB5135EF}" presName="node" presStyleLbl="node1" presStyleIdx="3" presStyleCnt="4">
        <dgm:presLayoutVars>
          <dgm:bulletEnabled val="1"/>
        </dgm:presLayoutVars>
      </dgm:prSet>
      <dgm:spPr/>
      <dgm:t>
        <a:bodyPr/>
        <a:lstStyle/>
        <a:p>
          <a:endParaRPr lang="es-ES_tradnl"/>
        </a:p>
      </dgm:t>
    </dgm:pt>
  </dgm:ptLst>
  <dgm:cxnLst>
    <dgm:cxn modelId="{291ED9D6-9422-4543-983A-C9834764F465}" type="presOf" srcId="{2EBFEBB5-0F0B-8747-B764-B6311F272764}" destId="{BBDDFF09-552E-4641-8628-3D1F29323BB5}" srcOrd="0" destOrd="0" presId="urn:microsoft.com/office/officeart/2005/8/layout/default#2"/>
    <dgm:cxn modelId="{C55DDE14-77E4-3A43-A11F-1CAB725F86D1}" type="presOf" srcId="{923AE01D-11AA-4342-AB18-8936EB5135EF}" destId="{99B23F2E-C20F-8447-BA1F-1FBB7A5E26C7}" srcOrd="0" destOrd="0" presId="urn:microsoft.com/office/officeart/2005/8/layout/default#2"/>
    <dgm:cxn modelId="{49E04ABC-EE5D-8344-A384-77C8BE91C921}" type="presOf" srcId="{057D0B3E-4585-DD40-89C9-2C7519083DB2}" destId="{235BDC20-B06B-A648-B4BC-E2E2118EF1E4}" srcOrd="0" destOrd="0" presId="urn:microsoft.com/office/officeart/2005/8/layout/default#2"/>
    <dgm:cxn modelId="{F45BA1F6-9B2E-0649-B453-76BD317114C9}" srcId="{20601B27-0D02-724B-B3CC-9CEBED831AA6}" destId="{057D0B3E-4585-DD40-89C9-2C7519083DB2}" srcOrd="0" destOrd="0" parTransId="{80689DFD-45F5-6441-AC7E-8883F71EB881}" sibTransId="{5A7D44E7-5A2A-8A4A-8DF3-78477B77E5DB}"/>
    <dgm:cxn modelId="{5795740A-04A3-0646-8896-6AFE4F4D1D5F}" type="presOf" srcId="{7E82F99A-F8B3-8648-9A62-EE6F5538991B}" destId="{F41F273A-255C-A246-9122-9DAB51C5349E}" srcOrd="0" destOrd="0" presId="urn:microsoft.com/office/officeart/2005/8/layout/default#2"/>
    <dgm:cxn modelId="{C5127356-9CBE-9447-9380-E0DCA1AE34AF}" srcId="{20601B27-0D02-724B-B3CC-9CEBED831AA6}" destId="{7E82F99A-F8B3-8648-9A62-EE6F5538991B}" srcOrd="1" destOrd="0" parTransId="{8574B9DC-8B5A-E74C-8B7A-B94D49EFA299}" sibTransId="{E0A78BAD-26BF-7144-9C3D-737F249CF25F}"/>
    <dgm:cxn modelId="{1B07B442-5E9A-0842-87AE-0B501B04F2E4}" srcId="{20601B27-0D02-724B-B3CC-9CEBED831AA6}" destId="{2EBFEBB5-0F0B-8747-B764-B6311F272764}" srcOrd="2" destOrd="0" parTransId="{815506C0-69D8-E040-A709-265B36CD6DD6}" sibTransId="{074AAC8B-F5B1-3340-A8F7-04C7A811F1C5}"/>
    <dgm:cxn modelId="{F2452E46-550A-7E4C-A4D5-48A57AD22D9B}" type="presOf" srcId="{20601B27-0D02-724B-B3CC-9CEBED831AA6}" destId="{4E02A436-1792-6748-9C26-3353CC541713}" srcOrd="0" destOrd="0" presId="urn:microsoft.com/office/officeart/2005/8/layout/default#2"/>
    <dgm:cxn modelId="{5A43BE0E-225E-0F49-8A9D-364103E24FF8}" srcId="{20601B27-0D02-724B-B3CC-9CEBED831AA6}" destId="{923AE01D-11AA-4342-AB18-8936EB5135EF}" srcOrd="3" destOrd="0" parTransId="{97DE1D09-40E7-F04E-83BF-9852C08E8D6A}" sibTransId="{F51A9633-1AD8-AC46-B610-275385D46E20}"/>
    <dgm:cxn modelId="{86008148-9C60-2649-BFC1-029BC1662150}" type="presParOf" srcId="{4E02A436-1792-6748-9C26-3353CC541713}" destId="{235BDC20-B06B-A648-B4BC-E2E2118EF1E4}" srcOrd="0" destOrd="0" presId="urn:microsoft.com/office/officeart/2005/8/layout/default#2"/>
    <dgm:cxn modelId="{6FD4E57D-11E9-0D42-A159-38CDA3E04EED}" type="presParOf" srcId="{4E02A436-1792-6748-9C26-3353CC541713}" destId="{BCBCF20F-684D-0540-8425-EEFB498B9B93}" srcOrd="1" destOrd="0" presId="urn:microsoft.com/office/officeart/2005/8/layout/default#2"/>
    <dgm:cxn modelId="{1718A5A4-0F9D-034D-99BB-EFE94EDE01FA}" type="presParOf" srcId="{4E02A436-1792-6748-9C26-3353CC541713}" destId="{F41F273A-255C-A246-9122-9DAB51C5349E}" srcOrd="2" destOrd="0" presId="urn:microsoft.com/office/officeart/2005/8/layout/default#2"/>
    <dgm:cxn modelId="{5204A0D5-CA7C-C949-91B8-10B1198D46C2}" type="presParOf" srcId="{4E02A436-1792-6748-9C26-3353CC541713}" destId="{EF2DC72D-42B0-E244-A74B-C741D1545E3A}" srcOrd="3" destOrd="0" presId="urn:microsoft.com/office/officeart/2005/8/layout/default#2"/>
    <dgm:cxn modelId="{A13F4EC9-C15F-504C-BA87-93D293E2CEA5}" type="presParOf" srcId="{4E02A436-1792-6748-9C26-3353CC541713}" destId="{BBDDFF09-552E-4641-8628-3D1F29323BB5}" srcOrd="4" destOrd="0" presId="urn:microsoft.com/office/officeart/2005/8/layout/default#2"/>
    <dgm:cxn modelId="{5470639E-8EA2-7340-9DBC-D86BE9FF65AC}" type="presParOf" srcId="{4E02A436-1792-6748-9C26-3353CC541713}" destId="{AE9A646C-F5E9-B245-9A85-911E49B61BD2}" srcOrd="5" destOrd="0" presId="urn:microsoft.com/office/officeart/2005/8/layout/default#2"/>
    <dgm:cxn modelId="{97531871-E8FE-A34D-A373-9520672E1E66}" type="presParOf" srcId="{4E02A436-1792-6748-9C26-3353CC541713}" destId="{99B23F2E-C20F-8447-BA1F-1FBB7A5E26C7}" srcOrd="6"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24B9FB-92C2-3842-A053-95658283C016}" type="doc">
      <dgm:prSet loTypeId="urn:microsoft.com/office/officeart/2005/8/layout/hProcess9" loCatId="" qsTypeId="urn:microsoft.com/office/officeart/2005/8/quickstyle/simple4" qsCatId="simple" csTypeId="urn:microsoft.com/office/officeart/2005/8/colors/accent1_2" csCatId="accent1" phldr="1"/>
      <dgm:spPr/>
    </dgm:pt>
    <dgm:pt modelId="{ADE63538-FECB-3742-A411-D8C753E83461}">
      <dgm:prSet phldrT="[Texto]" custT="1"/>
      <dgm:spPr/>
      <dgm:t>
        <a:bodyPr/>
        <a:lstStyle/>
        <a:p>
          <a:r>
            <a:rPr lang="es-ES_tradnl" sz="1400" dirty="0" smtClean="0"/>
            <a:t>Tipo</a:t>
          </a:r>
          <a:endParaRPr lang="es-ES_tradnl" sz="1400" dirty="0"/>
        </a:p>
      </dgm:t>
    </dgm:pt>
    <dgm:pt modelId="{CB141FBD-0BBA-B342-A577-B6FB403D5AB1}" type="parTrans" cxnId="{517E4590-A51C-9448-96CE-E2D93517AC85}">
      <dgm:prSet/>
      <dgm:spPr/>
      <dgm:t>
        <a:bodyPr/>
        <a:lstStyle/>
        <a:p>
          <a:endParaRPr lang="es-ES_tradnl" sz="1400"/>
        </a:p>
      </dgm:t>
    </dgm:pt>
    <dgm:pt modelId="{633101A4-FBF7-A646-B35D-2C999E6461FE}" type="sibTrans" cxnId="{517E4590-A51C-9448-96CE-E2D93517AC85}">
      <dgm:prSet/>
      <dgm:spPr/>
      <dgm:t>
        <a:bodyPr/>
        <a:lstStyle/>
        <a:p>
          <a:endParaRPr lang="es-ES_tradnl" sz="1400"/>
        </a:p>
      </dgm:t>
    </dgm:pt>
    <dgm:pt modelId="{C4A4AD9E-A883-5543-9A89-E78A8556624F}">
      <dgm:prSet phldrT="[Texto]" custT="1"/>
      <dgm:spPr/>
      <dgm:t>
        <a:bodyPr/>
        <a:lstStyle/>
        <a:p>
          <a:r>
            <a:rPr lang="es-ES_tradnl" sz="1400" dirty="0" smtClean="0"/>
            <a:t>Rutina</a:t>
          </a:r>
          <a:endParaRPr lang="es-ES_tradnl" sz="1400" dirty="0"/>
        </a:p>
      </dgm:t>
    </dgm:pt>
    <dgm:pt modelId="{1D1C21C6-E30B-DE4A-B381-B05143238A25}" type="parTrans" cxnId="{7FCEAF88-F323-BC47-B0E9-A7A1762DE6A8}">
      <dgm:prSet/>
      <dgm:spPr/>
      <dgm:t>
        <a:bodyPr/>
        <a:lstStyle/>
        <a:p>
          <a:endParaRPr lang="es-ES_tradnl" sz="1400"/>
        </a:p>
      </dgm:t>
    </dgm:pt>
    <dgm:pt modelId="{EF6580E0-87B5-A64D-8C46-54031C4EA7AE}" type="sibTrans" cxnId="{7FCEAF88-F323-BC47-B0E9-A7A1762DE6A8}">
      <dgm:prSet/>
      <dgm:spPr/>
      <dgm:t>
        <a:bodyPr/>
        <a:lstStyle/>
        <a:p>
          <a:endParaRPr lang="es-ES_tradnl" sz="1400"/>
        </a:p>
      </dgm:t>
    </dgm:pt>
    <dgm:pt modelId="{F7A8A02A-39DE-CF45-A259-4988964B006F}">
      <dgm:prSet phldrT="[Texto]" custT="1"/>
      <dgm:spPr/>
      <dgm:t>
        <a:bodyPr/>
        <a:lstStyle/>
        <a:p>
          <a:r>
            <a:rPr lang="es-ES_tradnl" sz="1400" dirty="0" smtClean="0"/>
            <a:t>Mantenimiento</a:t>
          </a:r>
          <a:endParaRPr lang="es-ES_tradnl" sz="1400" dirty="0"/>
        </a:p>
      </dgm:t>
    </dgm:pt>
    <dgm:pt modelId="{CBE71DA7-F4D6-8149-90F9-46348ECA2CF8}" type="parTrans" cxnId="{1208E773-5133-EB40-96F3-C788920DD381}">
      <dgm:prSet/>
      <dgm:spPr/>
      <dgm:t>
        <a:bodyPr/>
        <a:lstStyle/>
        <a:p>
          <a:endParaRPr lang="es-ES_tradnl" sz="1400"/>
        </a:p>
      </dgm:t>
    </dgm:pt>
    <dgm:pt modelId="{29AE2B4E-E001-A444-BCB0-68FE2C478C89}" type="sibTrans" cxnId="{1208E773-5133-EB40-96F3-C788920DD381}">
      <dgm:prSet/>
      <dgm:spPr/>
      <dgm:t>
        <a:bodyPr/>
        <a:lstStyle/>
        <a:p>
          <a:endParaRPr lang="es-ES_tradnl" sz="1400"/>
        </a:p>
      </dgm:t>
    </dgm:pt>
    <dgm:pt modelId="{4448D712-3868-AD42-A99D-B8F31BC192D0}">
      <dgm:prSet phldrT="[Texto]" custT="1"/>
      <dgm:spPr/>
      <dgm:t>
        <a:bodyPr/>
        <a:lstStyle/>
        <a:p>
          <a:r>
            <a:rPr lang="es-ES_tradnl" sz="1400" dirty="0" smtClean="0"/>
            <a:t>Especiales</a:t>
          </a:r>
          <a:endParaRPr lang="es-ES_tradnl" sz="1400" dirty="0"/>
        </a:p>
      </dgm:t>
    </dgm:pt>
    <dgm:pt modelId="{6EBC157C-ACFB-734F-A2BB-95180F4E9623}" type="parTrans" cxnId="{7692CE76-6557-AB42-A5F9-580DD1202235}">
      <dgm:prSet/>
      <dgm:spPr/>
      <dgm:t>
        <a:bodyPr/>
        <a:lstStyle/>
        <a:p>
          <a:endParaRPr lang="es-ES_tradnl" sz="1400"/>
        </a:p>
      </dgm:t>
    </dgm:pt>
    <dgm:pt modelId="{CE5D8033-F31C-4B43-BDDB-21A77DCDDE3E}" type="sibTrans" cxnId="{7692CE76-6557-AB42-A5F9-580DD1202235}">
      <dgm:prSet/>
      <dgm:spPr/>
      <dgm:t>
        <a:bodyPr/>
        <a:lstStyle/>
        <a:p>
          <a:endParaRPr lang="es-ES_tradnl" sz="1400"/>
        </a:p>
      </dgm:t>
    </dgm:pt>
    <dgm:pt modelId="{F3120C8B-0753-2A48-A501-F2798F798D50}">
      <dgm:prSet phldrT="[Texto]" custT="1"/>
      <dgm:spPr/>
      <dgm:t>
        <a:bodyPr/>
        <a:lstStyle/>
        <a:p>
          <a:r>
            <a:rPr lang="es-ES_tradnl" sz="1400" dirty="0" smtClean="0"/>
            <a:t>Adicionales</a:t>
          </a:r>
          <a:endParaRPr lang="es-ES_tradnl" sz="1400" dirty="0"/>
        </a:p>
      </dgm:t>
    </dgm:pt>
    <dgm:pt modelId="{53C87C1B-AF71-2A44-BA85-7FB7B3CDA5DF}" type="parTrans" cxnId="{A40F41D4-51E3-E745-9C6A-57360271F295}">
      <dgm:prSet/>
      <dgm:spPr/>
      <dgm:t>
        <a:bodyPr/>
        <a:lstStyle/>
        <a:p>
          <a:endParaRPr lang="es-ES_tradnl" sz="1400"/>
        </a:p>
      </dgm:t>
    </dgm:pt>
    <dgm:pt modelId="{269A1F77-C27F-D24D-A800-847E006C0DFD}" type="sibTrans" cxnId="{A40F41D4-51E3-E745-9C6A-57360271F295}">
      <dgm:prSet/>
      <dgm:spPr/>
      <dgm:t>
        <a:bodyPr/>
        <a:lstStyle/>
        <a:p>
          <a:endParaRPr lang="es-ES_tradnl" sz="1400"/>
        </a:p>
      </dgm:t>
    </dgm:pt>
    <dgm:pt modelId="{24FDDCF7-C370-5443-8977-ABE8FE7C311C}">
      <dgm:prSet phldrT="[Texto]" custT="1"/>
      <dgm:spPr/>
      <dgm:t>
        <a:bodyPr/>
        <a:lstStyle/>
        <a:p>
          <a:r>
            <a:rPr lang="es-ES_tradnl" sz="1400" dirty="0" smtClean="0"/>
            <a:t>Puesta en servicio</a:t>
          </a:r>
          <a:endParaRPr lang="es-ES_tradnl" sz="1400" dirty="0"/>
        </a:p>
      </dgm:t>
    </dgm:pt>
    <dgm:pt modelId="{88892A03-BE26-9144-B1ED-50B83E3AEE86}" type="parTrans" cxnId="{FF6D3A15-2213-E44E-A7D4-5FD5EE095AAE}">
      <dgm:prSet/>
      <dgm:spPr/>
      <dgm:t>
        <a:bodyPr/>
        <a:lstStyle/>
        <a:p>
          <a:endParaRPr lang="es-ES_tradnl" sz="1400"/>
        </a:p>
      </dgm:t>
    </dgm:pt>
    <dgm:pt modelId="{BB8EDBF4-C236-2045-AC78-FAE2B0144A7A}" type="sibTrans" cxnId="{FF6D3A15-2213-E44E-A7D4-5FD5EE095AAE}">
      <dgm:prSet/>
      <dgm:spPr/>
      <dgm:t>
        <a:bodyPr/>
        <a:lstStyle/>
        <a:p>
          <a:endParaRPr lang="es-ES_tradnl" sz="1400"/>
        </a:p>
      </dgm:t>
    </dgm:pt>
    <dgm:pt modelId="{6EF5D103-0455-7942-A5C5-D5C598449BD6}" type="pres">
      <dgm:prSet presAssocID="{EA24B9FB-92C2-3842-A053-95658283C016}" presName="CompostProcess" presStyleCnt="0">
        <dgm:presLayoutVars>
          <dgm:dir/>
          <dgm:resizeHandles val="exact"/>
        </dgm:presLayoutVars>
      </dgm:prSet>
      <dgm:spPr/>
    </dgm:pt>
    <dgm:pt modelId="{199FE078-662B-6345-B967-D59CE08EFA9C}" type="pres">
      <dgm:prSet presAssocID="{EA24B9FB-92C2-3842-A053-95658283C016}" presName="arrow" presStyleLbl="bgShp" presStyleIdx="0" presStyleCnt="1"/>
      <dgm:spPr/>
    </dgm:pt>
    <dgm:pt modelId="{8116A528-2AAD-2D41-A5B2-E9D0E3342C05}" type="pres">
      <dgm:prSet presAssocID="{EA24B9FB-92C2-3842-A053-95658283C016}" presName="linearProcess" presStyleCnt="0"/>
      <dgm:spPr/>
    </dgm:pt>
    <dgm:pt modelId="{DBEEE9DF-5E92-8B49-BB8C-B2D6BCD1B1BF}" type="pres">
      <dgm:prSet presAssocID="{ADE63538-FECB-3742-A411-D8C753E83461}" presName="textNode" presStyleLbl="node1" presStyleIdx="0" presStyleCnt="6">
        <dgm:presLayoutVars>
          <dgm:bulletEnabled val="1"/>
        </dgm:presLayoutVars>
      </dgm:prSet>
      <dgm:spPr/>
      <dgm:t>
        <a:bodyPr/>
        <a:lstStyle/>
        <a:p>
          <a:endParaRPr lang="es-ES_tradnl"/>
        </a:p>
      </dgm:t>
    </dgm:pt>
    <dgm:pt modelId="{A08DA66F-226F-844F-9775-7FFC7A27AA88}" type="pres">
      <dgm:prSet presAssocID="{633101A4-FBF7-A646-B35D-2C999E6461FE}" presName="sibTrans" presStyleCnt="0"/>
      <dgm:spPr/>
    </dgm:pt>
    <dgm:pt modelId="{598C243B-B487-4E4D-94EC-834D4ADA7267}" type="pres">
      <dgm:prSet presAssocID="{C4A4AD9E-A883-5543-9A89-E78A8556624F}" presName="textNode" presStyleLbl="node1" presStyleIdx="1" presStyleCnt="6">
        <dgm:presLayoutVars>
          <dgm:bulletEnabled val="1"/>
        </dgm:presLayoutVars>
      </dgm:prSet>
      <dgm:spPr/>
      <dgm:t>
        <a:bodyPr/>
        <a:lstStyle/>
        <a:p>
          <a:endParaRPr lang="es-ES_tradnl"/>
        </a:p>
      </dgm:t>
    </dgm:pt>
    <dgm:pt modelId="{A4162C40-4490-B840-8F62-97AE6092F741}" type="pres">
      <dgm:prSet presAssocID="{EF6580E0-87B5-A64D-8C46-54031C4EA7AE}" presName="sibTrans" presStyleCnt="0"/>
      <dgm:spPr/>
    </dgm:pt>
    <dgm:pt modelId="{33FE12EF-55D8-0943-B7AF-33F1B3DE24AD}" type="pres">
      <dgm:prSet presAssocID="{4448D712-3868-AD42-A99D-B8F31BC192D0}" presName="textNode" presStyleLbl="node1" presStyleIdx="2" presStyleCnt="6">
        <dgm:presLayoutVars>
          <dgm:bulletEnabled val="1"/>
        </dgm:presLayoutVars>
      </dgm:prSet>
      <dgm:spPr/>
      <dgm:t>
        <a:bodyPr/>
        <a:lstStyle/>
        <a:p>
          <a:endParaRPr lang="es-ES_tradnl"/>
        </a:p>
      </dgm:t>
    </dgm:pt>
    <dgm:pt modelId="{D4627D75-AC55-1345-B59E-F52312A21BFA}" type="pres">
      <dgm:prSet presAssocID="{CE5D8033-F31C-4B43-BDDB-21A77DCDDE3E}" presName="sibTrans" presStyleCnt="0"/>
      <dgm:spPr/>
    </dgm:pt>
    <dgm:pt modelId="{81F09D74-8BC1-B34C-814E-6386AE7EF78E}" type="pres">
      <dgm:prSet presAssocID="{F3120C8B-0753-2A48-A501-F2798F798D50}" presName="textNode" presStyleLbl="node1" presStyleIdx="3" presStyleCnt="6">
        <dgm:presLayoutVars>
          <dgm:bulletEnabled val="1"/>
        </dgm:presLayoutVars>
      </dgm:prSet>
      <dgm:spPr/>
      <dgm:t>
        <a:bodyPr/>
        <a:lstStyle/>
        <a:p>
          <a:endParaRPr lang="es-ES_tradnl"/>
        </a:p>
      </dgm:t>
    </dgm:pt>
    <dgm:pt modelId="{B314A071-3606-A940-9D98-C82F21DB4B33}" type="pres">
      <dgm:prSet presAssocID="{269A1F77-C27F-D24D-A800-847E006C0DFD}" presName="sibTrans" presStyleCnt="0"/>
      <dgm:spPr/>
    </dgm:pt>
    <dgm:pt modelId="{72D72D7F-36C0-C64A-8CBE-8468ACB52B4A}" type="pres">
      <dgm:prSet presAssocID="{24FDDCF7-C370-5443-8977-ABE8FE7C311C}" presName="textNode" presStyleLbl="node1" presStyleIdx="4" presStyleCnt="6">
        <dgm:presLayoutVars>
          <dgm:bulletEnabled val="1"/>
        </dgm:presLayoutVars>
      </dgm:prSet>
      <dgm:spPr/>
      <dgm:t>
        <a:bodyPr/>
        <a:lstStyle/>
        <a:p>
          <a:endParaRPr lang="es-ES_tradnl"/>
        </a:p>
      </dgm:t>
    </dgm:pt>
    <dgm:pt modelId="{6464695F-2788-FD4B-8FDC-FB6AF47115A7}" type="pres">
      <dgm:prSet presAssocID="{BB8EDBF4-C236-2045-AC78-FAE2B0144A7A}" presName="sibTrans" presStyleCnt="0"/>
      <dgm:spPr/>
    </dgm:pt>
    <dgm:pt modelId="{565BB2B2-08B3-BA40-84C5-9CE3E64B5B6B}" type="pres">
      <dgm:prSet presAssocID="{F7A8A02A-39DE-CF45-A259-4988964B006F}" presName="textNode" presStyleLbl="node1" presStyleIdx="5" presStyleCnt="6" custScaleX="118580">
        <dgm:presLayoutVars>
          <dgm:bulletEnabled val="1"/>
        </dgm:presLayoutVars>
      </dgm:prSet>
      <dgm:spPr/>
      <dgm:t>
        <a:bodyPr/>
        <a:lstStyle/>
        <a:p>
          <a:endParaRPr lang="es-ES_tradnl"/>
        </a:p>
      </dgm:t>
    </dgm:pt>
  </dgm:ptLst>
  <dgm:cxnLst>
    <dgm:cxn modelId="{A40F41D4-51E3-E745-9C6A-57360271F295}" srcId="{EA24B9FB-92C2-3842-A053-95658283C016}" destId="{F3120C8B-0753-2A48-A501-F2798F798D50}" srcOrd="3" destOrd="0" parTransId="{53C87C1B-AF71-2A44-BA85-7FB7B3CDA5DF}" sibTransId="{269A1F77-C27F-D24D-A800-847E006C0DFD}"/>
    <dgm:cxn modelId="{7692CE76-6557-AB42-A5F9-580DD1202235}" srcId="{EA24B9FB-92C2-3842-A053-95658283C016}" destId="{4448D712-3868-AD42-A99D-B8F31BC192D0}" srcOrd="2" destOrd="0" parTransId="{6EBC157C-ACFB-734F-A2BB-95180F4E9623}" sibTransId="{CE5D8033-F31C-4B43-BDDB-21A77DCDDE3E}"/>
    <dgm:cxn modelId="{0D88C3EB-AACA-B947-AA20-F1F46A1796AF}" type="presOf" srcId="{24FDDCF7-C370-5443-8977-ABE8FE7C311C}" destId="{72D72D7F-36C0-C64A-8CBE-8468ACB52B4A}" srcOrd="0" destOrd="0" presId="urn:microsoft.com/office/officeart/2005/8/layout/hProcess9"/>
    <dgm:cxn modelId="{2239D00D-26E6-7141-847C-0352E43BC567}" type="presOf" srcId="{4448D712-3868-AD42-A99D-B8F31BC192D0}" destId="{33FE12EF-55D8-0943-B7AF-33F1B3DE24AD}" srcOrd="0" destOrd="0" presId="urn:microsoft.com/office/officeart/2005/8/layout/hProcess9"/>
    <dgm:cxn modelId="{517E4590-A51C-9448-96CE-E2D93517AC85}" srcId="{EA24B9FB-92C2-3842-A053-95658283C016}" destId="{ADE63538-FECB-3742-A411-D8C753E83461}" srcOrd="0" destOrd="0" parTransId="{CB141FBD-0BBA-B342-A577-B6FB403D5AB1}" sibTransId="{633101A4-FBF7-A646-B35D-2C999E6461FE}"/>
    <dgm:cxn modelId="{60F10C8E-AAB6-B542-873C-30764CE5E29A}" type="presOf" srcId="{F3120C8B-0753-2A48-A501-F2798F798D50}" destId="{81F09D74-8BC1-B34C-814E-6386AE7EF78E}" srcOrd="0" destOrd="0" presId="urn:microsoft.com/office/officeart/2005/8/layout/hProcess9"/>
    <dgm:cxn modelId="{1208E773-5133-EB40-96F3-C788920DD381}" srcId="{EA24B9FB-92C2-3842-A053-95658283C016}" destId="{F7A8A02A-39DE-CF45-A259-4988964B006F}" srcOrd="5" destOrd="0" parTransId="{CBE71DA7-F4D6-8149-90F9-46348ECA2CF8}" sibTransId="{29AE2B4E-E001-A444-BCB0-68FE2C478C89}"/>
    <dgm:cxn modelId="{FF6D3A15-2213-E44E-A7D4-5FD5EE095AAE}" srcId="{EA24B9FB-92C2-3842-A053-95658283C016}" destId="{24FDDCF7-C370-5443-8977-ABE8FE7C311C}" srcOrd="4" destOrd="0" parTransId="{88892A03-BE26-9144-B1ED-50B83E3AEE86}" sibTransId="{BB8EDBF4-C236-2045-AC78-FAE2B0144A7A}"/>
    <dgm:cxn modelId="{773396D8-804F-F940-B256-316F604C9186}" type="presOf" srcId="{ADE63538-FECB-3742-A411-D8C753E83461}" destId="{DBEEE9DF-5E92-8B49-BB8C-B2D6BCD1B1BF}" srcOrd="0" destOrd="0" presId="urn:microsoft.com/office/officeart/2005/8/layout/hProcess9"/>
    <dgm:cxn modelId="{E216F78E-F46F-FD40-A554-6A3A1D48B271}" type="presOf" srcId="{EA24B9FB-92C2-3842-A053-95658283C016}" destId="{6EF5D103-0455-7942-A5C5-D5C598449BD6}" srcOrd="0" destOrd="0" presId="urn:microsoft.com/office/officeart/2005/8/layout/hProcess9"/>
    <dgm:cxn modelId="{7FCEAF88-F323-BC47-B0E9-A7A1762DE6A8}" srcId="{EA24B9FB-92C2-3842-A053-95658283C016}" destId="{C4A4AD9E-A883-5543-9A89-E78A8556624F}" srcOrd="1" destOrd="0" parTransId="{1D1C21C6-E30B-DE4A-B381-B05143238A25}" sibTransId="{EF6580E0-87B5-A64D-8C46-54031C4EA7AE}"/>
    <dgm:cxn modelId="{AFA93349-686A-A846-A444-FE6CE73FCCAD}" type="presOf" srcId="{F7A8A02A-39DE-CF45-A259-4988964B006F}" destId="{565BB2B2-08B3-BA40-84C5-9CE3E64B5B6B}" srcOrd="0" destOrd="0" presId="urn:microsoft.com/office/officeart/2005/8/layout/hProcess9"/>
    <dgm:cxn modelId="{655FDA69-0398-BF4E-83C6-13B604645B56}" type="presOf" srcId="{C4A4AD9E-A883-5543-9A89-E78A8556624F}" destId="{598C243B-B487-4E4D-94EC-834D4ADA7267}" srcOrd="0" destOrd="0" presId="urn:microsoft.com/office/officeart/2005/8/layout/hProcess9"/>
    <dgm:cxn modelId="{4931D037-05A2-394A-A534-D221812A9E25}" type="presParOf" srcId="{6EF5D103-0455-7942-A5C5-D5C598449BD6}" destId="{199FE078-662B-6345-B967-D59CE08EFA9C}" srcOrd="0" destOrd="0" presId="urn:microsoft.com/office/officeart/2005/8/layout/hProcess9"/>
    <dgm:cxn modelId="{CCACF71A-D252-094F-906F-5322A657EF3D}" type="presParOf" srcId="{6EF5D103-0455-7942-A5C5-D5C598449BD6}" destId="{8116A528-2AAD-2D41-A5B2-E9D0E3342C05}" srcOrd="1" destOrd="0" presId="urn:microsoft.com/office/officeart/2005/8/layout/hProcess9"/>
    <dgm:cxn modelId="{657907A2-3CB1-AE40-AEF6-15F7931583F4}" type="presParOf" srcId="{8116A528-2AAD-2D41-A5B2-E9D0E3342C05}" destId="{DBEEE9DF-5E92-8B49-BB8C-B2D6BCD1B1BF}" srcOrd="0" destOrd="0" presId="urn:microsoft.com/office/officeart/2005/8/layout/hProcess9"/>
    <dgm:cxn modelId="{F6811D4D-BDBC-BB46-8BFC-6CEFCB44F2D0}" type="presParOf" srcId="{8116A528-2AAD-2D41-A5B2-E9D0E3342C05}" destId="{A08DA66F-226F-844F-9775-7FFC7A27AA88}" srcOrd="1" destOrd="0" presId="urn:microsoft.com/office/officeart/2005/8/layout/hProcess9"/>
    <dgm:cxn modelId="{B3A1953D-88C3-0D41-88AC-ED1D7AF2284E}" type="presParOf" srcId="{8116A528-2AAD-2D41-A5B2-E9D0E3342C05}" destId="{598C243B-B487-4E4D-94EC-834D4ADA7267}" srcOrd="2" destOrd="0" presId="urn:microsoft.com/office/officeart/2005/8/layout/hProcess9"/>
    <dgm:cxn modelId="{8BB7EFC0-170C-AF40-977A-43C2880450A7}" type="presParOf" srcId="{8116A528-2AAD-2D41-A5B2-E9D0E3342C05}" destId="{A4162C40-4490-B840-8F62-97AE6092F741}" srcOrd="3" destOrd="0" presId="urn:microsoft.com/office/officeart/2005/8/layout/hProcess9"/>
    <dgm:cxn modelId="{69224568-101B-F248-B6E8-344E1F72D2ED}" type="presParOf" srcId="{8116A528-2AAD-2D41-A5B2-E9D0E3342C05}" destId="{33FE12EF-55D8-0943-B7AF-33F1B3DE24AD}" srcOrd="4" destOrd="0" presId="urn:microsoft.com/office/officeart/2005/8/layout/hProcess9"/>
    <dgm:cxn modelId="{327B3901-050C-FA47-9A90-625F7E269862}" type="presParOf" srcId="{8116A528-2AAD-2D41-A5B2-E9D0E3342C05}" destId="{D4627D75-AC55-1345-B59E-F52312A21BFA}" srcOrd="5" destOrd="0" presId="urn:microsoft.com/office/officeart/2005/8/layout/hProcess9"/>
    <dgm:cxn modelId="{D48E79A2-63A4-3946-B238-637ED9482C28}" type="presParOf" srcId="{8116A528-2AAD-2D41-A5B2-E9D0E3342C05}" destId="{81F09D74-8BC1-B34C-814E-6386AE7EF78E}" srcOrd="6" destOrd="0" presId="urn:microsoft.com/office/officeart/2005/8/layout/hProcess9"/>
    <dgm:cxn modelId="{C2FB8133-C6AB-2646-BE80-A66A38A69302}" type="presParOf" srcId="{8116A528-2AAD-2D41-A5B2-E9D0E3342C05}" destId="{B314A071-3606-A940-9D98-C82F21DB4B33}" srcOrd="7" destOrd="0" presId="urn:microsoft.com/office/officeart/2005/8/layout/hProcess9"/>
    <dgm:cxn modelId="{5FA285C2-86BF-3743-9C2F-AE4D0F4B5E33}" type="presParOf" srcId="{8116A528-2AAD-2D41-A5B2-E9D0E3342C05}" destId="{72D72D7F-36C0-C64A-8CBE-8468ACB52B4A}" srcOrd="8" destOrd="0" presId="urn:microsoft.com/office/officeart/2005/8/layout/hProcess9"/>
    <dgm:cxn modelId="{0A880359-332B-784B-97B8-069ED966A4AD}" type="presParOf" srcId="{8116A528-2AAD-2D41-A5B2-E9D0E3342C05}" destId="{6464695F-2788-FD4B-8FDC-FB6AF47115A7}" srcOrd="9" destOrd="0" presId="urn:microsoft.com/office/officeart/2005/8/layout/hProcess9"/>
    <dgm:cxn modelId="{76545C66-42EE-0042-BB44-1074D11707D5}" type="presParOf" srcId="{8116A528-2AAD-2D41-A5B2-E9D0E3342C05}" destId="{565BB2B2-08B3-BA40-84C5-9CE3E64B5B6B}"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601B27-0D02-724B-B3CC-9CEBED831AA6}" type="doc">
      <dgm:prSet loTypeId="urn:microsoft.com/office/officeart/2005/8/layout/default#3" loCatId="" qsTypeId="urn:microsoft.com/office/officeart/2005/8/quickstyle/simple4" qsCatId="simple" csTypeId="urn:microsoft.com/office/officeart/2005/8/colors/accent1_2" csCatId="accent1" phldr="1"/>
      <dgm:spPr/>
      <dgm:t>
        <a:bodyPr/>
        <a:lstStyle/>
        <a:p>
          <a:endParaRPr lang="es-ES_tradnl"/>
        </a:p>
      </dgm:t>
    </dgm:pt>
    <dgm:pt modelId="{057D0B3E-4585-DD40-89C9-2C7519083DB2}">
      <dgm:prSet phldrT="[Texto]"/>
      <dgm:spPr/>
      <dgm:t>
        <a:bodyPr/>
        <a:lstStyle/>
        <a:p>
          <a:r>
            <a:rPr lang="es-ES_tradnl" b="0" dirty="0" smtClean="0"/>
            <a:t>Introducción</a:t>
          </a:r>
          <a:endParaRPr lang="es-ES_tradnl" dirty="0"/>
        </a:p>
      </dgm:t>
    </dgm:pt>
    <dgm:pt modelId="{80689DFD-45F5-6441-AC7E-8883F71EB881}" type="parTrans" cxnId="{F45BA1F6-9B2E-0649-B453-76BD317114C9}">
      <dgm:prSet/>
      <dgm:spPr/>
      <dgm:t>
        <a:bodyPr/>
        <a:lstStyle/>
        <a:p>
          <a:endParaRPr lang="es-ES_tradnl"/>
        </a:p>
      </dgm:t>
    </dgm:pt>
    <dgm:pt modelId="{5A7D44E7-5A2A-8A4A-8DF3-78477B77E5DB}" type="sibTrans" cxnId="{F45BA1F6-9B2E-0649-B453-76BD317114C9}">
      <dgm:prSet/>
      <dgm:spPr/>
      <dgm:t>
        <a:bodyPr/>
        <a:lstStyle/>
        <a:p>
          <a:endParaRPr lang="es-ES_tradnl"/>
        </a:p>
      </dgm:t>
    </dgm:pt>
    <dgm:pt modelId="{51222E20-EA77-A34F-B981-A25E0A5C0232}">
      <dgm:prSet/>
      <dgm:spPr/>
      <dgm:t>
        <a:bodyPr/>
        <a:lstStyle/>
        <a:p>
          <a:r>
            <a:rPr lang="es-ES_tradnl" b="0" dirty="0" smtClean="0"/>
            <a:t>Diagnóstico de transformadores</a:t>
          </a:r>
        </a:p>
      </dgm:t>
    </dgm:pt>
    <dgm:pt modelId="{70BA4230-34F2-C345-A01B-D131A9254099}" type="parTrans" cxnId="{927A365F-F2D1-D243-9776-3DF0B542DB72}">
      <dgm:prSet/>
      <dgm:spPr/>
      <dgm:t>
        <a:bodyPr/>
        <a:lstStyle/>
        <a:p>
          <a:endParaRPr lang="es-ES_tradnl"/>
        </a:p>
      </dgm:t>
    </dgm:pt>
    <dgm:pt modelId="{1ECB15CD-BD38-E349-B423-ABA189863D08}" type="sibTrans" cxnId="{927A365F-F2D1-D243-9776-3DF0B542DB72}">
      <dgm:prSet/>
      <dgm:spPr/>
      <dgm:t>
        <a:bodyPr/>
        <a:lstStyle/>
        <a:p>
          <a:endParaRPr lang="es-ES_tradnl"/>
        </a:p>
      </dgm:t>
    </dgm:pt>
    <dgm:pt modelId="{923AE01D-11AA-4342-AB18-8936EB5135EF}">
      <dgm:prSet/>
      <dgm:spPr/>
      <dgm:t>
        <a:bodyPr/>
        <a:lstStyle/>
        <a:p>
          <a:r>
            <a:rPr lang="es-ES_tradnl" b="0" dirty="0" smtClean="0"/>
            <a:t>Pruebas básicas</a:t>
          </a:r>
          <a:endParaRPr lang="es-ES_tradnl" b="0" dirty="0"/>
        </a:p>
      </dgm:t>
    </dgm:pt>
    <dgm:pt modelId="{F51A9633-1AD8-AC46-B610-275385D46E20}" type="sibTrans" cxnId="{5A43BE0E-225E-0F49-8A9D-364103E24FF8}">
      <dgm:prSet/>
      <dgm:spPr/>
      <dgm:t>
        <a:bodyPr/>
        <a:lstStyle/>
        <a:p>
          <a:endParaRPr lang="es-ES_tradnl"/>
        </a:p>
      </dgm:t>
    </dgm:pt>
    <dgm:pt modelId="{97DE1D09-40E7-F04E-83BF-9852C08E8D6A}" type="parTrans" cxnId="{5A43BE0E-225E-0F49-8A9D-364103E24FF8}">
      <dgm:prSet/>
      <dgm:spPr/>
      <dgm:t>
        <a:bodyPr/>
        <a:lstStyle/>
        <a:p>
          <a:endParaRPr lang="es-ES_tradnl"/>
        </a:p>
      </dgm:t>
    </dgm:pt>
    <dgm:pt modelId="{7E82F99A-F8B3-8648-9A62-EE6F5538991B}">
      <dgm:prSet phldrT="[Texto]"/>
      <dgm:spPr/>
      <dgm:t>
        <a:bodyPr/>
        <a:lstStyle/>
        <a:p>
          <a:r>
            <a:rPr lang="es-ES_tradnl" dirty="0" smtClean="0"/>
            <a:t>Clasificación de ensayos</a:t>
          </a:r>
          <a:endParaRPr lang="es-ES_tradnl" dirty="0"/>
        </a:p>
      </dgm:t>
    </dgm:pt>
    <dgm:pt modelId="{8574B9DC-8B5A-E74C-8B7A-B94D49EFA299}" type="parTrans" cxnId="{C5127356-9CBE-9447-9380-E0DCA1AE34AF}">
      <dgm:prSet/>
      <dgm:spPr/>
      <dgm:t>
        <a:bodyPr/>
        <a:lstStyle/>
        <a:p>
          <a:endParaRPr lang="es-ES_tradnl"/>
        </a:p>
      </dgm:t>
    </dgm:pt>
    <dgm:pt modelId="{E0A78BAD-26BF-7144-9C3D-737F249CF25F}" type="sibTrans" cxnId="{C5127356-9CBE-9447-9380-E0DCA1AE34AF}">
      <dgm:prSet/>
      <dgm:spPr/>
      <dgm:t>
        <a:bodyPr/>
        <a:lstStyle/>
        <a:p>
          <a:endParaRPr lang="es-ES_tradnl"/>
        </a:p>
      </dgm:t>
    </dgm:pt>
    <dgm:pt modelId="{4E02A436-1792-6748-9C26-3353CC541713}" type="pres">
      <dgm:prSet presAssocID="{20601B27-0D02-724B-B3CC-9CEBED831AA6}" presName="diagram" presStyleCnt="0">
        <dgm:presLayoutVars>
          <dgm:dir/>
          <dgm:resizeHandles val="exact"/>
        </dgm:presLayoutVars>
      </dgm:prSet>
      <dgm:spPr/>
      <dgm:t>
        <a:bodyPr/>
        <a:lstStyle/>
        <a:p>
          <a:endParaRPr lang="es-ES_tradnl"/>
        </a:p>
      </dgm:t>
    </dgm:pt>
    <dgm:pt modelId="{235BDC20-B06B-A648-B4BC-E2E2118EF1E4}" type="pres">
      <dgm:prSet presAssocID="{057D0B3E-4585-DD40-89C9-2C7519083DB2}" presName="node" presStyleLbl="node1" presStyleIdx="0" presStyleCnt="4">
        <dgm:presLayoutVars>
          <dgm:bulletEnabled val="1"/>
        </dgm:presLayoutVars>
      </dgm:prSet>
      <dgm:spPr/>
      <dgm:t>
        <a:bodyPr/>
        <a:lstStyle/>
        <a:p>
          <a:endParaRPr lang="es-ES_tradnl"/>
        </a:p>
      </dgm:t>
    </dgm:pt>
    <dgm:pt modelId="{BCBCF20F-684D-0540-8425-EEFB498B9B93}" type="pres">
      <dgm:prSet presAssocID="{5A7D44E7-5A2A-8A4A-8DF3-78477B77E5DB}" presName="sibTrans" presStyleCnt="0"/>
      <dgm:spPr/>
    </dgm:pt>
    <dgm:pt modelId="{F41F273A-255C-A246-9122-9DAB51C5349E}" type="pres">
      <dgm:prSet presAssocID="{7E82F99A-F8B3-8648-9A62-EE6F5538991B}" presName="node" presStyleLbl="node1" presStyleIdx="1" presStyleCnt="4">
        <dgm:presLayoutVars>
          <dgm:bulletEnabled val="1"/>
        </dgm:presLayoutVars>
      </dgm:prSet>
      <dgm:spPr/>
      <dgm:t>
        <a:bodyPr/>
        <a:lstStyle/>
        <a:p>
          <a:endParaRPr lang="es-ES_tradnl"/>
        </a:p>
      </dgm:t>
    </dgm:pt>
    <dgm:pt modelId="{EF2DC72D-42B0-E244-A74B-C741D1545E3A}" type="pres">
      <dgm:prSet presAssocID="{E0A78BAD-26BF-7144-9C3D-737F249CF25F}" presName="sibTrans" presStyleCnt="0"/>
      <dgm:spPr/>
    </dgm:pt>
    <dgm:pt modelId="{FA72EB80-9E1E-6D4A-8437-8D7C87E552A4}" type="pres">
      <dgm:prSet presAssocID="{51222E20-EA77-A34F-B981-A25E0A5C0232}" presName="node" presStyleLbl="node1" presStyleIdx="2" presStyleCnt="4">
        <dgm:presLayoutVars>
          <dgm:bulletEnabled val="1"/>
        </dgm:presLayoutVars>
      </dgm:prSet>
      <dgm:spPr/>
      <dgm:t>
        <a:bodyPr/>
        <a:lstStyle/>
        <a:p>
          <a:endParaRPr lang="es-ES_tradnl"/>
        </a:p>
      </dgm:t>
    </dgm:pt>
    <dgm:pt modelId="{AE4876DB-F3B0-0543-BDCE-E971EF9A9F2D}" type="pres">
      <dgm:prSet presAssocID="{1ECB15CD-BD38-E349-B423-ABA189863D08}" presName="sibTrans" presStyleCnt="0"/>
      <dgm:spPr/>
    </dgm:pt>
    <dgm:pt modelId="{99B23F2E-C20F-8447-BA1F-1FBB7A5E26C7}" type="pres">
      <dgm:prSet presAssocID="{923AE01D-11AA-4342-AB18-8936EB5135EF}" presName="node" presStyleLbl="node1" presStyleIdx="3" presStyleCnt="4">
        <dgm:presLayoutVars>
          <dgm:bulletEnabled val="1"/>
        </dgm:presLayoutVars>
      </dgm:prSet>
      <dgm:spPr/>
      <dgm:t>
        <a:bodyPr/>
        <a:lstStyle/>
        <a:p>
          <a:endParaRPr lang="es-ES_tradnl"/>
        </a:p>
      </dgm:t>
    </dgm:pt>
  </dgm:ptLst>
  <dgm:cxnLst>
    <dgm:cxn modelId="{DD350055-3506-AE43-A7A6-F462AB79C4F7}" type="presOf" srcId="{923AE01D-11AA-4342-AB18-8936EB5135EF}" destId="{99B23F2E-C20F-8447-BA1F-1FBB7A5E26C7}" srcOrd="0" destOrd="0" presId="urn:microsoft.com/office/officeart/2005/8/layout/default#3"/>
    <dgm:cxn modelId="{8F5966B9-E7F9-0349-A734-837B100F5221}" type="presOf" srcId="{51222E20-EA77-A34F-B981-A25E0A5C0232}" destId="{FA72EB80-9E1E-6D4A-8437-8D7C87E552A4}" srcOrd="0" destOrd="0" presId="urn:microsoft.com/office/officeart/2005/8/layout/default#3"/>
    <dgm:cxn modelId="{1C41EFCE-35EF-F84C-9178-3FB6414500D5}" type="presOf" srcId="{057D0B3E-4585-DD40-89C9-2C7519083DB2}" destId="{235BDC20-B06B-A648-B4BC-E2E2118EF1E4}" srcOrd="0" destOrd="0" presId="urn:microsoft.com/office/officeart/2005/8/layout/default#3"/>
    <dgm:cxn modelId="{48F1B710-9B4E-C24D-BE4C-E1AAEEB3F25D}" type="presOf" srcId="{7E82F99A-F8B3-8648-9A62-EE6F5538991B}" destId="{F41F273A-255C-A246-9122-9DAB51C5349E}" srcOrd="0" destOrd="0" presId="urn:microsoft.com/office/officeart/2005/8/layout/default#3"/>
    <dgm:cxn modelId="{F45BA1F6-9B2E-0649-B453-76BD317114C9}" srcId="{20601B27-0D02-724B-B3CC-9CEBED831AA6}" destId="{057D0B3E-4585-DD40-89C9-2C7519083DB2}" srcOrd="0" destOrd="0" parTransId="{80689DFD-45F5-6441-AC7E-8883F71EB881}" sibTransId="{5A7D44E7-5A2A-8A4A-8DF3-78477B77E5DB}"/>
    <dgm:cxn modelId="{78769279-E0C3-104C-A15E-303D2131843A}" type="presOf" srcId="{20601B27-0D02-724B-B3CC-9CEBED831AA6}" destId="{4E02A436-1792-6748-9C26-3353CC541713}" srcOrd="0" destOrd="0" presId="urn:microsoft.com/office/officeart/2005/8/layout/default#3"/>
    <dgm:cxn modelId="{C5127356-9CBE-9447-9380-E0DCA1AE34AF}" srcId="{20601B27-0D02-724B-B3CC-9CEBED831AA6}" destId="{7E82F99A-F8B3-8648-9A62-EE6F5538991B}" srcOrd="1" destOrd="0" parTransId="{8574B9DC-8B5A-E74C-8B7A-B94D49EFA299}" sibTransId="{E0A78BAD-26BF-7144-9C3D-737F249CF25F}"/>
    <dgm:cxn modelId="{5A43BE0E-225E-0F49-8A9D-364103E24FF8}" srcId="{20601B27-0D02-724B-B3CC-9CEBED831AA6}" destId="{923AE01D-11AA-4342-AB18-8936EB5135EF}" srcOrd="3" destOrd="0" parTransId="{97DE1D09-40E7-F04E-83BF-9852C08E8D6A}" sibTransId="{F51A9633-1AD8-AC46-B610-275385D46E20}"/>
    <dgm:cxn modelId="{927A365F-F2D1-D243-9776-3DF0B542DB72}" srcId="{20601B27-0D02-724B-B3CC-9CEBED831AA6}" destId="{51222E20-EA77-A34F-B981-A25E0A5C0232}" srcOrd="2" destOrd="0" parTransId="{70BA4230-34F2-C345-A01B-D131A9254099}" sibTransId="{1ECB15CD-BD38-E349-B423-ABA189863D08}"/>
    <dgm:cxn modelId="{8EC5F8F6-3828-E742-9875-B41A5A0603EE}" type="presParOf" srcId="{4E02A436-1792-6748-9C26-3353CC541713}" destId="{235BDC20-B06B-A648-B4BC-E2E2118EF1E4}" srcOrd="0" destOrd="0" presId="urn:microsoft.com/office/officeart/2005/8/layout/default#3"/>
    <dgm:cxn modelId="{AE2F2BFF-6974-914F-80DD-FE376E70ADEE}" type="presParOf" srcId="{4E02A436-1792-6748-9C26-3353CC541713}" destId="{BCBCF20F-684D-0540-8425-EEFB498B9B93}" srcOrd="1" destOrd="0" presId="urn:microsoft.com/office/officeart/2005/8/layout/default#3"/>
    <dgm:cxn modelId="{43FEFC26-F7C3-374A-9111-B5BA0B00B059}" type="presParOf" srcId="{4E02A436-1792-6748-9C26-3353CC541713}" destId="{F41F273A-255C-A246-9122-9DAB51C5349E}" srcOrd="2" destOrd="0" presId="urn:microsoft.com/office/officeart/2005/8/layout/default#3"/>
    <dgm:cxn modelId="{6A955CAC-0E90-CC4A-B8BA-4A43AAE21B1E}" type="presParOf" srcId="{4E02A436-1792-6748-9C26-3353CC541713}" destId="{EF2DC72D-42B0-E244-A74B-C741D1545E3A}" srcOrd="3" destOrd="0" presId="urn:microsoft.com/office/officeart/2005/8/layout/default#3"/>
    <dgm:cxn modelId="{82EFCECE-068C-AD4D-8E3D-EE1E383AAA00}" type="presParOf" srcId="{4E02A436-1792-6748-9C26-3353CC541713}" destId="{FA72EB80-9E1E-6D4A-8437-8D7C87E552A4}" srcOrd="4" destOrd="0" presId="urn:microsoft.com/office/officeart/2005/8/layout/default#3"/>
    <dgm:cxn modelId="{1B4E4EA2-F768-2445-8C4C-A87AC8469913}" type="presParOf" srcId="{4E02A436-1792-6748-9C26-3353CC541713}" destId="{AE4876DB-F3B0-0543-BDCE-E971EF9A9F2D}" srcOrd="5" destOrd="0" presId="urn:microsoft.com/office/officeart/2005/8/layout/default#3"/>
    <dgm:cxn modelId="{8C59FFBA-BF94-AA4B-91D9-24961C58D9F4}" type="presParOf" srcId="{4E02A436-1792-6748-9C26-3353CC541713}" destId="{99B23F2E-C20F-8447-BA1F-1FBB7A5E26C7}" srcOrd="6" destOrd="0" presId="urn:microsoft.com/office/officeart/2005/8/layout/defaul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ACB3FD3-C346-254F-8EF3-EED1A6967820}" type="doc">
      <dgm:prSet loTypeId="urn:microsoft.com/office/officeart/2005/8/layout/hList1" loCatId="" qsTypeId="urn:microsoft.com/office/officeart/2005/8/quickstyle/simple4" qsCatId="simple" csTypeId="urn:microsoft.com/office/officeart/2005/8/colors/accent1_2" csCatId="accent1" phldr="1"/>
      <dgm:spPr/>
      <dgm:t>
        <a:bodyPr/>
        <a:lstStyle/>
        <a:p>
          <a:endParaRPr lang="es-ES_tradnl"/>
        </a:p>
      </dgm:t>
    </dgm:pt>
    <dgm:pt modelId="{FEDC08CE-3E25-7845-8CF1-A6DC6D31652A}">
      <dgm:prSet phldrT="[Texto]"/>
      <dgm:spPr/>
      <dgm:t>
        <a:bodyPr/>
        <a:lstStyle/>
        <a:p>
          <a:r>
            <a:rPr lang="es-ES_tradnl" dirty="0" smtClean="0"/>
            <a:t>Pruebas B</a:t>
          </a:r>
          <a:r>
            <a:rPr lang="es-ES" dirty="0" err="1" smtClean="0"/>
            <a:t>ásicas</a:t>
          </a:r>
          <a:endParaRPr lang="es-ES_tradnl" dirty="0"/>
        </a:p>
      </dgm:t>
    </dgm:pt>
    <dgm:pt modelId="{8D0EE4C7-0D39-D441-8559-BE7A1637CC34}" type="parTrans" cxnId="{7B79C7DC-D480-3E4C-A816-E3978B7522BA}">
      <dgm:prSet/>
      <dgm:spPr/>
      <dgm:t>
        <a:bodyPr/>
        <a:lstStyle/>
        <a:p>
          <a:endParaRPr lang="es-ES_tradnl"/>
        </a:p>
      </dgm:t>
    </dgm:pt>
    <dgm:pt modelId="{143ABD0F-5230-5F45-B91C-CF468049F48D}" type="sibTrans" cxnId="{7B79C7DC-D480-3E4C-A816-E3978B7522BA}">
      <dgm:prSet/>
      <dgm:spPr/>
      <dgm:t>
        <a:bodyPr/>
        <a:lstStyle/>
        <a:p>
          <a:endParaRPr lang="es-ES_tradnl"/>
        </a:p>
      </dgm:t>
    </dgm:pt>
    <dgm:pt modelId="{B73E43EE-BF8C-6A40-A079-96E3D10A7988}">
      <dgm:prSet phldrT="[Texto]"/>
      <dgm:spPr/>
      <dgm:t>
        <a:bodyPr/>
        <a:lstStyle/>
        <a:p>
          <a:r>
            <a:rPr lang="es-ES_tradnl" dirty="0" err="1" smtClean="0"/>
            <a:t>Relaci</a:t>
          </a:r>
          <a:r>
            <a:rPr lang="es-ES" dirty="0" err="1" smtClean="0"/>
            <a:t>ón</a:t>
          </a:r>
          <a:r>
            <a:rPr lang="es-ES" dirty="0" smtClean="0"/>
            <a:t> de transformación</a:t>
          </a:r>
          <a:endParaRPr lang="es-ES_tradnl" dirty="0"/>
        </a:p>
      </dgm:t>
    </dgm:pt>
    <dgm:pt modelId="{F0F606B6-A1F3-FE4A-A116-A98699E7B3FB}" type="parTrans" cxnId="{25B830B6-09D6-C547-8B8A-58431C0295E1}">
      <dgm:prSet/>
      <dgm:spPr/>
      <dgm:t>
        <a:bodyPr/>
        <a:lstStyle/>
        <a:p>
          <a:endParaRPr lang="es-ES_tradnl"/>
        </a:p>
      </dgm:t>
    </dgm:pt>
    <dgm:pt modelId="{ADD778FE-F654-644B-9CF1-573156D994BC}" type="sibTrans" cxnId="{25B830B6-09D6-C547-8B8A-58431C0295E1}">
      <dgm:prSet/>
      <dgm:spPr/>
      <dgm:t>
        <a:bodyPr/>
        <a:lstStyle/>
        <a:p>
          <a:endParaRPr lang="es-ES_tradnl"/>
        </a:p>
      </dgm:t>
    </dgm:pt>
    <dgm:pt modelId="{AC0C4742-723A-E04F-884C-3C44A72E616E}">
      <dgm:prSet phldrT="[Texto]"/>
      <dgm:spPr/>
      <dgm:t>
        <a:bodyPr/>
        <a:lstStyle/>
        <a:p>
          <a:pPr marL="114300" lvl="1" indent="0" algn="l" defTabSz="577850">
            <a:lnSpc>
              <a:spcPct val="90000"/>
            </a:lnSpc>
            <a:spcBef>
              <a:spcPct val="0"/>
            </a:spcBef>
            <a:spcAft>
              <a:spcPct val="15000"/>
            </a:spcAft>
            <a:buNone/>
          </a:pPr>
          <a:r>
            <a:rPr lang="es-ES" dirty="0" smtClean="0"/>
            <a:t>Respuesta de frecuencia de las pérdidas</a:t>
          </a:r>
          <a:endParaRPr lang="es-ES_tradnl" dirty="0"/>
        </a:p>
      </dgm:t>
    </dgm:pt>
    <dgm:pt modelId="{692FB20B-BB40-3D4F-9CDD-622202E35723}" type="parTrans" cxnId="{7C7EE7B6-0D6C-4346-9D83-5FF25275C564}">
      <dgm:prSet/>
      <dgm:spPr/>
      <dgm:t>
        <a:bodyPr/>
        <a:lstStyle/>
        <a:p>
          <a:endParaRPr lang="es-ES_tradnl"/>
        </a:p>
      </dgm:t>
    </dgm:pt>
    <dgm:pt modelId="{A6B276DF-D08F-0A45-913B-D8457A6F932B}" type="sibTrans" cxnId="{7C7EE7B6-0D6C-4346-9D83-5FF25275C564}">
      <dgm:prSet/>
      <dgm:spPr/>
      <dgm:t>
        <a:bodyPr/>
        <a:lstStyle/>
        <a:p>
          <a:endParaRPr lang="es-ES_tradnl"/>
        </a:p>
      </dgm:t>
    </dgm:pt>
    <dgm:pt modelId="{1633557E-CBA4-3F4C-978E-450D77587BE0}">
      <dgm:prSet phldrT="[Texto]"/>
      <dgm:spPr/>
      <dgm:t>
        <a:bodyPr/>
        <a:lstStyle/>
        <a:p>
          <a:r>
            <a:rPr lang="es-ES_tradnl" dirty="0" smtClean="0"/>
            <a:t>Resistencia de devanados</a:t>
          </a:r>
        </a:p>
        <a:p>
          <a:r>
            <a:rPr lang="es-ES_tradnl" dirty="0" smtClean="0"/>
            <a:t>Capacitancia y tan delta</a:t>
          </a:r>
          <a:endParaRPr lang="es-ES_tradnl" dirty="0"/>
        </a:p>
      </dgm:t>
    </dgm:pt>
    <dgm:pt modelId="{EFE3D06A-88BF-A74C-9248-C4B9CC15D825}" type="parTrans" cxnId="{065DE10D-0F29-4541-9F12-E5776DE2C3F5}">
      <dgm:prSet/>
      <dgm:spPr/>
      <dgm:t>
        <a:bodyPr/>
        <a:lstStyle/>
        <a:p>
          <a:endParaRPr lang="es-ES_tradnl"/>
        </a:p>
      </dgm:t>
    </dgm:pt>
    <dgm:pt modelId="{7ECD007D-5853-794F-9F00-80F4B9C12616}" type="sibTrans" cxnId="{065DE10D-0F29-4541-9F12-E5776DE2C3F5}">
      <dgm:prSet/>
      <dgm:spPr/>
      <dgm:t>
        <a:bodyPr/>
        <a:lstStyle/>
        <a:p>
          <a:endParaRPr lang="es-ES_tradnl"/>
        </a:p>
      </dgm:t>
    </dgm:pt>
    <dgm:pt modelId="{66B31373-F140-B341-AD99-EA8F690ED56E}">
      <dgm:prSet phldrT="[Texto]"/>
      <dgm:spPr/>
      <dgm:t>
        <a:bodyPr/>
        <a:lstStyle/>
        <a:p>
          <a:r>
            <a:rPr lang="es-ES_tradnl" dirty="0" smtClean="0"/>
            <a:t>Corriente de </a:t>
          </a:r>
          <a:r>
            <a:rPr lang="es-ES_tradnl" dirty="0" err="1" smtClean="0"/>
            <a:t>excitaci</a:t>
          </a:r>
          <a:r>
            <a:rPr lang="es-ES" dirty="0" err="1" smtClean="0"/>
            <a:t>ón</a:t>
          </a:r>
          <a:endParaRPr lang="es-ES_tradnl" dirty="0"/>
        </a:p>
      </dgm:t>
    </dgm:pt>
    <dgm:pt modelId="{125BA906-B345-AE42-90E3-B7BC701ABC6A}" type="parTrans" cxnId="{BBA3C638-0BE3-3645-98EA-63088CBCA56C}">
      <dgm:prSet/>
      <dgm:spPr/>
      <dgm:t>
        <a:bodyPr/>
        <a:lstStyle/>
        <a:p>
          <a:endParaRPr lang="es-ES_tradnl"/>
        </a:p>
      </dgm:t>
    </dgm:pt>
    <dgm:pt modelId="{B604D06D-5AE2-3A49-8D1B-BF3503C259EA}" type="sibTrans" cxnId="{BBA3C638-0BE3-3645-98EA-63088CBCA56C}">
      <dgm:prSet/>
      <dgm:spPr/>
      <dgm:t>
        <a:bodyPr/>
        <a:lstStyle/>
        <a:p>
          <a:endParaRPr lang="es-ES_tradnl"/>
        </a:p>
      </dgm:t>
    </dgm:pt>
    <dgm:pt modelId="{501FEBE3-7673-B440-8C34-5526CB07923C}">
      <dgm:prSet phldrT="[Texto]"/>
      <dgm:spPr/>
      <dgm:t>
        <a:bodyPr/>
        <a:lstStyle/>
        <a:p>
          <a:r>
            <a:rPr lang="es-ES_tradnl" dirty="0" smtClean="0"/>
            <a:t>Reactancia de </a:t>
          </a:r>
          <a:r>
            <a:rPr lang="es-ES_tradnl" dirty="0" err="1" smtClean="0"/>
            <a:t>dispersi</a:t>
          </a:r>
          <a:r>
            <a:rPr lang="es-ES" dirty="0" err="1" smtClean="0"/>
            <a:t>ón</a:t>
          </a:r>
          <a:endParaRPr lang="es-ES_tradnl" dirty="0"/>
        </a:p>
      </dgm:t>
    </dgm:pt>
    <dgm:pt modelId="{0B6F5579-ED32-C448-837A-E56920EC56A3}" type="parTrans" cxnId="{A8FC57EA-EF8C-EE45-B5D5-2B45E8C69E68}">
      <dgm:prSet/>
      <dgm:spPr/>
      <dgm:t>
        <a:bodyPr/>
        <a:lstStyle/>
        <a:p>
          <a:endParaRPr lang="es-ES_tradnl"/>
        </a:p>
      </dgm:t>
    </dgm:pt>
    <dgm:pt modelId="{39360EFF-73BB-5A4E-A6F7-E8F5EBF3965E}" type="sibTrans" cxnId="{A8FC57EA-EF8C-EE45-B5D5-2B45E8C69E68}">
      <dgm:prSet/>
      <dgm:spPr/>
      <dgm:t>
        <a:bodyPr/>
        <a:lstStyle/>
        <a:p>
          <a:endParaRPr lang="es-ES_tradnl"/>
        </a:p>
      </dgm:t>
    </dgm:pt>
    <dgm:pt modelId="{90144181-8D94-4542-8B5C-81CF3D1AE575}">
      <dgm:prSet phldrT="[Texto]"/>
      <dgm:spPr/>
      <dgm:t>
        <a:bodyPr/>
        <a:lstStyle/>
        <a:p>
          <a:r>
            <a:rPr lang="es-ES_tradnl" dirty="0" smtClean="0"/>
            <a:t>Pruebas Avanzadas</a:t>
          </a:r>
          <a:endParaRPr lang="es-ES_tradnl" dirty="0"/>
        </a:p>
      </dgm:t>
    </dgm:pt>
    <dgm:pt modelId="{3ADD27A1-7D12-924E-8640-885FBDAECF82}" type="sibTrans" cxnId="{C46AE023-EB4C-D747-92A1-A6C05F38EEB1}">
      <dgm:prSet/>
      <dgm:spPr/>
      <dgm:t>
        <a:bodyPr/>
        <a:lstStyle/>
        <a:p>
          <a:endParaRPr lang="es-ES_tradnl"/>
        </a:p>
      </dgm:t>
    </dgm:pt>
    <dgm:pt modelId="{C2BAF5A5-699F-ED42-A2E6-FA0018207EBD}" type="parTrans" cxnId="{C46AE023-EB4C-D747-92A1-A6C05F38EEB1}">
      <dgm:prSet/>
      <dgm:spPr/>
      <dgm:t>
        <a:bodyPr/>
        <a:lstStyle/>
        <a:p>
          <a:endParaRPr lang="es-ES_tradnl"/>
        </a:p>
      </dgm:t>
    </dgm:pt>
    <dgm:pt modelId="{3B7F6516-58D1-AA4A-BB06-3FB9FDCCEDE8}">
      <dgm:prSet phldrT="[Texto]"/>
      <dgm:spPr/>
      <dgm:t>
        <a:bodyPr/>
        <a:lstStyle/>
        <a:p>
          <a:r>
            <a:rPr lang="es-ES" dirty="0" smtClean="0"/>
            <a:t>Resistencia de aislamiento</a:t>
          </a:r>
          <a:endParaRPr lang="es-ES_tradnl" dirty="0"/>
        </a:p>
      </dgm:t>
    </dgm:pt>
    <dgm:pt modelId="{5A29B446-325A-0B47-83D9-7EC2AA417EA2}" type="parTrans" cxnId="{C2AE8BDC-F4D3-F745-8392-6D29B6967C74}">
      <dgm:prSet/>
      <dgm:spPr/>
      <dgm:t>
        <a:bodyPr/>
        <a:lstStyle/>
        <a:p>
          <a:endParaRPr lang="es-ES_tradnl"/>
        </a:p>
      </dgm:t>
    </dgm:pt>
    <dgm:pt modelId="{CACE7BA5-E8B7-C64D-8C67-D095478BE3F2}" type="sibTrans" cxnId="{C2AE8BDC-F4D3-F745-8392-6D29B6967C74}">
      <dgm:prSet/>
      <dgm:spPr/>
      <dgm:t>
        <a:bodyPr/>
        <a:lstStyle/>
        <a:p>
          <a:endParaRPr lang="es-ES_tradnl"/>
        </a:p>
      </dgm:t>
    </dgm:pt>
    <dgm:pt modelId="{5CADC392-F73D-9446-9E9D-0A4C0C22C0D4}">
      <dgm:prSet phldrT="[Texto]"/>
      <dgm:spPr/>
      <dgm:t>
        <a:bodyPr/>
        <a:lstStyle/>
        <a:p>
          <a:r>
            <a:rPr lang="es-ES" smtClean="0"/>
            <a:t>Resistencia</a:t>
          </a:r>
          <a:r>
            <a:rPr lang="es-ES" baseline="0" smtClean="0"/>
            <a:t> </a:t>
          </a:r>
          <a:r>
            <a:rPr lang="es-ES" baseline="0" dirty="0" smtClean="0"/>
            <a:t>de aislamiento del núcleo</a:t>
          </a:r>
          <a:endParaRPr lang="es-ES_tradnl" dirty="0"/>
        </a:p>
      </dgm:t>
    </dgm:pt>
    <dgm:pt modelId="{FE28B510-55C3-CE45-9A2E-CF819AB44934}" type="parTrans" cxnId="{34A36F59-7D0D-6B45-BF3B-3759EF1BEFAC}">
      <dgm:prSet/>
      <dgm:spPr/>
      <dgm:t>
        <a:bodyPr/>
        <a:lstStyle/>
        <a:p>
          <a:endParaRPr lang="es-ES_tradnl"/>
        </a:p>
      </dgm:t>
    </dgm:pt>
    <dgm:pt modelId="{13DDC2E8-A85F-F643-AD07-35BACCC6902B}" type="sibTrans" cxnId="{34A36F59-7D0D-6B45-BF3B-3759EF1BEFAC}">
      <dgm:prSet/>
      <dgm:spPr/>
      <dgm:t>
        <a:bodyPr/>
        <a:lstStyle/>
        <a:p>
          <a:endParaRPr lang="es-ES_tradnl"/>
        </a:p>
      </dgm:t>
    </dgm:pt>
    <dgm:pt modelId="{A7232BA8-5B9D-354F-BD0E-E7D4A9EC227B}">
      <dgm:prSet/>
      <dgm:spPr/>
      <dgm:t>
        <a:bodyPr/>
        <a:lstStyle/>
        <a:p>
          <a:pPr marL="114300" lvl="1" indent="0" algn="l" defTabSz="577850">
            <a:lnSpc>
              <a:spcPct val="90000"/>
            </a:lnSpc>
            <a:spcBef>
              <a:spcPct val="0"/>
            </a:spcBef>
            <a:spcAft>
              <a:spcPct val="15000"/>
            </a:spcAft>
            <a:buNone/>
          </a:pPr>
          <a:r>
            <a:rPr lang="es-ES" smtClean="0"/>
            <a:t>Análisis de respuesta de frecuencia</a:t>
          </a:r>
          <a:endParaRPr lang="es-ES_tradnl"/>
        </a:p>
      </dgm:t>
    </dgm:pt>
    <dgm:pt modelId="{A0899803-FBA5-1D4C-8433-A993426E0112}" type="parTrans" cxnId="{C67510CD-8998-0F4A-9002-CC5E568E2837}">
      <dgm:prSet/>
      <dgm:spPr/>
      <dgm:t>
        <a:bodyPr/>
        <a:lstStyle/>
        <a:p>
          <a:endParaRPr lang="es-ES_tradnl"/>
        </a:p>
      </dgm:t>
    </dgm:pt>
    <dgm:pt modelId="{AE00C851-EBD3-1643-A289-83D35BFAA62F}" type="sibTrans" cxnId="{C67510CD-8998-0F4A-9002-CC5E568E2837}">
      <dgm:prSet/>
      <dgm:spPr/>
      <dgm:t>
        <a:bodyPr/>
        <a:lstStyle/>
        <a:p>
          <a:endParaRPr lang="es-ES_tradnl"/>
        </a:p>
      </dgm:t>
    </dgm:pt>
    <dgm:pt modelId="{6CB9049B-0B82-6147-9B80-5270E9D95AE0}">
      <dgm:prSet/>
      <dgm:spPr/>
      <dgm:t>
        <a:bodyPr/>
        <a:lstStyle/>
        <a:p>
          <a:pPr marL="114300" lvl="1" indent="0" algn="l" defTabSz="577850">
            <a:lnSpc>
              <a:spcPct val="90000"/>
            </a:lnSpc>
            <a:spcBef>
              <a:spcPct val="0"/>
            </a:spcBef>
            <a:spcAft>
              <a:spcPct val="15000"/>
            </a:spcAft>
            <a:buNone/>
          </a:pPr>
          <a:r>
            <a:rPr lang="es-ES" dirty="0" smtClean="0"/>
            <a:t>Polarización / Despolarización</a:t>
          </a:r>
          <a:endParaRPr lang="es-ES_tradnl" dirty="0"/>
        </a:p>
      </dgm:t>
    </dgm:pt>
    <dgm:pt modelId="{7B931C2F-07C2-384C-B5A7-DD23607CA504}" type="parTrans" cxnId="{C89704BA-BBAC-7B41-8DEA-9454C6B27F2F}">
      <dgm:prSet/>
      <dgm:spPr/>
      <dgm:t>
        <a:bodyPr/>
        <a:lstStyle/>
        <a:p>
          <a:endParaRPr lang="es-ES_tradnl"/>
        </a:p>
      </dgm:t>
    </dgm:pt>
    <dgm:pt modelId="{0E7D9874-9B6F-4A49-AA3B-42BD1CB518E5}" type="sibTrans" cxnId="{C89704BA-BBAC-7B41-8DEA-9454C6B27F2F}">
      <dgm:prSet/>
      <dgm:spPr/>
      <dgm:t>
        <a:bodyPr/>
        <a:lstStyle/>
        <a:p>
          <a:endParaRPr lang="es-ES_tradnl"/>
        </a:p>
      </dgm:t>
    </dgm:pt>
    <dgm:pt modelId="{EB5AAAD7-ECDE-FD4A-B671-CCA848340654}">
      <dgm:prSet/>
      <dgm:spPr/>
      <dgm:t>
        <a:bodyPr/>
        <a:lstStyle/>
        <a:p>
          <a:pPr marL="114300" lvl="1" indent="0" algn="l" defTabSz="577850">
            <a:lnSpc>
              <a:spcPct val="90000"/>
            </a:lnSpc>
            <a:spcBef>
              <a:spcPct val="0"/>
            </a:spcBef>
            <a:spcAft>
              <a:spcPct val="15000"/>
            </a:spcAft>
            <a:buNone/>
          </a:pPr>
          <a:r>
            <a:rPr lang="es-ES" dirty="0" err="1" smtClean="0"/>
            <a:t>Espectroscopía</a:t>
          </a:r>
          <a:r>
            <a:rPr lang="es-ES" dirty="0" smtClean="0"/>
            <a:t> de dominio de frecuencia</a:t>
          </a:r>
          <a:endParaRPr lang="es-ES_tradnl" dirty="0"/>
        </a:p>
      </dgm:t>
    </dgm:pt>
    <dgm:pt modelId="{754DDEA1-AEA0-1F48-BC37-B11036A88DBD}" type="parTrans" cxnId="{FB027010-3D98-4F41-877C-93E6703F9FA9}">
      <dgm:prSet/>
      <dgm:spPr/>
      <dgm:t>
        <a:bodyPr/>
        <a:lstStyle/>
        <a:p>
          <a:endParaRPr lang="es-ES_tradnl"/>
        </a:p>
      </dgm:t>
    </dgm:pt>
    <dgm:pt modelId="{B5AFDC3B-EF43-6444-BF71-96C55E296333}" type="sibTrans" cxnId="{FB027010-3D98-4F41-877C-93E6703F9FA9}">
      <dgm:prSet/>
      <dgm:spPr/>
      <dgm:t>
        <a:bodyPr/>
        <a:lstStyle/>
        <a:p>
          <a:endParaRPr lang="es-ES_tradnl"/>
        </a:p>
      </dgm:t>
    </dgm:pt>
    <dgm:pt modelId="{22E9D656-04CD-524B-8933-BC5E3E1ED814}">
      <dgm:prSet/>
      <dgm:spPr/>
      <dgm:t>
        <a:bodyPr/>
        <a:lstStyle/>
        <a:p>
          <a:pPr marL="114300" lvl="1" indent="0" algn="l" defTabSz="577850">
            <a:lnSpc>
              <a:spcPct val="90000"/>
            </a:lnSpc>
            <a:spcBef>
              <a:spcPct val="0"/>
            </a:spcBef>
            <a:spcAft>
              <a:spcPct val="15000"/>
            </a:spcAft>
            <a:buNone/>
          </a:pPr>
          <a:r>
            <a:rPr lang="es-ES" dirty="0" smtClean="0"/>
            <a:t>Método de recuperación de voltaje </a:t>
          </a:r>
          <a:endParaRPr lang="es-ES_tradnl" dirty="0"/>
        </a:p>
      </dgm:t>
    </dgm:pt>
    <dgm:pt modelId="{4FEC1765-550D-0C4F-A79E-0592B40C793B}" type="parTrans" cxnId="{E2947CBC-CAB3-1947-BF57-26B89FD1D7AB}">
      <dgm:prSet/>
      <dgm:spPr/>
      <dgm:t>
        <a:bodyPr/>
        <a:lstStyle/>
        <a:p>
          <a:endParaRPr lang="es-ES_tradnl"/>
        </a:p>
      </dgm:t>
    </dgm:pt>
    <dgm:pt modelId="{C8E9ABF1-6DB1-1041-B8FE-6E9DE5B54146}" type="sibTrans" cxnId="{E2947CBC-CAB3-1947-BF57-26B89FD1D7AB}">
      <dgm:prSet/>
      <dgm:spPr/>
      <dgm:t>
        <a:bodyPr/>
        <a:lstStyle/>
        <a:p>
          <a:endParaRPr lang="es-ES_tradnl"/>
        </a:p>
      </dgm:t>
    </dgm:pt>
    <dgm:pt modelId="{8A2D872E-A69F-2B46-A83A-4EED55FFFAEB}">
      <dgm:prSet/>
      <dgm:spPr/>
      <dgm:t>
        <a:bodyPr/>
        <a:lstStyle/>
        <a:p>
          <a:pPr marL="114300" lvl="1" indent="0" algn="l" defTabSz="577850">
            <a:lnSpc>
              <a:spcPct val="90000"/>
            </a:lnSpc>
            <a:spcBef>
              <a:spcPct val="0"/>
            </a:spcBef>
            <a:spcAft>
              <a:spcPct val="15000"/>
            </a:spcAft>
            <a:buNone/>
          </a:pPr>
          <a:r>
            <a:rPr lang="es-ES" dirty="0" smtClean="0"/>
            <a:t>Detección eléctrica de las DP</a:t>
          </a:r>
          <a:endParaRPr lang="es-ES_tradnl" dirty="0"/>
        </a:p>
      </dgm:t>
    </dgm:pt>
    <dgm:pt modelId="{F9B99F70-E34F-804C-BB05-997E69AF33EA}" type="parTrans" cxnId="{3D9AF9D7-FF13-6C43-8F72-2BA65660CFFF}">
      <dgm:prSet/>
      <dgm:spPr/>
      <dgm:t>
        <a:bodyPr/>
        <a:lstStyle/>
        <a:p>
          <a:endParaRPr lang="es-ES_tradnl"/>
        </a:p>
      </dgm:t>
    </dgm:pt>
    <dgm:pt modelId="{9AC2799F-69B6-7147-A3F5-31683FA3790F}" type="sibTrans" cxnId="{3D9AF9D7-FF13-6C43-8F72-2BA65660CFFF}">
      <dgm:prSet/>
      <dgm:spPr/>
      <dgm:t>
        <a:bodyPr/>
        <a:lstStyle/>
        <a:p>
          <a:endParaRPr lang="es-ES_tradnl"/>
        </a:p>
      </dgm:t>
    </dgm:pt>
    <dgm:pt modelId="{E1A84D01-4169-6049-BB88-7CE92FDF7051}">
      <dgm:prSet/>
      <dgm:spPr/>
      <dgm:t>
        <a:bodyPr/>
        <a:lstStyle/>
        <a:p>
          <a:pPr marL="114300" lvl="1" indent="0" algn="l" defTabSz="577850">
            <a:lnSpc>
              <a:spcPct val="90000"/>
            </a:lnSpc>
            <a:spcBef>
              <a:spcPct val="0"/>
            </a:spcBef>
            <a:spcAft>
              <a:spcPct val="15000"/>
            </a:spcAft>
            <a:buNone/>
          </a:pPr>
          <a:r>
            <a:rPr lang="es-ES" dirty="0" smtClean="0"/>
            <a:t>Detección acústica de las DP</a:t>
          </a:r>
          <a:endParaRPr lang="es-ES_tradnl" dirty="0"/>
        </a:p>
      </dgm:t>
    </dgm:pt>
    <dgm:pt modelId="{96F5F3E8-3C59-6A4F-974C-0725FEF464A4}" type="parTrans" cxnId="{A79E9E6E-E369-F849-9A97-851264E603C3}">
      <dgm:prSet/>
      <dgm:spPr/>
      <dgm:t>
        <a:bodyPr/>
        <a:lstStyle/>
        <a:p>
          <a:endParaRPr lang="es-ES_tradnl"/>
        </a:p>
      </dgm:t>
    </dgm:pt>
    <dgm:pt modelId="{3861E579-55B2-9D4F-B28D-1C330768C828}" type="sibTrans" cxnId="{A79E9E6E-E369-F849-9A97-851264E603C3}">
      <dgm:prSet/>
      <dgm:spPr/>
      <dgm:t>
        <a:bodyPr/>
        <a:lstStyle/>
        <a:p>
          <a:endParaRPr lang="es-ES_tradnl"/>
        </a:p>
      </dgm:t>
    </dgm:pt>
    <dgm:pt modelId="{59B99461-F94D-7B40-9BC0-035FEFBF7617}">
      <dgm:prSet/>
      <dgm:spPr/>
      <dgm:t>
        <a:bodyPr/>
        <a:lstStyle/>
        <a:p>
          <a:pPr marL="114300" lvl="1" indent="0" algn="l" defTabSz="577850">
            <a:lnSpc>
              <a:spcPct val="90000"/>
            </a:lnSpc>
            <a:spcBef>
              <a:spcPct val="0"/>
            </a:spcBef>
            <a:spcAft>
              <a:spcPct val="15000"/>
            </a:spcAft>
            <a:buNone/>
          </a:pPr>
          <a:r>
            <a:rPr lang="es-ES" dirty="0" smtClean="0"/>
            <a:t>Detección de DP</a:t>
          </a:r>
          <a:r>
            <a:rPr lang="es-ES" baseline="0" dirty="0" smtClean="0"/>
            <a:t> por</a:t>
          </a:r>
          <a:r>
            <a:rPr lang="es-ES" dirty="0" smtClean="0"/>
            <a:t> UHF</a:t>
          </a:r>
          <a:endParaRPr lang="es-ES_tradnl" dirty="0"/>
        </a:p>
      </dgm:t>
    </dgm:pt>
    <dgm:pt modelId="{98F69265-A172-9C40-B91A-FBDE4C275DC7}" type="parTrans" cxnId="{3A5CEC77-08C4-704C-BA5B-2DC413C52F08}">
      <dgm:prSet/>
      <dgm:spPr/>
      <dgm:t>
        <a:bodyPr/>
        <a:lstStyle/>
        <a:p>
          <a:endParaRPr lang="es-ES_tradnl"/>
        </a:p>
      </dgm:t>
    </dgm:pt>
    <dgm:pt modelId="{470DDEF8-3739-2E4B-B4CF-AA206E557001}" type="sibTrans" cxnId="{3A5CEC77-08C4-704C-BA5B-2DC413C52F08}">
      <dgm:prSet/>
      <dgm:spPr/>
      <dgm:t>
        <a:bodyPr/>
        <a:lstStyle/>
        <a:p>
          <a:endParaRPr lang="es-ES_tradnl"/>
        </a:p>
      </dgm:t>
    </dgm:pt>
    <dgm:pt modelId="{D8E6070B-4E3F-4440-97E0-A2CD8CDAE0D1}">
      <dgm:prSet/>
      <dgm:spPr/>
      <dgm:t>
        <a:bodyPr/>
        <a:lstStyle/>
        <a:p>
          <a:pPr marL="114300" lvl="1" indent="0" algn="l" defTabSz="577850">
            <a:lnSpc>
              <a:spcPct val="90000"/>
            </a:lnSpc>
            <a:spcBef>
              <a:spcPct val="0"/>
            </a:spcBef>
            <a:spcAft>
              <a:spcPct val="15000"/>
            </a:spcAft>
            <a:buNone/>
          </a:pPr>
          <a:r>
            <a:rPr lang="es-ES_tradnl" dirty="0" smtClean="0"/>
            <a:t>Ensayos en el aceite</a:t>
          </a:r>
          <a:endParaRPr lang="es-ES_tradnl" dirty="0"/>
        </a:p>
      </dgm:t>
    </dgm:pt>
    <dgm:pt modelId="{A9554181-10C2-D74A-A9F2-F4B9FBB98A87}" type="parTrans" cxnId="{F02CA029-73FE-D741-A4C8-B65714BBB449}">
      <dgm:prSet/>
      <dgm:spPr/>
      <dgm:t>
        <a:bodyPr/>
        <a:lstStyle/>
        <a:p>
          <a:endParaRPr lang="es-ES_tradnl"/>
        </a:p>
      </dgm:t>
    </dgm:pt>
    <dgm:pt modelId="{B232A10D-F5EF-8F4B-AEC9-BC722DEE9B87}" type="sibTrans" cxnId="{F02CA029-73FE-D741-A4C8-B65714BBB449}">
      <dgm:prSet/>
      <dgm:spPr/>
      <dgm:t>
        <a:bodyPr/>
        <a:lstStyle/>
        <a:p>
          <a:endParaRPr lang="es-ES_tradnl"/>
        </a:p>
      </dgm:t>
    </dgm:pt>
    <dgm:pt modelId="{85417CC7-447D-5A4B-9997-392C78B5F3E7}">
      <dgm:prSet/>
      <dgm:spPr/>
      <dgm:t>
        <a:bodyPr/>
        <a:lstStyle/>
        <a:p>
          <a:pPr marL="114300" lvl="1" indent="0" algn="l" defTabSz="577850">
            <a:lnSpc>
              <a:spcPct val="90000"/>
            </a:lnSpc>
            <a:spcBef>
              <a:spcPct val="0"/>
            </a:spcBef>
            <a:spcAft>
              <a:spcPct val="15000"/>
            </a:spcAft>
            <a:buNone/>
          </a:pPr>
          <a:r>
            <a:rPr lang="es-ES_tradnl" baseline="0" dirty="0" smtClean="0"/>
            <a:t>DGA</a:t>
          </a:r>
          <a:endParaRPr lang="es-ES_tradnl" dirty="0"/>
        </a:p>
      </dgm:t>
    </dgm:pt>
    <dgm:pt modelId="{4700EAB3-57EF-E343-B030-A1CA98EABADF}" type="parTrans" cxnId="{BE539DE4-94A2-9945-B0BD-4818F48E2A96}">
      <dgm:prSet/>
      <dgm:spPr/>
      <dgm:t>
        <a:bodyPr/>
        <a:lstStyle/>
        <a:p>
          <a:endParaRPr lang="es-ES_tradnl"/>
        </a:p>
      </dgm:t>
    </dgm:pt>
    <dgm:pt modelId="{030773F0-E2E8-2241-8C2D-31D74ED09727}" type="sibTrans" cxnId="{BE539DE4-94A2-9945-B0BD-4818F48E2A96}">
      <dgm:prSet/>
      <dgm:spPr/>
      <dgm:t>
        <a:bodyPr/>
        <a:lstStyle/>
        <a:p>
          <a:endParaRPr lang="es-ES_tradnl"/>
        </a:p>
      </dgm:t>
    </dgm:pt>
    <dgm:pt modelId="{BB951968-5DF2-3B4D-9A97-F5A71A5DE9A9}" type="pres">
      <dgm:prSet presAssocID="{4ACB3FD3-C346-254F-8EF3-EED1A6967820}" presName="Name0" presStyleCnt="0">
        <dgm:presLayoutVars>
          <dgm:dir/>
          <dgm:animLvl val="lvl"/>
          <dgm:resizeHandles val="exact"/>
        </dgm:presLayoutVars>
      </dgm:prSet>
      <dgm:spPr/>
      <dgm:t>
        <a:bodyPr/>
        <a:lstStyle/>
        <a:p>
          <a:endParaRPr lang="es-ES_tradnl"/>
        </a:p>
      </dgm:t>
    </dgm:pt>
    <dgm:pt modelId="{D478F44F-7C06-C844-94EA-38677BC52B44}" type="pres">
      <dgm:prSet presAssocID="{FEDC08CE-3E25-7845-8CF1-A6DC6D31652A}" presName="composite" presStyleCnt="0"/>
      <dgm:spPr/>
    </dgm:pt>
    <dgm:pt modelId="{715F4ECC-66A4-684A-A2D0-A7D12234358C}" type="pres">
      <dgm:prSet presAssocID="{FEDC08CE-3E25-7845-8CF1-A6DC6D31652A}" presName="parTx" presStyleLbl="alignNode1" presStyleIdx="0" presStyleCnt="3">
        <dgm:presLayoutVars>
          <dgm:chMax val="0"/>
          <dgm:chPref val="0"/>
          <dgm:bulletEnabled val="1"/>
        </dgm:presLayoutVars>
      </dgm:prSet>
      <dgm:spPr/>
      <dgm:t>
        <a:bodyPr/>
        <a:lstStyle/>
        <a:p>
          <a:endParaRPr lang="es-ES_tradnl"/>
        </a:p>
      </dgm:t>
    </dgm:pt>
    <dgm:pt modelId="{2967117A-845C-CB46-9164-192E47CC66F6}" type="pres">
      <dgm:prSet presAssocID="{FEDC08CE-3E25-7845-8CF1-A6DC6D31652A}" presName="desTx" presStyleLbl="alignAccFollowNode1" presStyleIdx="0" presStyleCnt="3">
        <dgm:presLayoutVars>
          <dgm:bulletEnabled val="1"/>
        </dgm:presLayoutVars>
      </dgm:prSet>
      <dgm:spPr/>
      <dgm:t>
        <a:bodyPr/>
        <a:lstStyle/>
        <a:p>
          <a:endParaRPr lang="es-ES_tradnl"/>
        </a:p>
      </dgm:t>
    </dgm:pt>
    <dgm:pt modelId="{737A820C-B045-2E4E-95DD-9CC7E1044113}" type="pres">
      <dgm:prSet presAssocID="{143ABD0F-5230-5F45-B91C-CF468049F48D}" presName="space" presStyleCnt="0"/>
      <dgm:spPr/>
    </dgm:pt>
    <dgm:pt modelId="{7089C2F6-0998-7A42-8F05-9A22C26545C8}" type="pres">
      <dgm:prSet presAssocID="{90144181-8D94-4542-8B5C-81CF3D1AE575}" presName="composite" presStyleCnt="0"/>
      <dgm:spPr/>
    </dgm:pt>
    <dgm:pt modelId="{AA44F9B2-2B8F-CE4E-A09D-478EAC9D6725}" type="pres">
      <dgm:prSet presAssocID="{90144181-8D94-4542-8B5C-81CF3D1AE575}" presName="parTx" presStyleLbl="alignNode1" presStyleIdx="1" presStyleCnt="3">
        <dgm:presLayoutVars>
          <dgm:chMax val="0"/>
          <dgm:chPref val="0"/>
          <dgm:bulletEnabled val="1"/>
        </dgm:presLayoutVars>
      </dgm:prSet>
      <dgm:spPr/>
      <dgm:t>
        <a:bodyPr/>
        <a:lstStyle/>
        <a:p>
          <a:endParaRPr lang="es-ES_tradnl"/>
        </a:p>
      </dgm:t>
    </dgm:pt>
    <dgm:pt modelId="{3530493D-A19E-4C48-9B6E-D08D9122F930}" type="pres">
      <dgm:prSet presAssocID="{90144181-8D94-4542-8B5C-81CF3D1AE575}" presName="desTx" presStyleLbl="alignAccFollowNode1" presStyleIdx="1" presStyleCnt="3">
        <dgm:presLayoutVars>
          <dgm:bulletEnabled val="1"/>
        </dgm:presLayoutVars>
      </dgm:prSet>
      <dgm:spPr/>
      <dgm:t>
        <a:bodyPr/>
        <a:lstStyle/>
        <a:p>
          <a:endParaRPr lang="es-ES_tradnl"/>
        </a:p>
      </dgm:t>
    </dgm:pt>
    <dgm:pt modelId="{4755F49C-534C-F241-B31F-1738D4DA3907}" type="pres">
      <dgm:prSet presAssocID="{3ADD27A1-7D12-924E-8640-885FBDAECF82}" presName="space" presStyleCnt="0"/>
      <dgm:spPr/>
    </dgm:pt>
    <dgm:pt modelId="{6D133CC5-4E21-394E-96F9-FA3DE6C27471}" type="pres">
      <dgm:prSet presAssocID="{D8E6070B-4E3F-4440-97E0-A2CD8CDAE0D1}" presName="composite" presStyleCnt="0"/>
      <dgm:spPr/>
    </dgm:pt>
    <dgm:pt modelId="{DCF5FDEC-E2E2-CA4F-B2AF-5A6BBB640730}" type="pres">
      <dgm:prSet presAssocID="{D8E6070B-4E3F-4440-97E0-A2CD8CDAE0D1}" presName="parTx" presStyleLbl="alignNode1" presStyleIdx="2" presStyleCnt="3">
        <dgm:presLayoutVars>
          <dgm:chMax val="0"/>
          <dgm:chPref val="0"/>
          <dgm:bulletEnabled val="1"/>
        </dgm:presLayoutVars>
      </dgm:prSet>
      <dgm:spPr/>
      <dgm:t>
        <a:bodyPr/>
        <a:lstStyle/>
        <a:p>
          <a:endParaRPr lang="es-ES_tradnl"/>
        </a:p>
      </dgm:t>
    </dgm:pt>
    <dgm:pt modelId="{7A1A18F0-B4D4-C64D-9C20-75CE6B2E243C}" type="pres">
      <dgm:prSet presAssocID="{D8E6070B-4E3F-4440-97E0-A2CD8CDAE0D1}" presName="desTx" presStyleLbl="alignAccFollowNode1" presStyleIdx="2" presStyleCnt="3">
        <dgm:presLayoutVars>
          <dgm:bulletEnabled val="1"/>
        </dgm:presLayoutVars>
      </dgm:prSet>
      <dgm:spPr/>
      <dgm:t>
        <a:bodyPr/>
        <a:lstStyle/>
        <a:p>
          <a:endParaRPr lang="es-ES_tradnl"/>
        </a:p>
      </dgm:t>
    </dgm:pt>
  </dgm:ptLst>
  <dgm:cxnLst>
    <dgm:cxn modelId="{BE539DE4-94A2-9945-B0BD-4818F48E2A96}" srcId="{D8E6070B-4E3F-4440-97E0-A2CD8CDAE0D1}" destId="{85417CC7-447D-5A4B-9997-392C78B5F3E7}" srcOrd="0" destOrd="0" parTransId="{4700EAB3-57EF-E343-B030-A1CA98EABADF}" sibTransId="{030773F0-E2E8-2241-8C2D-31D74ED09727}"/>
    <dgm:cxn modelId="{29414164-9C21-DF4C-B3EA-8C84FA9AF30D}" type="presOf" srcId="{5CADC392-F73D-9446-9E9D-0A4C0C22C0D4}" destId="{2967117A-845C-CB46-9164-192E47CC66F6}" srcOrd="0" destOrd="5" presId="urn:microsoft.com/office/officeart/2005/8/layout/hList1"/>
    <dgm:cxn modelId="{2D71C0E3-4A12-0F46-A09C-949D62D06EFE}" type="presOf" srcId="{E1A84D01-4169-6049-BB88-7CE92FDF7051}" destId="{3530493D-A19E-4C48-9B6E-D08D9122F930}" srcOrd="0" destOrd="6" presId="urn:microsoft.com/office/officeart/2005/8/layout/hList1"/>
    <dgm:cxn modelId="{9AB4F5E8-3B94-E141-99BB-3847F45CAA89}" type="presOf" srcId="{66B31373-F140-B341-AD99-EA8F690ED56E}" destId="{2967117A-845C-CB46-9164-192E47CC66F6}" srcOrd="0" destOrd="2" presId="urn:microsoft.com/office/officeart/2005/8/layout/hList1"/>
    <dgm:cxn modelId="{7C7EE7B6-0D6C-4346-9D83-5FF25275C564}" srcId="{90144181-8D94-4542-8B5C-81CF3D1AE575}" destId="{AC0C4742-723A-E04F-884C-3C44A72E616E}" srcOrd="0" destOrd="0" parTransId="{692FB20B-BB40-3D4F-9CDD-622202E35723}" sibTransId="{A6B276DF-D08F-0A45-913B-D8457A6F932B}"/>
    <dgm:cxn modelId="{B16A9E19-1693-1243-8361-CBABA189C153}" type="presOf" srcId="{A7232BA8-5B9D-354F-BD0E-E7D4A9EC227B}" destId="{3530493D-A19E-4C48-9B6E-D08D9122F930}" srcOrd="0" destOrd="1" presId="urn:microsoft.com/office/officeart/2005/8/layout/hList1"/>
    <dgm:cxn modelId="{C2AE8BDC-F4D3-F745-8392-6D29B6967C74}" srcId="{FEDC08CE-3E25-7845-8CF1-A6DC6D31652A}" destId="{3B7F6516-58D1-AA4A-BB06-3FB9FDCCEDE8}" srcOrd="4" destOrd="0" parTransId="{5A29B446-325A-0B47-83D9-7EC2AA417EA2}" sibTransId="{CACE7BA5-E8B7-C64D-8C67-D095478BE3F2}"/>
    <dgm:cxn modelId="{C9762070-EA9E-584A-930A-D5C6AD3FFB86}" type="presOf" srcId="{22E9D656-04CD-524B-8933-BC5E3E1ED814}" destId="{3530493D-A19E-4C48-9B6E-D08D9122F930}" srcOrd="0" destOrd="4" presId="urn:microsoft.com/office/officeart/2005/8/layout/hList1"/>
    <dgm:cxn modelId="{20D8B206-BD57-044D-9494-51E852EF4913}" type="presOf" srcId="{D8E6070B-4E3F-4440-97E0-A2CD8CDAE0D1}" destId="{DCF5FDEC-E2E2-CA4F-B2AF-5A6BBB640730}" srcOrd="0" destOrd="0" presId="urn:microsoft.com/office/officeart/2005/8/layout/hList1"/>
    <dgm:cxn modelId="{AEA7D80B-99F6-884D-A53B-8B26CD11F4E7}" type="presOf" srcId="{EB5AAAD7-ECDE-FD4A-B671-CCA848340654}" destId="{3530493D-A19E-4C48-9B6E-D08D9122F930}" srcOrd="0" destOrd="3" presId="urn:microsoft.com/office/officeart/2005/8/layout/hList1"/>
    <dgm:cxn modelId="{3D9AF9D7-FF13-6C43-8F72-2BA65660CFFF}" srcId="{90144181-8D94-4542-8B5C-81CF3D1AE575}" destId="{8A2D872E-A69F-2B46-A83A-4EED55FFFAEB}" srcOrd="5" destOrd="0" parTransId="{F9B99F70-E34F-804C-BB05-997E69AF33EA}" sibTransId="{9AC2799F-69B6-7147-A3F5-31683FA3790F}"/>
    <dgm:cxn modelId="{FB027010-3D98-4F41-877C-93E6703F9FA9}" srcId="{90144181-8D94-4542-8B5C-81CF3D1AE575}" destId="{EB5AAAD7-ECDE-FD4A-B671-CCA848340654}" srcOrd="3" destOrd="0" parTransId="{754DDEA1-AEA0-1F48-BC37-B11036A88DBD}" sibTransId="{B5AFDC3B-EF43-6444-BF71-96C55E296333}"/>
    <dgm:cxn modelId="{7B79C7DC-D480-3E4C-A816-E3978B7522BA}" srcId="{4ACB3FD3-C346-254F-8EF3-EED1A6967820}" destId="{FEDC08CE-3E25-7845-8CF1-A6DC6D31652A}" srcOrd="0" destOrd="0" parTransId="{8D0EE4C7-0D39-D441-8559-BE7A1637CC34}" sibTransId="{143ABD0F-5230-5F45-B91C-CF468049F48D}"/>
    <dgm:cxn modelId="{84A1FCD3-00C4-3D42-B58A-B20223C7589D}" type="presOf" srcId="{FEDC08CE-3E25-7845-8CF1-A6DC6D31652A}" destId="{715F4ECC-66A4-684A-A2D0-A7D12234358C}" srcOrd="0" destOrd="0" presId="urn:microsoft.com/office/officeart/2005/8/layout/hList1"/>
    <dgm:cxn modelId="{E1B28FA5-4A6B-D44F-B3E0-499D27197E92}" type="presOf" srcId="{8A2D872E-A69F-2B46-A83A-4EED55FFFAEB}" destId="{3530493D-A19E-4C48-9B6E-D08D9122F930}" srcOrd="0" destOrd="5" presId="urn:microsoft.com/office/officeart/2005/8/layout/hList1"/>
    <dgm:cxn modelId="{C67510CD-8998-0F4A-9002-CC5E568E2837}" srcId="{90144181-8D94-4542-8B5C-81CF3D1AE575}" destId="{A7232BA8-5B9D-354F-BD0E-E7D4A9EC227B}" srcOrd="1" destOrd="0" parTransId="{A0899803-FBA5-1D4C-8433-A993426E0112}" sibTransId="{AE00C851-EBD3-1643-A289-83D35BFAA62F}"/>
    <dgm:cxn modelId="{065DE10D-0F29-4541-9F12-E5776DE2C3F5}" srcId="{FEDC08CE-3E25-7845-8CF1-A6DC6D31652A}" destId="{1633557E-CBA4-3F4C-978E-450D77587BE0}" srcOrd="1" destOrd="0" parTransId="{EFE3D06A-88BF-A74C-9248-C4B9CC15D825}" sibTransId="{7ECD007D-5853-794F-9F00-80F4B9C12616}"/>
    <dgm:cxn modelId="{422CE8D5-1E6B-F34D-A550-0BFDC51BC560}" type="presOf" srcId="{AC0C4742-723A-E04F-884C-3C44A72E616E}" destId="{3530493D-A19E-4C48-9B6E-D08D9122F930}" srcOrd="0" destOrd="0" presId="urn:microsoft.com/office/officeart/2005/8/layout/hList1"/>
    <dgm:cxn modelId="{A79E9E6E-E369-F849-9A97-851264E603C3}" srcId="{90144181-8D94-4542-8B5C-81CF3D1AE575}" destId="{E1A84D01-4169-6049-BB88-7CE92FDF7051}" srcOrd="6" destOrd="0" parTransId="{96F5F3E8-3C59-6A4F-974C-0725FEF464A4}" sibTransId="{3861E579-55B2-9D4F-B28D-1C330768C828}"/>
    <dgm:cxn modelId="{BBA3C638-0BE3-3645-98EA-63088CBCA56C}" srcId="{FEDC08CE-3E25-7845-8CF1-A6DC6D31652A}" destId="{66B31373-F140-B341-AD99-EA8F690ED56E}" srcOrd="2" destOrd="0" parTransId="{125BA906-B345-AE42-90E3-B7BC701ABC6A}" sibTransId="{B604D06D-5AE2-3A49-8D1B-BF3503C259EA}"/>
    <dgm:cxn modelId="{63D02CD8-662C-7841-8127-83C78514DFE5}" type="presOf" srcId="{3B7F6516-58D1-AA4A-BB06-3FB9FDCCEDE8}" destId="{2967117A-845C-CB46-9164-192E47CC66F6}" srcOrd="0" destOrd="4" presId="urn:microsoft.com/office/officeart/2005/8/layout/hList1"/>
    <dgm:cxn modelId="{2422A381-6AF6-774F-92EA-397BE164DF2B}" type="presOf" srcId="{4ACB3FD3-C346-254F-8EF3-EED1A6967820}" destId="{BB951968-5DF2-3B4D-9A97-F5A71A5DE9A9}" srcOrd="0" destOrd="0" presId="urn:microsoft.com/office/officeart/2005/8/layout/hList1"/>
    <dgm:cxn modelId="{F02CA029-73FE-D741-A4C8-B65714BBB449}" srcId="{4ACB3FD3-C346-254F-8EF3-EED1A6967820}" destId="{D8E6070B-4E3F-4440-97E0-A2CD8CDAE0D1}" srcOrd="2" destOrd="0" parTransId="{A9554181-10C2-D74A-A9F2-F4B9FBB98A87}" sibTransId="{B232A10D-F5EF-8F4B-AEC9-BC722DEE9B87}"/>
    <dgm:cxn modelId="{145FF395-9374-F64B-A73C-DADB14B531A8}" type="presOf" srcId="{85417CC7-447D-5A4B-9997-392C78B5F3E7}" destId="{7A1A18F0-B4D4-C64D-9C20-75CE6B2E243C}" srcOrd="0" destOrd="0" presId="urn:microsoft.com/office/officeart/2005/8/layout/hList1"/>
    <dgm:cxn modelId="{E2947CBC-CAB3-1947-BF57-26B89FD1D7AB}" srcId="{90144181-8D94-4542-8B5C-81CF3D1AE575}" destId="{22E9D656-04CD-524B-8933-BC5E3E1ED814}" srcOrd="4" destOrd="0" parTransId="{4FEC1765-550D-0C4F-A79E-0592B40C793B}" sibTransId="{C8E9ABF1-6DB1-1041-B8FE-6E9DE5B54146}"/>
    <dgm:cxn modelId="{25B830B6-09D6-C547-8B8A-58431C0295E1}" srcId="{FEDC08CE-3E25-7845-8CF1-A6DC6D31652A}" destId="{B73E43EE-BF8C-6A40-A079-96E3D10A7988}" srcOrd="0" destOrd="0" parTransId="{F0F606B6-A1F3-FE4A-A116-A98699E7B3FB}" sibTransId="{ADD778FE-F654-644B-9CF1-573156D994BC}"/>
    <dgm:cxn modelId="{93B79A6F-C41C-7A4C-9E16-5AFEC2865432}" type="presOf" srcId="{6CB9049B-0B82-6147-9B80-5270E9D95AE0}" destId="{3530493D-A19E-4C48-9B6E-D08D9122F930}" srcOrd="0" destOrd="2" presId="urn:microsoft.com/office/officeart/2005/8/layout/hList1"/>
    <dgm:cxn modelId="{F5AC078E-C158-B440-8554-D81FEEDC44F0}" type="presOf" srcId="{501FEBE3-7673-B440-8C34-5526CB07923C}" destId="{2967117A-845C-CB46-9164-192E47CC66F6}" srcOrd="0" destOrd="3" presId="urn:microsoft.com/office/officeart/2005/8/layout/hList1"/>
    <dgm:cxn modelId="{AE1A0258-5028-B54C-BA8D-5A907D1497CD}" type="presOf" srcId="{59B99461-F94D-7B40-9BC0-035FEFBF7617}" destId="{3530493D-A19E-4C48-9B6E-D08D9122F930}" srcOrd="0" destOrd="7" presId="urn:microsoft.com/office/officeart/2005/8/layout/hList1"/>
    <dgm:cxn modelId="{6B2353B5-1E08-1944-8425-EA19E72649E8}" type="presOf" srcId="{1633557E-CBA4-3F4C-978E-450D77587BE0}" destId="{2967117A-845C-CB46-9164-192E47CC66F6}" srcOrd="0" destOrd="1" presId="urn:microsoft.com/office/officeart/2005/8/layout/hList1"/>
    <dgm:cxn modelId="{C46AE023-EB4C-D747-92A1-A6C05F38EEB1}" srcId="{4ACB3FD3-C346-254F-8EF3-EED1A6967820}" destId="{90144181-8D94-4542-8B5C-81CF3D1AE575}" srcOrd="1" destOrd="0" parTransId="{C2BAF5A5-699F-ED42-A2E6-FA0018207EBD}" sibTransId="{3ADD27A1-7D12-924E-8640-885FBDAECF82}"/>
    <dgm:cxn modelId="{0D8D44D7-C4BD-B04E-90DD-654FCF00BB7E}" type="presOf" srcId="{B73E43EE-BF8C-6A40-A079-96E3D10A7988}" destId="{2967117A-845C-CB46-9164-192E47CC66F6}" srcOrd="0" destOrd="0" presId="urn:microsoft.com/office/officeart/2005/8/layout/hList1"/>
    <dgm:cxn modelId="{C89704BA-BBAC-7B41-8DEA-9454C6B27F2F}" srcId="{90144181-8D94-4542-8B5C-81CF3D1AE575}" destId="{6CB9049B-0B82-6147-9B80-5270E9D95AE0}" srcOrd="2" destOrd="0" parTransId="{7B931C2F-07C2-384C-B5A7-DD23607CA504}" sibTransId="{0E7D9874-9B6F-4A49-AA3B-42BD1CB518E5}"/>
    <dgm:cxn modelId="{34A36F59-7D0D-6B45-BF3B-3759EF1BEFAC}" srcId="{FEDC08CE-3E25-7845-8CF1-A6DC6D31652A}" destId="{5CADC392-F73D-9446-9E9D-0A4C0C22C0D4}" srcOrd="5" destOrd="0" parTransId="{FE28B510-55C3-CE45-9A2E-CF819AB44934}" sibTransId="{13DDC2E8-A85F-F643-AD07-35BACCC6902B}"/>
    <dgm:cxn modelId="{3A5CEC77-08C4-704C-BA5B-2DC413C52F08}" srcId="{90144181-8D94-4542-8B5C-81CF3D1AE575}" destId="{59B99461-F94D-7B40-9BC0-035FEFBF7617}" srcOrd="7" destOrd="0" parTransId="{98F69265-A172-9C40-B91A-FBDE4C275DC7}" sibTransId="{470DDEF8-3739-2E4B-B4CF-AA206E557001}"/>
    <dgm:cxn modelId="{A8FC57EA-EF8C-EE45-B5D5-2B45E8C69E68}" srcId="{FEDC08CE-3E25-7845-8CF1-A6DC6D31652A}" destId="{501FEBE3-7673-B440-8C34-5526CB07923C}" srcOrd="3" destOrd="0" parTransId="{0B6F5579-ED32-C448-837A-E56920EC56A3}" sibTransId="{39360EFF-73BB-5A4E-A6F7-E8F5EBF3965E}"/>
    <dgm:cxn modelId="{2AF87D64-6329-414E-8DC3-00324CFE3DEA}" type="presOf" srcId="{90144181-8D94-4542-8B5C-81CF3D1AE575}" destId="{AA44F9B2-2B8F-CE4E-A09D-478EAC9D6725}" srcOrd="0" destOrd="0" presId="urn:microsoft.com/office/officeart/2005/8/layout/hList1"/>
    <dgm:cxn modelId="{5381CFFB-F2AC-0049-A428-B85D8516B8FC}" type="presParOf" srcId="{BB951968-5DF2-3B4D-9A97-F5A71A5DE9A9}" destId="{D478F44F-7C06-C844-94EA-38677BC52B44}" srcOrd="0" destOrd="0" presId="urn:microsoft.com/office/officeart/2005/8/layout/hList1"/>
    <dgm:cxn modelId="{824A0113-9362-014D-A136-D63DEB8A173E}" type="presParOf" srcId="{D478F44F-7C06-C844-94EA-38677BC52B44}" destId="{715F4ECC-66A4-684A-A2D0-A7D12234358C}" srcOrd="0" destOrd="0" presId="urn:microsoft.com/office/officeart/2005/8/layout/hList1"/>
    <dgm:cxn modelId="{3579EC00-5CD0-5549-91D0-8E863BB82C53}" type="presParOf" srcId="{D478F44F-7C06-C844-94EA-38677BC52B44}" destId="{2967117A-845C-CB46-9164-192E47CC66F6}" srcOrd="1" destOrd="0" presId="urn:microsoft.com/office/officeart/2005/8/layout/hList1"/>
    <dgm:cxn modelId="{FCA25644-63F5-1C4B-91E5-772DEE5A3BD9}" type="presParOf" srcId="{BB951968-5DF2-3B4D-9A97-F5A71A5DE9A9}" destId="{737A820C-B045-2E4E-95DD-9CC7E1044113}" srcOrd="1" destOrd="0" presId="urn:microsoft.com/office/officeart/2005/8/layout/hList1"/>
    <dgm:cxn modelId="{6D2ADFCC-4E50-1A49-B988-2947213C6678}" type="presParOf" srcId="{BB951968-5DF2-3B4D-9A97-F5A71A5DE9A9}" destId="{7089C2F6-0998-7A42-8F05-9A22C26545C8}" srcOrd="2" destOrd="0" presId="urn:microsoft.com/office/officeart/2005/8/layout/hList1"/>
    <dgm:cxn modelId="{A4445271-1159-8848-A744-CEEAB43A0F2B}" type="presParOf" srcId="{7089C2F6-0998-7A42-8F05-9A22C26545C8}" destId="{AA44F9B2-2B8F-CE4E-A09D-478EAC9D6725}" srcOrd="0" destOrd="0" presId="urn:microsoft.com/office/officeart/2005/8/layout/hList1"/>
    <dgm:cxn modelId="{2482E788-5C8F-3440-9BC1-B0184DA9F42F}" type="presParOf" srcId="{7089C2F6-0998-7A42-8F05-9A22C26545C8}" destId="{3530493D-A19E-4C48-9B6E-D08D9122F930}" srcOrd="1" destOrd="0" presId="urn:microsoft.com/office/officeart/2005/8/layout/hList1"/>
    <dgm:cxn modelId="{CF332717-49E0-5345-8871-C1E347CDA4FF}" type="presParOf" srcId="{BB951968-5DF2-3B4D-9A97-F5A71A5DE9A9}" destId="{4755F49C-534C-F241-B31F-1738D4DA3907}" srcOrd="3" destOrd="0" presId="urn:microsoft.com/office/officeart/2005/8/layout/hList1"/>
    <dgm:cxn modelId="{DD46E840-3131-3543-8EC0-EED23C3E8EA9}" type="presParOf" srcId="{BB951968-5DF2-3B4D-9A97-F5A71A5DE9A9}" destId="{6D133CC5-4E21-394E-96F9-FA3DE6C27471}" srcOrd="4" destOrd="0" presId="urn:microsoft.com/office/officeart/2005/8/layout/hList1"/>
    <dgm:cxn modelId="{A8CB3EC8-B69B-CD44-B6CC-83329F30959E}" type="presParOf" srcId="{6D133CC5-4E21-394E-96F9-FA3DE6C27471}" destId="{DCF5FDEC-E2E2-CA4F-B2AF-5A6BBB640730}" srcOrd="0" destOrd="0" presId="urn:microsoft.com/office/officeart/2005/8/layout/hList1"/>
    <dgm:cxn modelId="{ABCBC75B-80AD-4E45-A167-5F42A92FB264}" type="presParOf" srcId="{6D133CC5-4E21-394E-96F9-FA3DE6C27471}" destId="{7A1A18F0-B4D4-C64D-9C20-75CE6B2E243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CB3FD3-C346-254F-8EF3-EED1A6967820}" type="doc">
      <dgm:prSet loTypeId="urn:microsoft.com/office/officeart/2005/8/layout/hList1" loCatId="" qsTypeId="urn:microsoft.com/office/officeart/2005/8/quickstyle/simple4" qsCatId="simple" csTypeId="urn:microsoft.com/office/officeart/2005/8/colors/accent1_2" csCatId="accent1" phldr="1"/>
      <dgm:spPr/>
      <dgm:t>
        <a:bodyPr/>
        <a:lstStyle/>
        <a:p>
          <a:endParaRPr lang="es-ES_tradnl"/>
        </a:p>
      </dgm:t>
    </dgm:pt>
    <dgm:pt modelId="{FEDC08CE-3E25-7845-8CF1-A6DC6D31652A}">
      <dgm:prSet phldrT="[Texto]"/>
      <dgm:spPr/>
      <dgm:t>
        <a:bodyPr/>
        <a:lstStyle/>
        <a:p>
          <a:r>
            <a:rPr lang="es-ES_tradnl" dirty="0" smtClean="0"/>
            <a:t>Pruebas el</a:t>
          </a:r>
          <a:r>
            <a:rPr lang="es-ES" dirty="0" smtClean="0"/>
            <a:t>é</a:t>
          </a:r>
          <a:r>
            <a:rPr lang="es-ES_tradnl" dirty="0" err="1" smtClean="0"/>
            <a:t>ctricas</a:t>
          </a:r>
          <a:endParaRPr lang="es-ES_tradnl" dirty="0"/>
        </a:p>
      </dgm:t>
    </dgm:pt>
    <dgm:pt modelId="{8D0EE4C7-0D39-D441-8559-BE7A1637CC34}" type="parTrans" cxnId="{7B79C7DC-D480-3E4C-A816-E3978B7522BA}">
      <dgm:prSet/>
      <dgm:spPr/>
      <dgm:t>
        <a:bodyPr/>
        <a:lstStyle/>
        <a:p>
          <a:endParaRPr lang="es-ES_tradnl"/>
        </a:p>
      </dgm:t>
    </dgm:pt>
    <dgm:pt modelId="{143ABD0F-5230-5F45-B91C-CF468049F48D}" type="sibTrans" cxnId="{7B79C7DC-D480-3E4C-A816-E3978B7522BA}">
      <dgm:prSet/>
      <dgm:spPr/>
      <dgm:t>
        <a:bodyPr/>
        <a:lstStyle/>
        <a:p>
          <a:endParaRPr lang="es-ES_tradnl"/>
        </a:p>
      </dgm:t>
    </dgm:pt>
    <dgm:pt modelId="{B73E43EE-BF8C-6A40-A079-96E3D10A7988}">
      <dgm:prSet phldrT="[Texto]"/>
      <dgm:spPr/>
      <dgm:t>
        <a:bodyPr/>
        <a:lstStyle/>
        <a:p>
          <a:r>
            <a:rPr lang="es-ES_tradnl" dirty="0" err="1" smtClean="0"/>
            <a:t>Relaci</a:t>
          </a:r>
          <a:r>
            <a:rPr lang="es-ES" dirty="0" err="1" smtClean="0"/>
            <a:t>ón</a:t>
          </a:r>
          <a:r>
            <a:rPr lang="es-ES" dirty="0" smtClean="0"/>
            <a:t> de transformación</a:t>
          </a:r>
          <a:endParaRPr lang="es-ES_tradnl" dirty="0"/>
        </a:p>
      </dgm:t>
    </dgm:pt>
    <dgm:pt modelId="{F0F606B6-A1F3-FE4A-A116-A98699E7B3FB}" type="parTrans" cxnId="{25B830B6-09D6-C547-8B8A-58431C0295E1}">
      <dgm:prSet/>
      <dgm:spPr/>
      <dgm:t>
        <a:bodyPr/>
        <a:lstStyle/>
        <a:p>
          <a:endParaRPr lang="es-ES_tradnl"/>
        </a:p>
      </dgm:t>
    </dgm:pt>
    <dgm:pt modelId="{ADD778FE-F654-644B-9CF1-573156D994BC}" type="sibTrans" cxnId="{25B830B6-09D6-C547-8B8A-58431C0295E1}">
      <dgm:prSet/>
      <dgm:spPr/>
      <dgm:t>
        <a:bodyPr/>
        <a:lstStyle/>
        <a:p>
          <a:endParaRPr lang="es-ES_tradnl"/>
        </a:p>
      </dgm:t>
    </dgm:pt>
    <dgm:pt modelId="{AC0C4742-723A-E04F-884C-3C44A72E616E}">
      <dgm:prSet phldrT="[Texto]"/>
      <dgm:spPr/>
      <dgm:t>
        <a:bodyPr/>
        <a:lstStyle/>
        <a:p>
          <a:pPr marL="114300" lvl="1" indent="0" algn="l" defTabSz="577850">
            <a:lnSpc>
              <a:spcPct val="90000"/>
            </a:lnSpc>
            <a:spcBef>
              <a:spcPct val="0"/>
            </a:spcBef>
            <a:spcAft>
              <a:spcPct val="15000"/>
            </a:spcAft>
            <a:buNone/>
          </a:pPr>
          <a:r>
            <a:rPr lang="es-ES" dirty="0" smtClean="0"/>
            <a:t>Fisicoquímicos</a:t>
          </a:r>
          <a:endParaRPr lang="es-ES_tradnl" dirty="0"/>
        </a:p>
      </dgm:t>
    </dgm:pt>
    <dgm:pt modelId="{692FB20B-BB40-3D4F-9CDD-622202E35723}" type="parTrans" cxnId="{7C7EE7B6-0D6C-4346-9D83-5FF25275C564}">
      <dgm:prSet/>
      <dgm:spPr/>
      <dgm:t>
        <a:bodyPr/>
        <a:lstStyle/>
        <a:p>
          <a:endParaRPr lang="es-ES_tradnl"/>
        </a:p>
      </dgm:t>
    </dgm:pt>
    <dgm:pt modelId="{A6B276DF-D08F-0A45-913B-D8457A6F932B}" type="sibTrans" cxnId="{7C7EE7B6-0D6C-4346-9D83-5FF25275C564}">
      <dgm:prSet/>
      <dgm:spPr/>
      <dgm:t>
        <a:bodyPr/>
        <a:lstStyle/>
        <a:p>
          <a:endParaRPr lang="es-ES_tradnl"/>
        </a:p>
      </dgm:t>
    </dgm:pt>
    <dgm:pt modelId="{1633557E-CBA4-3F4C-978E-450D77587BE0}">
      <dgm:prSet phldrT="[Texto]"/>
      <dgm:spPr/>
      <dgm:t>
        <a:bodyPr/>
        <a:lstStyle/>
        <a:p>
          <a:r>
            <a:rPr lang="es-ES_tradnl" dirty="0" smtClean="0"/>
            <a:t>Resistencia de devanados</a:t>
          </a:r>
        </a:p>
        <a:p>
          <a:r>
            <a:rPr lang="es-ES_tradnl" dirty="0" smtClean="0"/>
            <a:t>Capacitancia y tan delta</a:t>
          </a:r>
          <a:endParaRPr lang="es-ES_tradnl" dirty="0"/>
        </a:p>
      </dgm:t>
    </dgm:pt>
    <dgm:pt modelId="{EFE3D06A-88BF-A74C-9248-C4B9CC15D825}" type="parTrans" cxnId="{065DE10D-0F29-4541-9F12-E5776DE2C3F5}">
      <dgm:prSet/>
      <dgm:spPr/>
      <dgm:t>
        <a:bodyPr/>
        <a:lstStyle/>
        <a:p>
          <a:endParaRPr lang="es-ES_tradnl"/>
        </a:p>
      </dgm:t>
    </dgm:pt>
    <dgm:pt modelId="{7ECD007D-5853-794F-9F00-80F4B9C12616}" type="sibTrans" cxnId="{065DE10D-0F29-4541-9F12-E5776DE2C3F5}">
      <dgm:prSet/>
      <dgm:spPr/>
      <dgm:t>
        <a:bodyPr/>
        <a:lstStyle/>
        <a:p>
          <a:endParaRPr lang="es-ES_tradnl"/>
        </a:p>
      </dgm:t>
    </dgm:pt>
    <dgm:pt modelId="{66B31373-F140-B341-AD99-EA8F690ED56E}">
      <dgm:prSet phldrT="[Texto]"/>
      <dgm:spPr/>
      <dgm:t>
        <a:bodyPr/>
        <a:lstStyle/>
        <a:p>
          <a:r>
            <a:rPr lang="es-ES_tradnl" dirty="0" smtClean="0"/>
            <a:t>Corriente de </a:t>
          </a:r>
          <a:r>
            <a:rPr lang="es-ES_tradnl" dirty="0" err="1" smtClean="0"/>
            <a:t>excitaci</a:t>
          </a:r>
          <a:r>
            <a:rPr lang="es-ES" dirty="0" err="1" smtClean="0"/>
            <a:t>ón</a:t>
          </a:r>
          <a:endParaRPr lang="es-ES_tradnl" dirty="0"/>
        </a:p>
      </dgm:t>
    </dgm:pt>
    <dgm:pt modelId="{125BA906-B345-AE42-90E3-B7BC701ABC6A}" type="parTrans" cxnId="{BBA3C638-0BE3-3645-98EA-63088CBCA56C}">
      <dgm:prSet/>
      <dgm:spPr/>
      <dgm:t>
        <a:bodyPr/>
        <a:lstStyle/>
        <a:p>
          <a:endParaRPr lang="es-ES_tradnl"/>
        </a:p>
      </dgm:t>
    </dgm:pt>
    <dgm:pt modelId="{B604D06D-5AE2-3A49-8D1B-BF3503C259EA}" type="sibTrans" cxnId="{BBA3C638-0BE3-3645-98EA-63088CBCA56C}">
      <dgm:prSet/>
      <dgm:spPr/>
      <dgm:t>
        <a:bodyPr/>
        <a:lstStyle/>
        <a:p>
          <a:endParaRPr lang="es-ES_tradnl"/>
        </a:p>
      </dgm:t>
    </dgm:pt>
    <dgm:pt modelId="{501FEBE3-7673-B440-8C34-5526CB07923C}">
      <dgm:prSet phldrT="[Texto]"/>
      <dgm:spPr/>
      <dgm:t>
        <a:bodyPr/>
        <a:lstStyle/>
        <a:p>
          <a:r>
            <a:rPr lang="es-ES_tradnl" dirty="0" smtClean="0"/>
            <a:t>Reactancia de </a:t>
          </a:r>
          <a:r>
            <a:rPr lang="es-ES_tradnl" dirty="0" err="1" smtClean="0"/>
            <a:t>dispersi</a:t>
          </a:r>
          <a:r>
            <a:rPr lang="es-ES" dirty="0" err="1" smtClean="0"/>
            <a:t>ón</a:t>
          </a:r>
          <a:endParaRPr lang="es-ES_tradnl" dirty="0"/>
        </a:p>
      </dgm:t>
    </dgm:pt>
    <dgm:pt modelId="{0B6F5579-ED32-C448-837A-E56920EC56A3}" type="parTrans" cxnId="{A8FC57EA-EF8C-EE45-B5D5-2B45E8C69E68}">
      <dgm:prSet/>
      <dgm:spPr/>
      <dgm:t>
        <a:bodyPr/>
        <a:lstStyle/>
        <a:p>
          <a:endParaRPr lang="es-ES_tradnl"/>
        </a:p>
      </dgm:t>
    </dgm:pt>
    <dgm:pt modelId="{39360EFF-73BB-5A4E-A6F7-E8F5EBF3965E}" type="sibTrans" cxnId="{A8FC57EA-EF8C-EE45-B5D5-2B45E8C69E68}">
      <dgm:prSet/>
      <dgm:spPr/>
      <dgm:t>
        <a:bodyPr/>
        <a:lstStyle/>
        <a:p>
          <a:endParaRPr lang="es-ES_tradnl"/>
        </a:p>
      </dgm:t>
    </dgm:pt>
    <dgm:pt modelId="{90144181-8D94-4542-8B5C-81CF3D1AE575}">
      <dgm:prSet phldrT="[Texto]"/>
      <dgm:spPr/>
      <dgm:t>
        <a:bodyPr/>
        <a:lstStyle/>
        <a:p>
          <a:r>
            <a:rPr lang="es-ES_tradnl" dirty="0" smtClean="0"/>
            <a:t>Pruebas en el aceite</a:t>
          </a:r>
          <a:endParaRPr lang="es-ES_tradnl" dirty="0"/>
        </a:p>
      </dgm:t>
    </dgm:pt>
    <dgm:pt modelId="{3ADD27A1-7D12-924E-8640-885FBDAECF82}" type="sibTrans" cxnId="{C46AE023-EB4C-D747-92A1-A6C05F38EEB1}">
      <dgm:prSet/>
      <dgm:spPr/>
      <dgm:t>
        <a:bodyPr/>
        <a:lstStyle/>
        <a:p>
          <a:endParaRPr lang="es-ES_tradnl"/>
        </a:p>
      </dgm:t>
    </dgm:pt>
    <dgm:pt modelId="{C2BAF5A5-699F-ED42-A2E6-FA0018207EBD}" type="parTrans" cxnId="{C46AE023-EB4C-D747-92A1-A6C05F38EEB1}">
      <dgm:prSet/>
      <dgm:spPr/>
      <dgm:t>
        <a:bodyPr/>
        <a:lstStyle/>
        <a:p>
          <a:endParaRPr lang="es-ES_tradnl"/>
        </a:p>
      </dgm:t>
    </dgm:pt>
    <dgm:pt modelId="{3B7F6516-58D1-AA4A-BB06-3FB9FDCCEDE8}">
      <dgm:prSet phldrT="[Texto]"/>
      <dgm:spPr/>
      <dgm:t>
        <a:bodyPr/>
        <a:lstStyle/>
        <a:p>
          <a:r>
            <a:rPr lang="es-ES" dirty="0" smtClean="0"/>
            <a:t>Resistencia de aislamiento</a:t>
          </a:r>
          <a:endParaRPr lang="es-ES_tradnl" dirty="0"/>
        </a:p>
      </dgm:t>
    </dgm:pt>
    <dgm:pt modelId="{5A29B446-325A-0B47-83D9-7EC2AA417EA2}" type="parTrans" cxnId="{C2AE8BDC-F4D3-F745-8392-6D29B6967C74}">
      <dgm:prSet/>
      <dgm:spPr/>
      <dgm:t>
        <a:bodyPr/>
        <a:lstStyle/>
        <a:p>
          <a:endParaRPr lang="es-ES_tradnl"/>
        </a:p>
      </dgm:t>
    </dgm:pt>
    <dgm:pt modelId="{CACE7BA5-E8B7-C64D-8C67-D095478BE3F2}" type="sibTrans" cxnId="{C2AE8BDC-F4D3-F745-8392-6D29B6967C74}">
      <dgm:prSet/>
      <dgm:spPr/>
      <dgm:t>
        <a:bodyPr/>
        <a:lstStyle/>
        <a:p>
          <a:endParaRPr lang="es-ES_tradnl"/>
        </a:p>
      </dgm:t>
    </dgm:pt>
    <dgm:pt modelId="{5CADC392-F73D-9446-9E9D-0A4C0C22C0D4}">
      <dgm:prSet phldrT="[Texto]"/>
      <dgm:spPr/>
      <dgm:t>
        <a:bodyPr/>
        <a:lstStyle/>
        <a:p>
          <a:r>
            <a:rPr lang="es-ES" dirty="0" smtClean="0"/>
            <a:t>Análisis de respuesta de frecuencia</a:t>
          </a:r>
          <a:endParaRPr lang="es-ES_tradnl" dirty="0"/>
        </a:p>
      </dgm:t>
    </dgm:pt>
    <dgm:pt modelId="{FE28B510-55C3-CE45-9A2E-CF819AB44934}" type="parTrans" cxnId="{34A36F59-7D0D-6B45-BF3B-3759EF1BEFAC}">
      <dgm:prSet/>
      <dgm:spPr/>
      <dgm:t>
        <a:bodyPr/>
        <a:lstStyle/>
        <a:p>
          <a:endParaRPr lang="es-ES_tradnl"/>
        </a:p>
      </dgm:t>
    </dgm:pt>
    <dgm:pt modelId="{13DDC2E8-A85F-F643-AD07-35BACCC6902B}" type="sibTrans" cxnId="{34A36F59-7D0D-6B45-BF3B-3759EF1BEFAC}">
      <dgm:prSet/>
      <dgm:spPr/>
      <dgm:t>
        <a:bodyPr/>
        <a:lstStyle/>
        <a:p>
          <a:endParaRPr lang="es-ES_tradnl"/>
        </a:p>
      </dgm:t>
    </dgm:pt>
    <dgm:pt modelId="{82DA7645-CAA5-3346-8460-604473FA4BD0}">
      <dgm:prSet phldrT="[Texto]"/>
      <dgm:spPr/>
      <dgm:t>
        <a:bodyPr/>
        <a:lstStyle/>
        <a:p>
          <a:r>
            <a:rPr lang="es-ES_tradnl" dirty="0" err="1" smtClean="0"/>
            <a:t>Tensi</a:t>
          </a:r>
          <a:r>
            <a:rPr lang="es-ES" dirty="0" err="1" smtClean="0"/>
            <a:t>ón</a:t>
          </a:r>
          <a:r>
            <a:rPr lang="es-ES" dirty="0" smtClean="0"/>
            <a:t> inducida</a:t>
          </a:r>
          <a:endParaRPr lang="es-ES_tradnl" dirty="0"/>
        </a:p>
      </dgm:t>
    </dgm:pt>
    <dgm:pt modelId="{F6E4282D-BF84-FD4B-B112-A3842913FC69}" type="parTrans" cxnId="{40E45A17-5134-3D4E-93D8-1A0461DC729F}">
      <dgm:prSet/>
      <dgm:spPr/>
      <dgm:t>
        <a:bodyPr/>
        <a:lstStyle/>
        <a:p>
          <a:endParaRPr lang="es-ES_tradnl"/>
        </a:p>
      </dgm:t>
    </dgm:pt>
    <dgm:pt modelId="{5314296F-41C3-A94B-85DD-D64BE26ECB01}" type="sibTrans" cxnId="{40E45A17-5134-3D4E-93D8-1A0461DC729F}">
      <dgm:prSet/>
      <dgm:spPr/>
      <dgm:t>
        <a:bodyPr/>
        <a:lstStyle/>
        <a:p>
          <a:endParaRPr lang="es-ES_tradnl"/>
        </a:p>
      </dgm:t>
    </dgm:pt>
    <dgm:pt modelId="{B1168230-3F7E-A640-89B5-CC36CEA9946D}">
      <dgm:prSet phldrT="[Texto]"/>
      <dgm:spPr/>
      <dgm:t>
        <a:bodyPr/>
        <a:lstStyle/>
        <a:p>
          <a:r>
            <a:rPr lang="es-ES_tradnl" dirty="0" smtClean="0"/>
            <a:t>Descargas parciales</a:t>
          </a:r>
          <a:endParaRPr lang="es-ES_tradnl" dirty="0"/>
        </a:p>
      </dgm:t>
    </dgm:pt>
    <dgm:pt modelId="{E99A468F-C539-7C42-BE63-402B8DC68453}" type="parTrans" cxnId="{DD8CF38E-F81F-3542-9BE3-FD9047E681B5}">
      <dgm:prSet/>
      <dgm:spPr/>
      <dgm:t>
        <a:bodyPr/>
        <a:lstStyle/>
        <a:p>
          <a:endParaRPr lang="es-ES_tradnl"/>
        </a:p>
      </dgm:t>
    </dgm:pt>
    <dgm:pt modelId="{41D7C56B-A77A-5941-8DCF-475951FFC14C}" type="sibTrans" cxnId="{DD8CF38E-F81F-3542-9BE3-FD9047E681B5}">
      <dgm:prSet/>
      <dgm:spPr/>
      <dgm:t>
        <a:bodyPr/>
        <a:lstStyle/>
        <a:p>
          <a:endParaRPr lang="es-ES_tradnl"/>
        </a:p>
      </dgm:t>
    </dgm:pt>
    <dgm:pt modelId="{3E2CAAC4-142A-294F-85C6-D425B80168F3}">
      <dgm:prSet phldrT="[Texto]"/>
      <dgm:spPr/>
      <dgm:t>
        <a:bodyPr/>
        <a:lstStyle/>
        <a:p>
          <a:pPr marL="114300" lvl="1" indent="0" algn="l" defTabSz="577850">
            <a:lnSpc>
              <a:spcPct val="90000"/>
            </a:lnSpc>
            <a:spcBef>
              <a:spcPct val="0"/>
            </a:spcBef>
            <a:spcAft>
              <a:spcPct val="15000"/>
            </a:spcAft>
            <a:buNone/>
          </a:pPr>
          <a:r>
            <a:rPr lang="es-ES_tradnl" dirty="0" smtClean="0"/>
            <a:t>DGA</a:t>
          </a:r>
          <a:endParaRPr lang="es-ES_tradnl" dirty="0"/>
        </a:p>
      </dgm:t>
    </dgm:pt>
    <dgm:pt modelId="{407AEFDE-AE7D-B345-BA45-3F6E7EA47725}" type="parTrans" cxnId="{5CDCBA32-ECA6-0E48-AB64-E1E6019500B0}">
      <dgm:prSet/>
      <dgm:spPr/>
      <dgm:t>
        <a:bodyPr/>
        <a:lstStyle/>
        <a:p>
          <a:endParaRPr lang="es-ES_tradnl"/>
        </a:p>
      </dgm:t>
    </dgm:pt>
    <dgm:pt modelId="{8519D07B-7F09-D44F-A46A-BE24FCBCBFBE}" type="sibTrans" cxnId="{5CDCBA32-ECA6-0E48-AB64-E1E6019500B0}">
      <dgm:prSet/>
      <dgm:spPr/>
      <dgm:t>
        <a:bodyPr/>
        <a:lstStyle/>
        <a:p>
          <a:endParaRPr lang="es-ES_tradnl"/>
        </a:p>
      </dgm:t>
    </dgm:pt>
    <dgm:pt modelId="{BB951968-5DF2-3B4D-9A97-F5A71A5DE9A9}" type="pres">
      <dgm:prSet presAssocID="{4ACB3FD3-C346-254F-8EF3-EED1A6967820}" presName="Name0" presStyleCnt="0">
        <dgm:presLayoutVars>
          <dgm:dir/>
          <dgm:animLvl val="lvl"/>
          <dgm:resizeHandles val="exact"/>
        </dgm:presLayoutVars>
      </dgm:prSet>
      <dgm:spPr/>
      <dgm:t>
        <a:bodyPr/>
        <a:lstStyle/>
        <a:p>
          <a:endParaRPr lang="es-ES_tradnl"/>
        </a:p>
      </dgm:t>
    </dgm:pt>
    <dgm:pt modelId="{D478F44F-7C06-C844-94EA-38677BC52B44}" type="pres">
      <dgm:prSet presAssocID="{FEDC08CE-3E25-7845-8CF1-A6DC6D31652A}" presName="composite" presStyleCnt="0"/>
      <dgm:spPr/>
    </dgm:pt>
    <dgm:pt modelId="{715F4ECC-66A4-684A-A2D0-A7D12234358C}" type="pres">
      <dgm:prSet presAssocID="{FEDC08CE-3E25-7845-8CF1-A6DC6D31652A}" presName="parTx" presStyleLbl="alignNode1" presStyleIdx="0" presStyleCnt="2">
        <dgm:presLayoutVars>
          <dgm:chMax val="0"/>
          <dgm:chPref val="0"/>
          <dgm:bulletEnabled val="1"/>
        </dgm:presLayoutVars>
      </dgm:prSet>
      <dgm:spPr/>
      <dgm:t>
        <a:bodyPr/>
        <a:lstStyle/>
        <a:p>
          <a:endParaRPr lang="es-ES_tradnl"/>
        </a:p>
      </dgm:t>
    </dgm:pt>
    <dgm:pt modelId="{2967117A-845C-CB46-9164-192E47CC66F6}" type="pres">
      <dgm:prSet presAssocID="{FEDC08CE-3E25-7845-8CF1-A6DC6D31652A}" presName="desTx" presStyleLbl="alignAccFollowNode1" presStyleIdx="0" presStyleCnt="2">
        <dgm:presLayoutVars>
          <dgm:bulletEnabled val="1"/>
        </dgm:presLayoutVars>
      </dgm:prSet>
      <dgm:spPr/>
      <dgm:t>
        <a:bodyPr/>
        <a:lstStyle/>
        <a:p>
          <a:endParaRPr lang="es-ES_tradnl"/>
        </a:p>
      </dgm:t>
    </dgm:pt>
    <dgm:pt modelId="{737A820C-B045-2E4E-95DD-9CC7E1044113}" type="pres">
      <dgm:prSet presAssocID="{143ABD0F-5230-5F45-B91C-CF468049F48D}" presName="space" presStyleCnt="0"/>
      <dgm:spPr/>
    </dgm:pt>
    <dgm:pt modelId="{7089C2F6-0998-7A42-8F05-9A22C26545C8}" type="pres">
      <dgm:prSet presAssocID="{90144181-8D94-4542-8B5C-81CF3D1AE575}" presName="composite" presStyleCnt="0"/>
      <dgm:spPr/>
    </dgm:pt>
    <dgm:pt modelId="{AA44F9B2-2B8F-CE4E-A09D-478EAC9D6725}" type="pres">
      <dgm:prSet presAssocID="{90144181-8D94-4542-8B5C-81CF3D1AE575}" presName="parTx" presStyleLbl="alignNode1" presStyleIdx="1" presStyleCnt="2">
        <dgm:presLayoutVars>
          <dgm:chMax val="0"/>
          <dgm:chPref val="0"/>
          <dgm:bulletEnabled val="1"/>
        </dgm:presLayoutVars>
      </dgm:prSet>
      <dgm:spPr/>
      <dgm:t>
        <a:bodyPr/>
        <a:lstStyle/>
        <a:p>
          <a:endParaRPr lang="es-ES_tradnl"/>
        </a:p>
      </dgm:t>
    </dgm:pt>
    <dgm:pt modelId="{3530493D-A19E-4C48-9B6E-D08D9122F930}" type="pres">
      <dgm:prSet presAssocID="{90144181-8D94-4542-8B5C-81CF3D1AE575}" presName="desTx" presStyleLbl="alignAccFollowNode1" presStyleIdx="1" presStyleCnt="2">
        <dgm:presLayoutVars>
          <dgm:bulletEnabled val="1"/>
        </dgm:presLayoutVars>
      </dgm:prSet>
      <dgm:spPr/>
      <dgm:t>
        <a:bodyPr/>
        <a:lstStyle/>
        <a:p>
          <a:endParaRPr lang="es-ES_tradnl"/>
        </a:p>
      </dgm:t>
    </dgm:pt>
  </dgm:ptLst>
  <dgm:cxnLst>
    <dgm:cxn modelId="{50750333-2BDD-4E4B-A8DB-96D30154AABB}" type="presOf" srcId="{5CADC392-F73D-9446-9E9D-0A4C0C22C0D4}" destId="{2967117A-845C-CB46-9164-192E47CC66F6}" srcOrd="0" destOrd="5" presId="urn:microsoft.com/office/officeart/2005/8/layout/hList1"/>
    <dgm:cxn modelId="{C4856BDE-E093-4946-8AF0-2923EBE0D55B}" type="presOf" srcId="{4ACB3FD3-C346-254F-8EF3-EED1A6967820}" destId="{BB951968-5DF2-3B4D-9A97-F5A71A5DE9A9}" srcOrd="0" destOrd="0" presId="urn:microsoft.com/office/officeart/2005/8/layout/hList1"/>
    <dgm:cxn modelId="{F75FB49B-85B8-D145-9D59-C867CA651EA7}" type="presOf" srcId="{501FEBE3-7673-B440-8C34-5526CB07923C}" destId="{2967117A-845C-CB46-9164-192E47CC66F6}" srcOrd="0" destOrd="3" presId="urn:microsoft.com/office/officeart/2005/8/layout/hList1"/>
    <dgm:cxn modelId="{0AF04959-FB49-2541-9072-12F96352A93E}" type="presOf" srcId="{B1168230-3F7E-A640-89B5-CC36CEA9946D}" destId="{2967117A-845C-CB46-9164-192E47CC66F6}" srcOrd="0" destOrd="7" presId="urn:microsoft.com/office/officeart/2005/8/layout/hList1"/>
    <dgm:cxn modelId="{7C7EE7B6-0D6C-4346-9D83-5FF25275C564}" srcId="{90144181-8D94-4542-8B5C-81CF3D1AE575}" destId="{AC0C4742-723A-E04F-884C-3C44A72E616E}" srcOrd="0" destOrd="0" parTransId="{692FB20B-BB40-3D4F-9CDD-622202E35723}" sibTransId="{A6B276DF-D08F-0A45-913B-D8457A6F932B}"/>
    <dgm:cxn modelId="{25B830B6-09D6-C547-8B8A-58431C0295E1}" srcId="{FEDC08CE-3E25-7845-8CF1-A6DC6D31652A}" destId="{B73E43EE-BF8C-6A40-A079-96E3D10A7988}" srcOrd="0" destOrd="0" parTransId="{F0F606B6-A1F3-FE4A-A116-A98699E7B3FB}" sibTransId="{ADD778FE-F654-644B-9CF1-573156D994BC}"/>
    <dgm:cxn modelId="{7B79C7DC-D480-3E4C-A816-E3978B7522BA}" srcId="{4ACB3FD3-C346-254F-8EF3-EED1A6967820}" destId="{FEDC08CE-3E25-7845-8CF1-A6DC6D31652A}" srcOrd="0" destOrd="0" parTransId="{8D0EE4C7-0D39-D441-8559-BE7A1637CC34}" sibTransId="{143ABD0F-5230-5F45-B91C-CF468049F48D}"/>
    <dgm:cxn modelId="{065DE10D-0F29-4541-9F12-E5776DE2C3F5}" srcId="{FEDC08CE-3E25-7845-8CF1-A6DC6D31652A}" destId="{1633557E-CBA4-3F4C-978E-450D77587BE0}" srcOrd="1" destOrd="0" parTransId="{EFE3D06A-88BF-A74C-9248-C4B9CC15D825}" sibTransId="{7ECD007D-5853-794F-9F00-80F4B9C12616}"/>
    <dgm:cxn modelId="{34A36F59-7D0D-6B45-BF3B-3759EF1BEFAC}" srcId="{FEDC08CE-3E25-7845-8CF1-A6DC6D31652A}" destId="{5CADC392-F73D-9446-9E9D-0A4C0C22C0D4}" srcOrd="5" destOrd="0" parTransId="{FE28B510-55C3-CE45-9A2E-CF819AB44934}" sibTransId="{13DDC2E8-A85F-F643-AD07-35BACCC6902B}"/>
    <dgm:cxn modelId="{B4ED8F16-0CFB-5B45-8FEA-D86100058418}" type="presOf" srcId="{66B31373-F140-B341-AD99-EA8F690ED56E}" destId="{2967117A-845C-CB46-9164-192E47CC66F6}" srcOrd="0" destOrd="2" presId="urn:microsoft.com/office/officeart/2005/8/layout/hList1"/>
    <dgm:cxn modelId="{BBA3C638-0BE3-3645-98EA-63088CBCA56C}" srcId="{FEDC08CE-3E25-7845-8CF1-A6DC6D31652A}" destId="{66B31373-F140-B341-AD99-EA8F690ED56E}" srcOrd="2" destOrd="0" parTransId="{125BA906-B345-AE42-90E3-B7BC701ABC6A}" sibTransId="{B604D06D-5AE2-3A49-8D1B-BF3503C259EA}"/>
    <dgm:cxn modelId="{D00D7595-EA1D-724F-9B7D-4238F337B36F}" type="presOf" srcId="{FEDC08CE-3E25-7845-8CF1-A6DC6D31652A}" destId="{715F4ECC-66A4-684A-A2D0-A7D12234358C}" srcOrd="0" destOrd="0" presId="urn:microsoft.com/office/officeart/2005/8/layout/hList1"/>
    <dgm:cxn modelId="{A8FC57EA-EF8C-EE45-B5D5-2B45E8C69E68}" srcId="{FEDC08CE-3E25-7845-8CF1-A6DC6D31652A}" destId="{501FEBE3-7673-B440-8C34-5526CB07923C}" srcOrd="3" destOrd="0" parTransId="{0B6F5579-ED32-C448-837A-E56920EC56A3}" sibTransId="{39360EFF-73BB-5A4E-A6F7-E8F5EBF3965E}"/>
    <dgm:cxn modelId="{21AA1EBC-3173-1D4A-A86E-E75345468FEA}" type="presOf" srcId="{1633557E-CBA4-3F4C-978E-450D77587BE0}" destId="{2967117A-845C-CB46-9164-192E47CC66F6}" srcOrd="0" destOrd="1" presId="urn:microsoft.com/office/officeart/2005/8/layout/hList1"/>
    <dgm:cxn modelId="{40E45A17-5134-3D4E-93D8-1A0461DC729F}" srcId="{FEDC08CE-3E25-7845-8CF1-A6DC6D31652A}" destId="{82DA7645-CAA5-3346-8460-604473FA4BD0}" srcOrd="6" destOrd="0" parTransId="{F6E4282D-BF84-FD4B-B112-A3842913FC69}" sibTransId="{5314296F-41C3-A94B-85DD-D64BE26ECB01}"/>
    <dgm:cxn modelId="{8C150CBC-A2A6-A041-8366-EE3E24BEB0F1}" type="presOf" srcId="{3B7F6516-58D1-AA4A-BB06-3FB9FDCCEDE8}" destId="{2967117A-845C-CB46-9164-192E47CC66F6}" srcOrd="0" destOrd="4" presId="urn:microsoft.com/office/officeart/2005/8/layout/hList1"/>
    <dgm:cxn modelId="{C2AE8BDC-F4D3-F745-8392-6D29B6967C74}" srcId="{FEDC08CE-3E25-7845-8CF1-A6DC6D31652A}" destId="{3B7F6516-58D1-AA4A-BB06-3FB9FDCCEDE8}" srcOrd="4" destOrd="0" parTransId="{5A29B446-325A-0B47-83D9-7EC2AA417EA2}" sibTransId="{CACE7BA5-E8B7-C64D-8C67-D095478BE3F2}"/>
    <dgm:cxn modelId="{4F192B05-4613-9D43-9CA2-2AFB7E5AC877}" type="presOf" srcId="{B73E43EE-BF8C-6A40-A079-96E3D10A7988}" destId="{2967117A-845C-CB46-9164-192E47CC66F6}" srcOrd="0" destOrd="0" presId="urn:microsoft.com/office/officeart/2005/8/layout/hList1"/>
    <dgm:cxn modelId="{C46AE023-EB4C-D747-92A1-A6C05F38EEB1}" srcId="{4ACB3FD3-C346-254F-8EF3-EED1A6967820}" destId="{90144181-8D94-4542-8B5C-81CF3D1AE575}" srcOrd="1" destOrd="0" parTransId="{C2BAF5A5-699F-ED42-A2E6-FA0018207EBD}" sibTransId="{3ADD27A1-7D12-924E-8640-885FBDAECF82}"/>
    <dgm:cxn modelId="{1C89F59E-6A17-F84C-93FA-6DA607C16D37}" type="presOf" srcId="{AC0C4742-723A-E04F-884C-3C44A72E616E}" destId="{3530493D-A19E-4C48-9B6E-D08D9122F930}" srcOrd="0" destOrd="0" presId="urn:microsoft.com/office/officeart/2005/8/layout/hList1"/>
    <dgm:cxn modelId="{E62EBDDD-0A91-4D41-99FB-2A25A722118C}" type="presOf" srcId="{82DA7645-CAA5-3346-8460-604473FA4BD0}" destId="{2967117A-845C-CB46-9164-192E47CC66F6}" srcOrd="0" destOrd="6" presId="urn:microsoft.com/office/officeart/2005/8/layout/hList1"/>
    <dgm:cxn modelId="{F8E8A126-A818-3B47-AA21-E491DA044CD4}" type="presOf" srcId="{90144181-8D94-4542-8B5C-81CF3D1AE575}" destId="{AA44F9B2-2B8F-CE4E-A09D-478EAC9D6725}" srcOrd="0" destOrd="0" presId="urn:microsoft.com/office/officeart/2005/8/layout/hList1"/>
    <dgm:cxn modelId="{5CDCBA32-ECA6-0E48-AB64-E1E6019500B0}" srcId="{90144181-8D94-4542-8B5C-81CF3D1AE575}" destId="{3E2CAAC4-142A-294F-85C6-D425B80168F3}" srcOrd="1" destOrd="0" parTransId="{407AEFDE-AE7D-B345-BA45-3F6E7EA47725}" sibTransId="{8519D07B-7F09-D44F-A46A-BE24FCBCBFBE}"/>
    <dgm:cxn modelId="{DD8CF38E-F81F-3542-9BE3-FD9047E681B5}" srcId="{FEDC08CE-3E25-7845-8CF1-A6DC6D31652A}" destId="{B1168230-3F7E-A640-89B5-CC36CEA9946D}" srcOrd="7" destOrd="0" parTransId="{E99A468F-C539-7C42-BE63-402B8DC68453}" sibTransId="{41D7C56B-A77A-5941-8DCF-475951FFC14C}"/>
    <dgm:cxn modelId="{9424BC27-F05E-094D-B61D-91A9B195F560}" type="presOf" srcId="{3E2CAAC4-142A-294F-85C6-D425B80168F3}" destId="{3530493D-A19E-4C48-9B6E-D08D9122F930}" srcOrd="0" destOrd="1" presId="urn:microsoft.com/office/officeart/2005/8/layout/hList1"/>
    <dgm:cxn modelId="{8F0FA640-9F3F-9448-890B-A33E7C9615D8}" type="presParOf" srcId="{BB951968-5DF2-3B4D-9A97-F5A71A5DE9A9}" destId="{D478F44F-7C06-C844-94EA-38677BC52B44}" srcOrd="0" destOrd="0" presId="urn:microsoft.com/office/officeart/2005/8/layout/hList1"/>
    <dgm:cxn modelId="{E8AE734B-2240-B746-B9C7-4265CB4C8B1F}" type="presParOf" srcId="{D478F44F-7C06-C844-94EA-38677BC52B44}" destId="{715F4ECC-66A4-684A-A2D0-A7D12234358C}" srcOrd="0" destOrd="0" presId="urn:microsoft.com/office/officeart/2005/8/layout/hList1"/>
    <dgm:cxn modelId="{85D56570-DDDC-B94D-AA86-D0E075BDA4C9}" type="presParOf" srcId="{D478F44F-7C06-C844-94EA-38677BC52B44}" destId="{2967117A-845C-CB46-9164-192E47CC66F6}" srcOrd="1" destOrd="0" presId="urn:microsoft.com/office/officeart/2005/8/layout/hList1"/>
    <dgm:cxn modelId="{554DD197-E614-D546-8B7F-173DC0B3AA20}" type="presParOf" srcId="{BB951968-5DF2-3B4D-9A97-F5A71A5DE9A9}" destId="{737A820C-B045-2E4E-95DD-9CC7E1044113}" srcOrd="1" destOrd="0" presId="urn:microsoft.com/office/officeart/2005/8/layout/hList1"/>
    <dgm:cxn modelId="{3AF395D5-C6B7-9D40-8541-1E49DAC21A26}" type="presParOf" srcId="{BB951968-5DF2-3B4D-9A97-F5A71A5DE9A9}" destId="{7089C2F6-0998-7A42-8F05-9A22C26545C8}" srcOrd="2" destOrd="0" presId="urn:microsoft.com/office/officeart/2005/8/layout/hList1"/>
    <dgm:cxn modelId="{480B09B1-24BF-0E4E-945B-B5A964AA11B0}" type="presParOf" srcId="{7089C2F6-0998-7A42-8F05-9A22C26545C8}" destId="{AA44F9B2-2B8F-CE4E-A09D-478EAC9D6725}" srcOrd="0" destOrd="0" presId="urn:microsoft.com/office/officeart/2005/8/layout/hList1"/>
    <dgm:cxn modelId="{824E178E-8932-7E46-B51A-95F2E7B11EBF}" type="presParOf" srcId="{7089C2F6-0998-7A42-8F05-9A22C26545C8}" destId="{3530493D-A19E-4C48-9B6E-D08D9122F93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0601B27-0D02-724B-B3CC-9CEBED831AA6}" type="doc">
      <dgm:prSet loTypeId="urn:microsoft.com/office/officeart/2005/8/layout/default#4" loCatId="" qsTypeId="urn:microsoft.com/office/officeart/2005/8/quickstyle/simple4" qsCatId="simple" csTypeId="urn:microsoft.com/office/officeart/2005/8/colors/accent1_2" csCatId="accent1" phldr="1"/>
      <dgm:spPr/>
      <dgm:t>
        <a:bodyPr/>
        <a:lstStyle/>
        <a:p>
          <a:endParaRPr lang="es-ES_tradnl"/>
        </a:p>
      </dgm:t>
    </dgm:pt>
    <dgm:pt modelId="{057D0B3E-4585-DD40-89C9-2C7519083DB2}">
      <dgm:prSet phldrT="[Texto]"/>
      <dgm:spPr/>
      <dgm:t>
        <a:bodyPr/>
        <a:lstStyle/>
        <a:p>
          <a:r>
            <a:rPr lang="es-ES_tradnl" b="0" dirty="0" smtClean="0"/>
            <a:t>Introducción</a:t>
          </a:r>
          <a:endParaRPr lang="es-ES_tradnl" dirty="0"/>
        </a:p>
      </dgm:t>
    </dgm:pt>
    <dgm:pt modelId="{80689DFD-45F5-6441-AC7E-8883F71EB881}" type="parTrans" cxnId="{F45BA1F6-9B2E-0649-B453-76BD317114C9}">
      <dgm:prSet/>
      <dgm:spPr/>
      <dgm:t>
        <a:bodyPr/>
        <a:lstStyle/>
        <a:p>
          <a:endParaRPr lang="es-ES_tradnl"/>
        </a:p>
      </dgm:t>
    </dgm:pt>
    <dgm:pt modelId="{5A7D44E7-5A2A-8A4A-8DF3-78477B77E5DB}" type="sibTrans" cxnId="{F45BA1F6-9B2E-0649-B453-76BD317114C9}">
      <dgm:prSet/>
      <dgm:spPr/>
      <dgm:t>
        <a:bodyPr/>
        <a:lstStyle/>
        <a:p>
          <a:endParaRPr lang="es-ES_tradnl"/>
        </a:p>
      </dgm:t>
    </dgm:pt>
    <dgm:pt modelId="{51222E20-EA77-A34F-B981-A25E0A5C0232}">
      <dgm:prSet/>
      <dgm:spPr/>
      <dgm:t>
        <a:bodyPr/>
        <a:lstStyle/>
        <a:p>
          <a:r>
            <a:rPr lang="es-ES_tradnl" b="0" dirty="0" smtClean="0"/>
            <a:t>Diagnóstico de transformadores</a:t>
          </a:r>
        </a:p>
      </dgm:t>
    </dgm:pt>
    <dgm:pt modelId="{70BA4230-34F2-C345-A01B-D131A9254099}" type="parTrans" cxnId="{927A365F-F2D1-D243-9776-3DF0B542DB72}">
      <dgm:prSet/>
      <dgm:spPr/>
      <dgm:t>
        <a:bodyPr/>
        <a:lstStyle/>
        <a:p>
          <a:endParaRPr lang="es-ES_tradnl"/>
        </a:p>
      </dgm:t>
    </dgm:pt>
    <dgm:pt modelId="{1ECB15CD-BD38-E349-B423-ABA189863D08}" type="sibTrans" cxnId="{927A365F-F2D1-D243-9776-3DF0B542DB72}">
      <dgm:prSet/>
      <dgm:spPr/>
      <dgm:t>
        <a:bodyPr/>
        <a:lstStyle/>
        <a:p>
          <a:endParaRPr lang="es-ES_tradnl"/>
        </a:p>
      </dgm:t>
    </dgm:pt>
    <dgm:pt modelId="{923AE01D-11AA-4342-AB18-8936EB5135EF}">
      <dgm:prSet/>
      <dgm:spPr/>
      <dgm:t>
        <a:bodyPr/>
        <a:lstStyle/>
        <a:p>
          <a:r>
            <a:rPr lang="es-ES_tradnl" b="0" dirty="0" smtClean="0"/>
            <a:t>Pruebas básicas</a:t>
          </a:r>
          <a:endParaRPr lang="es-ES_tradnl" b="0" dirty="0"/>
        </a:p>
      </dgm:t>
    </dgm:pt>
    <dgm:pt modelId="{F51A9633-1AD8-AC46-B610-275385D46E20}" type="sibTrans" cxnId="{5A43BE0E-225E-0F49-8A9D-364103E24FF8}">
      <dgm:prSet/>
      <dgm:spPr/>
      <dgm:t>
        <a:bodyPr/>
        <a:lstStyle/>
        <a:p>
          <a:endParaRPr lang="es-ES_tradnl"/>
        </a:p>
      </dgm:t>
    </dgm:pt>
    <dgm:pt modelId="{97DE1D09-40E7-F04E-83BF-9852C08E8D6A}" type="parTrans" cxnId="{5A43BE0E-225E-0F49-8A9D-364103E24FF8}">
      <dgm:prSet/>
      <dgm:spPr/>
      <dgm:t>
        <a:bodyPr/>
        <a:lstStyle/>
        <a:p>
          <a:endParaRPr lang="es-ES_tradnl"/>
        </a:p>
      </dgm:t>
    </dgm:pt>
    <dgm:pt modelId="{7E82F99A-F8B3-8648-9A62-EE6F5538991B}">
      <dgm:prSet phldrT="[Texto]"/>
      <dgm:spPr/>
      <dgm:t>
        <a:bodyPr/>
        <a:lstStyle/>
        <a:p>
          <a:r>
            <a:rPr lang="es-ES_tradnl" dirty="0" smtClean="0"/>
            <a:t>Ensayos de transformadores en fábrica</a:t>
          </a:r>
          <a:endParaRPr lang="es-ES_tradnl" dirty="0"/>
        </a:p>
      </dgm:t>
    </dgm:pt>
    <dgm:pt modelId="{8574B9DC-8B5A-E74C-8B7A-B94D49EFA299}" type="parTrans" cxnId="{C5127356-9CBE-9447-9380-E0DCA1AE34AF}">
      <dgm:prSet/>
      <dgm:spPr/>
      <dgm:t>
        <a:bodyPr/>
        <a:lstStyle/>
        <a:p>
          <a:endParaRPr lang="es-ES_tradnl"/>
        </a:p>
      </dgm:t>
    </dgm:pt>
    <dgm:pt modelId="{E0A78BAD-26BF-7144-9C3D-737F249CF25F}" type="sibTrans" cxnId="{C5127356-9CBE-9447-9380-E0DCA1AE34AF}">
      <dgm:prSet/>
      <dgm:spPr/>
      <dgm:t>
        <a:bodyPr/>
        <a:lstStyle/>
        <a:p>
          <a:endParaRPr lang="es-ES_tradnl"/>
        </a:p>
      </dgm:t>
    </dgm:pt>
    <dgm:pt modelId="{4E02A436-1792-6748-9C26-3353CC541713}" type="pres">
      <dgm:prSet presAssocID="{20601B27-0D02-724B-B3CC-9CEBED831AA6}" presName="diagram" presStyleCnt="0">
        <dgm:presLayoutVars>
          <dgm:dir/>
          <dgm:resizeHandles val="exact"/>
        </dgm:presLayoutVars>
      </dgm:prSet>
      <dgm:spPr/>
      <dgm:t>
        <a:bodyPr/>
        <a:lstStyle/>
        <a:p>
          <a:endParaRPr lang="es-ES_tradnl"/>
        </a:p>
      </dgm:t>
    </dgm:pt>
    <dgm:pt modelId="{235BDC20-B06B-A648-B4BC-E2E2118EF1E4}" type="pres">
      <dgm:prSet presAssocID="{057D0B3E-4585-DD40-89C9-2C7519083DB2}" presName="node" presStyleLbl="node1" presStyleIdx="0" presStyleCnt="4">
        <dgm:presLayoutVars>
          <dgm:bulletEnabled val="1"/>
        </dgm:presLayoutVars>
      </dgm:prSet>
      <dgm:spPr/>
      <dgm:t>
        <a:bodyPr/>
        <a:lstStyle/>
        <a:p>
          <a:endParaRPr lang="es-ES_tradnl"/>
        </a:p>
      </dgm:t>
    </dgm:pt>
    <dgm:pt modelId="{BCBCF20F-684D-0540-8425-EEFB498B9B93}" type="pres">
      <dgm:prSet presAssocID="{5A7D44E7-5A2A-8A4A-8DF3-78477B77E5DB}" presName="sibTrans" presStyleCnt="0"/>
      <dgm:spPr/>
    </dgm:pt>
    <dgm:pt modelId="{F41F273A-255C-A246-9122-9DAB51C5349E}" type="pres">
      <dgm:prSet presAssocID="{7E82F99A-F8B3-8648-9A62-EE6F5538991B}" presName="node" presStyleLbl="node1" presStyleIdx="1" presStyleCnt="4">
        <dgm:presLayoutVars>
          <dgm:bulletEnabled val="1"/>
        </dgm:presLayoutVars>
      </dgm:prSet>
      <dgm:spPr/>
      <dgm:t>
        <a:bodyPr/>
        <a:lstStyle/>
        <a:p>
          <a:endParaRPr lang="es-ES_tradnl"/>
        </a:p>
      </dgm:t>
    </dgm:pt>
    <dgm:pt modelId="{EF2DC72D-42B0-E244-A74B-C741D1545E3A}" type="pres">
      <dgm:prSet presAssocID="{E0A78BAD-26BF-7144-9C3D-737F249CF25F}" presName="sibTrans" presStyleCnt="0"/>
      <dgm:spPr/>
    </dgm:pt>
    <dgm:pt modelId="{FA72EB80-9E1E-6D4A-8437-8D7C87E552A4}" type="pres">
      <dgm:prSet presAssocID="{51222E20-EA77-A34F-B981-A25E0A5C0232}" presName="node" presStyleLbl="node1" presStyleIdx="2" presStyleCnt="4">
        <dgm:presLayoutVars>
          <dgm:bulletEnabled val="1"/>
        </dgm:presLayoutVars>
      </dgm:prSet>
      <dgm:spPr/>
      <dgm:t>
        <a:bodyPr/>
        <a:lstStyle/>
        <a:p>
          <a:endParaRPr lang="es-ES_tradnl"/>
        </a:p>
      </dgm:t>
    </dgm:pt>
    <dgm:pt modelId="{AE4876DB-F3B0-0543-BDCE-E971EF9A9F2D}" type="pres">
      <dgm:prSet presAssocID="{1ECB15CD-BD38-E349-B423-ABA189863D08}" presName="sibTrans" presStyleCnt="0"/>
      <dgm:spPr/>
    </dgm:pt>
    <dgm:pt modelId="{99B23F2E-C20F-8447-BA1F-1FBB7A5E26C7}" type="pres">
      <dgm:prSet presAssocID="{923AE01D-11AA-4342-AB18-8936EB5135EF}" presName="node" presStyleLbl="node1" presStyleIdx="3" presStyleCnt="4">
        <dgm:presLayoutVars>
          <dgm:bulletEnabled val="1"/>
        </dgm:presLayoutVars>
      </dgm:prSet>
      <dgm:spPr/>
      <dgm:t>
        <a:bodyPr/>
        <a:lstStyle/>
        <a:p>
          <a:endParaRPr lang="es-ES_tradnl"/>
        </a:p>
      </dgm:t>
    </dgm:pt>
  </dgm:ptLst>
  <dgm:cxnLst>
    <dgm:cxn modelId="{8C41275C-8262-AC44-AA67-02A811A03916}" type="presOf" srcId="{057D0B3E-4585-DD40-89C9-2C7519083DB2}" destId="{235BDC20-B06B-A648-B4BC-E2E2118EF1E4}" srcOrd="0" destOrd="0" presId="urn:microsoft.com/office/officeart/2005/8/layout/default#4"/>
    <dgm:cxn modelId="{181D36E3-C46F-F64C-93C9-884CAC8A2094}" type="presOf" srcId="{923AE01D-11AA-4342-AB18-8936EB5135EF}" destId="{99B23F2E-C20F-8447-BA1F-1FBB7A5E26C7}" srcOrd="0" destOrd="0" presId="urn:microsoft.com/office/officeart/2005/8/layout/default#4"/>
    <dgm:cxn modelId="{9C14A4A0-05BC-6B40-8EEE-4E68D38F77B5}" type="presOf" srcId="{51222E20-EA77-A34F-B981-A25E0A5C0232}" destId="{FA72EB80-9E1E-6D4A-8437-8D7C87E552A4}" srcOrd="0" destOrd="0" presId="urn:microsoft.com/office/officeart/2005/8/layout/default#4"/>
    <dgm:cxn modelId="{E4473722-CAE1-7A4D-BCD9-DABA5B5A438F}" type="presOf" srcId="{7E82F99A-F8B3-8648-9A62-EE6F5538991B}" destId="{F41F273A-255C-A246-9122-9DAB51C5349E}" srcOrd="0" destOrd="0" presId="urn:microsoft.com/office/officeart/2005/8/layout/default#4"/>
    <dgm:cxn modelId="{F45BA1F6-9B2E-0649-B453-76BD317114C9}" srcId="{20601B27-0D02-724B-B3CC-9CEBED831AA6}" destId="{057D0B3E-4585-DD40-89C9-2C7519083DB2}" srcOrd="0" destOrd="0" parTransId="{80689DFD-45F5-6441-AC7E-8883F71EB881}" sibTransId="{5A7D44E7-5A2A-8A4A-8DF3-78477B77E5DB}"/>
    <dgm:cxn modelId="{1F2CADCA-E722-2141-8E32-9BBCE64A1372}" type="presOf" srcId="{20601B27-0D02-724B-B3CC-9CEBED831AA6}" destId="{4E02A436-1792-6748-9C26-3353CC541713}" srcOrd="0" destOrd="0" presId="urn:microsoft.com/office/officeart/2005/8/layout/default#4"/>
    <dgm:cxn modelId="{C5127356-9CBE-9447-9380-E0DCA1AE34AF}" srcId="{20601B27-0D02-724B-B3CC-9CEBED831AA6}" destId="{7E82F99A-F8B3-8648-9A62-EE6F5538991B}" srcOrd="1" destOrd="0" parTransId="{8574B9DC-8B5A-E74C-8B7A-B94D49EFA299}" sibTransId="{E0A78BAD-26BF-7144-9C3D-737F249CF25F}"/>
    <dgm:cxn modelId="{5A43BE0E-225E-0F49-8A9D-364103E24FF8}" srcId="{20601B27-0D02-724B-B3CC-9CEBED831AA6}" destId="{923AE01D-11AA-4342-AB18-8936EB5135EF}" srcOrd="3" destOrd="0" parTransId="{97DE1D09-40E7-F04E-83BF-9852C08E8D6A}" sibTransId="{F51A9633-1AD8-AC46-B610-275385D46E20}"/>
    <dgm:cxn modelId="{927A365F-F2D1-D243-9776-3DF0B542DB72}" srcId="{20601B27-0D02-724B-B3CC-9CEBED831AA6}" destId="{51222E20-EA77-A34F-B981-A25E0A5C0232}" srcOrd="2" destOrd="0" parTransId="{70BA4230-34F2-C345-A01B-D131A9254099}" sibTransId="{1ECB15CD-BD38-E349-B423-ABA189863D08}"/>
    <dgm:cxn modelId="{F563DD24-CC47-E94B-B8F7-0E5CA9CC6764}" type="presParOf" srcId="{4E02A436-1792-6748-9C26-3353CC541713}" destId="{235BDC20-B06B-A648-B4BC-E2E2118EF1E4}" srcOrd="0" destOrd="0" presId="urn:microsoft.com/office/officeart/2005/8/layout/default#4"/>
    <dgm:cxn modelId="{D658C1B7-F53C-B746-9887-3C7640CEC494}" type="presParOf" srcId="{4E02A436-1792-6748-9C26-3353CC541713}" destId="{BCBCF20F-684D-0540-8425-EEFB498B9B93}" srcOrd="1" destOrd="0" presId="urn:microsoft.com/office/officeart/2005/8/layout/default#4"/>
    <dgm:cxn modelId="{BAA28A68-0C05-1D4C-8DED-FAD4BC0765F4}" type="presParOf" srcId="{4E02A436-1792-6748-9C26-3353CC541713}" destId="{F41F273A-255C-A246-9122-9DAB51C5349E}" srcOrd="2" destOrd="0" presId="urn:microsoft.com/office/officeart/2005/8/layout/default#4"/>
    <dgm:cxn modelId="{0440F7CB-0753-3D4E-AC65-38739551BD7D}" type="presParOf" srcId="{4E02A436-1792-6748-9C26-3353CC541713}" destId="{EF2DC72D-42B0-E244-A74B-C741D1545E3A}" srcOrd="3" destOrd="0" presId="urn:microsoft.com/office/officeart/2005/8/layout/default#4"/>
    <dgm:cxn modelId="{6BC62ABF-2D82-9741-A937-40D6C86DCBAC}" type="presParOf" srcId="{4E02A436-1792-6748-9C26-3353CC541713}" destId="{FA72EB80-9E1E-6D4A-8437-8D7C87E552A4}" srcOrd="4" destOrd="0" presId="urn:microsoft.com/office/officeart/2005/8/layout/default#4"/>
    <dgm:cxn modelId="{1BFB3F61-7239-5540-9CC9-B928C461A716}" type="presParOf" srcId="{4E02A436-1792-6748-9C26-3353CC541713}" destId="{AE4876DB-F3B0-0543-BDCE-E971EF9A9F2D}" srcOrd="5" destOrd="0" presId="urn:microsoft.com/office/officeart/2005/8/layout/default#4"/>
    <dgm:cxn modelId="{F9981141-6F03-D349-A44B-E692BD657788}" type="presParOf" srcId="{4E02A436-1792-6748-9C26-3353CC541713}" destId="{99B23F2E-C20F-8447-BA1F-1FBB7A5E26C7}" srcOrd="6" destOrd="0" presId="urn:microsoft.com/office/officeart/2005/8/layout/defaul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27F2781-78D4-9B48-8AC8-A06E306A3B71}"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s-ES_tradnl"/>
        </a:p>
      </dgm:t>
    </dgm:pt>
    <dgm:pt modelId="{CE8B275F-2D27-D848-B123-6316F419768A}">
      <dgm:prSet phldrT="[Texto]" custT="1"/>
      <dgm:spPr/>
      <dgm:t>
        <a:bodyPr/>
        <a:lstStyle/>
        <a:p>
          <a:r>
            <a:rPr lang="es-ES_tradnl" sz="1300" dirty="0" smtClean="0"/>
            <a:t>Ensayo de reactancia de </a:t>
          </a:r>
          <a:r>
            <a:rPr lang="es-ES_tradnl" sz="1300" dirty="0" err="1" smtClean="0"/>
            <a:t>dispersi</a:t>
          </a:r>
          <a:r>
            <a:rPr lang="es-ES" sz="1300" dirty="0" err="1" smtClean="0"/>
            <a:t>ón</a:t>
          </a:r>
          <a:endParaRPr lang="es-ES_tradnl" sz="1300" dirty="0"/>
        </a:p>
      </dgm:t>
    </dgm:pt>
    <dgm:pt modelId="{2098E0BC-A40C-B944-866C-8FBE2FA9E783}" type="parTrans" cxnId="{D4BC8D3F-5D56-8641-9C4B-D0132BD02EF4}">
      <dgm:prSet/>
      <dgm:spPr/>
      <dgm:t>
        <a:bodyPr/>
        <a:lstStyle/>
        <a:p>
          <a:endParaRPr lang="es-ES_tradnl" sz="1300"/>
        </a:p>
      </dgm:t>
    </dgm:pt>
    <dgm:pt modelId="{A50FA9B9-8023-0F4D-A904-7958F6BD50F1}" type="sibTrans" cxnId="{D4BC8D3F-5D56-8641-9C4B-D0132BD02EF4}">
      <dgm:prSet/>
      <dgm:spPr/>
      <dgm:t>
        <a:bodyPr/>
        <a:lstStyle/>
        <a:p>
          <a:endParaRPr lang="es-ES_tradnl" sz="1300"/>
        </a:p>
      </dgm:t>
    </dgm:pt>
    <dgm:pt modelId="{C95BC8E4-DCE6-DB41-BB0D-10E37585E311}">
      <dgm:prSet custT="1"/>
      <dgm:spPr/>
      <dgm:t>
        <a:bodyPr/>
        <a:lstStyle/>
        <a:p>
          <a:r>
            <a:rPr lang="es-ES_tradnl" sz="1300" dirty="0" smtClean="0"/>
            <a:t>Modelo equivalente trifásico</a:t>
          </a:r>
          <a:endParaRPr lang="es-ES_tradnl" sz="1300" dirty="0"/>
        </a:p>
      </dgm:t>
    </dgm:pt>
    <dgm:pt modelId="{932E179C-B1EF-CA41-8DF7-274EF44E17FC}" type="parTrans" cxnId="{75CE52FE-9C6C-894F-968A-79B084371805}">
      <dgm:prSet/>
      <dgm:spPr/>
      <dgm:t>
        <a:bodyPr/>
        <a:lstStyle/>
        <a:p>
          <a:endParaRPr lang="es-ES_tradnl" sz="1300"/>
        </a:p>
      </dgm:t>
    </dgm:pt>
    <dgm:pt modelId="{A29E2C5F-C58B-134C-9DDB-B4F0503C5B48}" type="sibTrans" cxnId="{75CE52FE-9C6C-894F-968A-79B084371805}">
      <dgm:prSet/>
      <dgm:spPr/>
      <dgm:t>
        <a:bodyPr/>
        <a:lstStyle/>
        <a:p>
          <a:endParaRPr lang="es-ES_tradnl" sz="1300"/>
        </a:p>
      </dgm:t>
    </dgm:pt>
    <dgm:pt modelId="{52DDBB5E-A0A6-1643-B3C0-B7A64EE59C74}">
      <dgm:prSet phldrT="[Texto]" custT="1"/>
      <dgm:spPr/>
      <dgm:t>
        <a:bodyPr/>
        <a:lstStyle/>
        <a:p>
          <a:r>
            <a:rPr lang="es-ES_tradnl" sz="1300" dirty="0" smtClean="0"/>
            <a:t>Fase por fase</a:t>
          </a:r>
          <a:endParaRPr lang="es-ES_tradnl" sz="1300" dirty="0"/>
        </a:p>
      </dgm:t>
    </dgm:pt>
    <dgm:pt modelId="{3144B0E2-7131-AB49-B7DB-4EB3A101DB7B}" type="parTrans" cxnId="{D692AD16-F060-C047-8A83-5750A5244564}">
      <dgm:prSet/>
      <dgm:spPr/>
      <dgm:t>
        <a:bodyPr/>
        <a:lstStyle/>
        <a:p>
          <a:endParaRPr lang="es-ES_tradnl" sz="1300"/>
        </a:p>
      </dgm:t>
    </dgm:pt>
    <dgm:pt modelId="{0EC61F7C-625F-934F-B096-49088DB9993F}" type="sibTrans" cxnId="{D692AD16-F060-C047-8A83-5750A5244564}">
      <dgm:prSet/>
      <dgm:spPr/>
      <dgm:t>
        <a:bodyPr/>
        <a:lstStyle/>
        <a:p>
          <a:endParaRPr lang="es-ES_tradnl" sz="1300"/>
        </a:p>
      </dgm:t>
    </dgm:pt>
    <dgm:pt modelId="{D5D76239-DEDD-E646-A368-A779EA819FC3}" type="pres">
      <dgm:prSet presAssocID="{C27F2781-78D4-9B48-8AC8-A06E306A3B71}" presName="hierChild1" presStyleCnt="0">
        <dgm:presLayoutVars>
          <dgm:orgChart val="1"/>
          <dgm:chPref val="1"/>
          <dgm:dir/>
          <dgm:animOne val="branch"/>
          <dgm:animLvl val="lvl"/>
          <dgm:resizeHandles/>
        </dgm:presLayoutVars>
      </dgm:prSet>
      <dgm:spPr/>
      <dgm:t>
        <a:bodyPr/>
        <a:lstStyle/>
        <a:p>
          <a:endParaRPr lang="es-ES_tradnl"/>
        </a:p>
      </dgm:t>
    </dgm:pt>
    <dgm:pt modelId="{99E89A7A-3A8A-0D4C-9E4B-96B54FF395B1}" type="pres">
      <dgm:prSet presAssocID="{CE8B275F-2D27-D848-B123-6316F419768A}" presName="hierRoot1" presStyleCnt="0">
        <dgm:presLayoutVars>
          <dgm:hierBranch val="init"/>
        </dgm:presLayoutVars>
      </dgm:prSet>
      <dgm:spPr/>
    </dgm:pt>
    <dgm:pt modelId="{76E2BE07-1C12-4248-A03E-846A2A0EC7CD}" type="pres">
      <dgm:prSet presAssocID="{CE8B275F-2D27-D848-B123-6316F419768A}" presName="rootComposite1" presStyleCnt="0"/>
      <dgm:spPr/>
    </dgm:pt>
    <dgm:pt modelId="{C2C15826-47D5-BF49-9CB4-0863702AA102}" type="pres">
      <dgm:prSet presAssocID="{CE8B275F-2D27-D848-B123-6316F419768A}" presName="rootText1" presStyleLbl="node0" presStyleIdx="0" presStyleCnt="1" custScaleX="209589">
        <dgm:presLayoutVars>
          <dgm:chPref val="3"/>
        </dgm:presLayoutVars>
      </dgm:prSet>
      <dgm:spPr/>
      <dgm:t>
        <a:bodyPr/>
        <a:lstStyle/>
        <a:p>
          <a:endParaRPr lang="es-ES_tradnl"/>
        </a:p>
      </dgm:t>
    </dgm:pt>
    <dgm:pt modelId="{A4C0505C-486A-C248-BF89-2D268DF74745}" type="pres">
      <dgm:prSet presAssocID="{CE8B275F-2D27-D848-B123-6316F419768A}" presName="rootConnector1" presStyleLbl="node1" presStyleIdx="0" presStyleCnt="0"/>
      <dgm:spPr/>
      <dgm:t>
        <a:bodyPr/>
        <a:lstStyle/>
        <a:p>
          <a:endParaRPr lang="es-ES_tradnl"/>
        </a:p>
      </dgm:t>
    </dgm:pt>
    <dgm:pt modelId="{15FADBF9-7332-704E-8C94-8653D4862D4A}" type="pres">
      <dgm:prSet presAssocID="{CE8B275F-2D27-D848-B123-6316F419768A}" presName="hierChild2" presStyleCnt="0"/>
      <dgm:spPr/>
    </dgm:pt>
    <dgm:pt modelId="{B22E1FA9-467F-1948-AB8E-7D6D847F3012}" type="pres">
      <dgm:prSet presAssocID="{3144B0E2-7131-AB49-B7DB-4EB3A101DB7B}" presName="Name37" presStyleLbl="parChTrans1D2" presStyleIdx="0" presStyleCnt="2"/>
      <dgm:spPr/>
      <dgm:t>
        <a:bodyPr/>
        <a:lstStyle/>
        <a:p>
          <a:endParaRPr lang="es-ES_tradnl"/>
        </a:p>
      </dgm:t>
    </dgm:pt>
    <dgm:pt modelId="{DA1E3904-1D21-364D-A145-CC9CACAC4C4B}" type="pres">
      <dgm:prSet presAssocID="{52DDBB5E-A0A6-1643-B3C0-B7A64EE59C74}" presName="hierRoot2" presStyleCnt="0">
        <dgm:presLayoutVars>
          <dgm:hierBranch val="init"/>
        </dgm:presLayoutVars>
      </dgm:prSet>
      <dgm:spPr/>
    </dgm:pt>
    <dgm:pt modelId="{601A8736-FC4B-7F4D-A526-A11FD4310B57}" type="pres">
      <dgm:prSet presAssocID="{52DDBB5E-A0A6-1643-B3C0-B7A64EE59C74}" presName="rootComposite" presStyleCnt="0"/>
      <dgm:spPr/>
    </dgm:pt>
    <dgm:pt modelId="{CA9EE9D2-E4A6-9447-80E5-65C90ACA4320}" type="pres">
      <dgm:prSet presAssocID="{52DDBB5E-A0A6-1643-B3C0-B7A64EE59C74}" presName="rootText" presStyleLbl="node2" presStyleIdx="0" presStyleCnt="2" custScaleX="152153">
        <dgm:presLayoutVars>
          <dgm:chPref val="3"/>
        </dgm:presLayoutVars>
      </dgm:prSet>
      <dgm:spPr/>
      <dgm:t>
        <a:bodyPr/>
        <a:lstStyle/>
        <a:p>
          <a:endParaRPr lang="es-ES_tradnl"/>
        </a:p>
      </dgm:t>
    </dgm:pt>
    <dgm:pt modelId="{38AD615A-0F37-344F-A613-5F50EEAB1D8C}" type="pres">
      <dgm:prSet presAssocID="{52DDBB5E-A0A6-1643-B3C0-B7A64EE59C74}" presName="rootConnector" presStyleLbl="node2" presStyleIdx="0" presStyleCnt="2"/>
      <dgm:spPr/>
      <dgm:t>
        <a:bodyPr/>
        <a:lstStyle/>
        <a:p>
          <a:endParaRPr lang="es-ES_tradnl"/>
        </a:p>
      </dgm:t>
    </dgm:pt>
    <dgm:pt modelId="{96A8E07F-DC9E-984A-AE1E-E56AF890E169}" type="pres">
      <dgm:prSet presAssocID="{52DDBB5E-A0A6-1643-B3C0-B7A64EE59C74}" presName="hierChild4" presStyleCnt="0"/>
      <dgm:spPr/>
    </dgm:pt>
    <dgm:pt modelId="{192A8BA5-D921-E346-A1B5-72F63B4CFBF4}" type="pres">
      <dgm:prSet presAssocID="{52DDBB5E-A0A6-1643-B3C0-B7A64EE59C74}" presName="hierChild5" presStyleCnt="0"/>
      <dgm:spPr/>
    </dgm:pt>
    <dgm:pt modelId="{48BADEDA-8F4A-CA42-8CB3-D8673940CC28}" type="pres">
      <dgm:prSet presAssocID="{932E179C-B1EF-CA41-8DF7-274EF44E17FC}" presName="Name37" presStyleLbl="parChTrans1D2" presStyleIdx="1" presStyleCnt="2"/>
      <dgm:spPr/>
      <dgm:t>
        <a:bodyPr/>
        <a:lstStyle/>
        <a:p>
          <a:endParaRPr lang="es-ES_tradnl"/>
        </a:p>
      </dgm:t>
    </dgm:pt>
    <dgm:pt modelId="{C5D8EBDF-DE2C-A84A-973D-218C90457538}" type="pres">
      <dgm:prSet presAssocID="{C95BC8E4-DCE6-DB41-BB0D-10E37585E311}" presName="hierRoot2" presStyleCnt="0">
        <dgm:presLayoutVars>
          <dgm:hierBranch val="init"/>
        </dgm:presLayoutVars>
      </dgm:prSet>
      <dgm:spPr/>
    </dgm:pt>
    <dgm:pt modelId="{908CFBDE-8C83-F042-A633-4A5A7D7564FD}" type="pres">
      <dgm:prSet presAssocID="{C95BC8E4-DCE6-DB41-BB0D-10E37585E311}" presName="rootComposite" presStyleCnt="0"/>
      <dgm:spPr/>
    </dgm:pt>
    <dgm:pt modelId="{36E59765-A598-FA4C-9D60-2824F39F57BB}" type="pres">
      <dgm:prSet presAssocID="{C95BC8E4-DCE6-DB41-BB0D-10E37585E311}" presName="rootText" presStyleLbl="node2" presStyleIdx="1" presStyleCnt="2" custScaleX="152153">
        <dgm:presLayoutVars>
          <dgm:chPref val="3"/>
        </dgm:presLayoutVars>
      </dgm:prSet>
      <dgm:spPr/>
      <dgm:t>
        <a:bodyPr/>
        <a:lstStyle/>
        <a:p>
          <a:endParaRPr lang="es-ES_tradnl"/>
        </a:p>
      </dgm:t>
    </dgm:pt>
    <dgm:pt modelId="{CC277514-DE30-A54A-B003-926FDD0E0F35}" type="pres">
      <dgm:prSet presAssocID="{C95BC8E4-DCE6-DB41-BB0D-10E37585E311}" presName="rootConnector" presStyleLbl="node2" presStyleIdx="1" presStyleCnt="2"/>
      <dgm:spPr/>
      <dgm:t>
        <a:bodyPr/>
        <a:lstStyle/>
        <a:p>
          <a:endParaRPr lang="es-ES_tradnl"/>
        </a:p>
      </dgm:t>
    </dgm:pt>
    <dgm:pt modelId="{63830E6C-BD5E-8B4B-AD6E-850A7168C45D}" type="pres">
      <dgm:prSet presAssocID="{C95BC8E4-DCE6-DB41-BB0D-10E37585E311}" presName="hierChild4" presStyleCnt="0"/>
      <dgm:spPr/>
    </dgm:pt>
    <dgm:pt modelId="{85859969-198B-0244-BA0F-0C89175F1767}" type="pres">
      <dgm:prSet presAssocID="{C95BC8E4-DCE6-DB41-BB0D-10E37585E311}" presName="hierChild5" presStyleCnt="0"/>
      <dgm:spPr/>
    </dgm:pt>
    <dgm:pt modelId="{B19BA452-E8A1-4942-B87F-EF2475B865A0}" type="pres">
      <dgm:prSet presAssocID="{CE8B275F-2D27-D848-B123-6316F419768A}" presName="hierChild3" presStyleCnt="0"/>
      <dgm:spPr/>
    </dgm:pt>
  </dgm:ptLst>
  <dgm:cxnLst>
    <dgm:cxn modelId="{FC6FFB64-3A1E-A142-A788-472B6090F327}" type="presOf" srcId="{C95BC8E4-DCE6-DB41-BB0D-10E37585E311}" destId="{CC277514-DE30-A54A-B003-926FDD0E0F35}" srcOrd="1" destOrd="0" presId="urn:microsoft.com/office/officeart/2005/8/layout/orgChart1"/>
    <dgm:cxn modelId="{D692AD16-F060-C047-8A83-5750A5244564}" srcId="{CE8B275F-2D27-D848-B123-6316F419768A}" destId="{52DDBB5E-A0A6-1643-B3C0-B7A64EE59C74}" srcOrd="0" destOrd="0" parTransId="{3144B0E2-7131-AB49-B7DB-4EB3A101DB7B}" sibTransId="{0EC61F7C-625F-934F-B096-49088DB9993F}"/>
    <dgm:cxn modelId="{27F8D390-2390-234B-B7CD-E784878EFB0C}" type="presOf" srcId="{C27F2781-78D4-9B48-8AC8-A06E306A3B71}" destId="{D5D76239-DEDD-E646-A368-A779EA819FC3}" srcOrd="0" destOrd="0" presId="urn:microsoft.com/office/officeart/2005/8/layout/orgChart1"/>
    <dgm:cxn modelId="{D5039444-F6D3-DE4A-BD0B-143F50D50D64}" type="presOf" srcId="{932E179C-B1EF-CA41-8DF7-274EF44E17FC}" destId="{48BADEDA-8F4A-CA42-8CB3-D8673940CC28}" srcOrd="0" destOrd="0" presId="urn:microsoft.com/office/officeart/2005/8/layout/orgChart1"/>
    <dgm:cxn modelId="{2C9A3E88-84D9-1144-81EC-880130C7EA5C}" type="presOf" srcId="{C95BC8E4-DCE6-DB41-BB0D-10E37585E311}" destId="{36E59765-A598-FA4C-9D60-2824F39F57BB}" srcOrd="0" destOrd="0" presId="urn:microsoft.com/office/officeart/2005/8/layout/orgChart1"/>
    <dgm:cxn modelId="{75CE52FE-9C6C-894F-968A-79B084371805}" srcId="{CE8B275F-2D27-D848-B123-6316F419768A}" destId="{C95BC8E4-DCE6-DB41-BB0D-10E37585E311}" srcOrd="1" destOrd="0" parTransId="{932E179C-B1EF-CA41-8DF7-274EF44E17FC}" sibTransId="{A29E2C5F-C58B-134C-9DDB-B4F0503C5B48}"/>
    <dgm:cxn modelId="{45ED5562-AF9A-F249-BD89-BC1D2D5F803F}" type="presOf" srcId="{52DDBB5E-A0A6-1643-B3C0-B7A64EE59C74}" destId="{CA9EE9D2-E4A6-9447-80E5-65C90ACA4320}" srcOrd="0" destOrd="0" presId="urn:microsoft.com/office/officeart/2005/8/layout/orgChart1"/>
    <dgm:cxn modelId="{FA0E8402-BEB8-F240-9839-ABC28D589B1A}" type="presOf" srcId="{CE8B275F-2D27-D848-B123-6316F419768A}" destId="{C2C15826-47D5-BF49-9CB4-0863702AA102}" srcOrd="0" destOrd="0" presId="urn:microsoft.com/office/officeart/2005/8/layout/orgChart1"/>
    <dgm:cxn modelId="{90C5EA30-F348-C04B-8B1B-9DAAA25046B0}" type="presOf" srcId="{52DDBB5E-A0A6-1643-B3C0-B7A64EE59C74}" destId="{38AD615A-0F37-344F-A613-5F50EEAB1D8C}" srcOrd="1" destOrd="0" presId="urn:microsoft.com/office/officeart/2005/8/layout/orgChart1"/>
    <dgm:cxn modelId="{9DA20A68-BC1A-8F4B-AC69-E979DBF850D7}" type="presOf" srcId="{CE8B275F-2D27-D848-B123-6316F419768A}" destId="{A4C0505C-486A-C248-BF89-2D268DF74745}" srcOrd="1" destOrd="0" presId="urn:microsoft.com/office/officeart/2005/8/layout/orgChart1"/>
    <dgm:cxn modelId="{D4BC8D3F-5D56-8641-9C4B-D0132BD02EF4}" srcId="{C27F2781-78D4-9B48-8AC8-A06E306A3B71}" destId="{CE8B275F-2D27-D848-B123-6316F419768A}" srcOrd="0" destOrd="0" parTransId="{2098E0BC-A40C-B944-866C-8FBE2FA9E783}" sibTransId="{A50FA9B9-8023-0F4D-A904-7958F6BD50F1}"/>
    <dgm:cxn modelId="{08048893-9395-514F-AA80-5B25A26A4DAD}" type="presOf" srcId="{3144B0E2-7131-AB49-B7DB-4EB3A101DB7B}" destId="{B22E1FA9-467F-1948-AB8E-7D6D847F3012}" srcOrd="0" destOrd="0" presId="urn:microsoft.com/office/officeart/2005/8/layout/orgChart1"/>
    <dgm:cxn modelId="{EB7C451F-9DCC-E440-A1AB-4C2252F69E72}" type="presParOf" srcId="{D5D76239-DEDD-E646-A368-A779EA819FC3}" destId="{99E89A7A-3A8A-0D4C-9E4B-96B54FF395B1}" srcOrd="0" destOrd="0" presId="urn:microsoft.com/office/officeart/2005/8/layout/orgChart1"/>
    <dgm:cxn modelId="{BDAE60B7-187D-EB45-AE04-05CA7B4D6B5A}" type="presParOf" srcId="{99E89A7A-3A8A-0D4C-9E4B-96B54FF395B1}" destId="{76E2BE07-1C12-4248-A03E-846A2A0EC7CD}" srcOrd="0" destOrd="0" presId="urn:microsoft.com/office/officeart/2005/8/layout/orgChart1"/>
    <dgm:cxn modelId="{D6606EB0-4CEF-654A-9B8E-4DDABC47F721}" type="presParOf" srcId="{76E2BE07-1C12-4248-A03E-846A2A0EC7CD}" destId="{C2C15826-47D5-BF49-9CB4-0863702AA102}" srcOrd="0" destOrd="0" presId="urn:microsoft.com/office/officeart/2005/8/layout/orgChart1"/>
    <dgm:cxn modelId="{F3CA01C9-ED71-584A-8ADD-5186C9E22B84}" type="presParOf" srcId="{76E2BE07-1C12-4248-A03E-846A2A0EC7CD}" destId="{A4C0505C-486A-C248-BF89-2D268DF74745}" srcOrd="1" destOrd="0" presId="urn:microsoft.com/office/officeart/2005/8/layout/orgChart1"/>
    <dgm:cxn modelId="{5FB6936C-E763-C643-88C7-F05DC6B8F9C8}" type="presParOf" srcId="{99E89A7A-3A8A-0D4C-9E4B-96B54FF395B1}" destId="{15FADBF9-7332-704E-8C94-8653D4862D4A}" srcOrd="1" destOrd="0" presId="urn:microsoft.com/office/officeart/2005/8/layout/orgChart1"/>
    <dgm:cxn modelId="{18A37427-5812-9F4C-B596-6B14296DDD21}" type="presParOf" srcId="{15FADBF9-7332-704E-8C94-8653D4862D4A}" destId="{B22E1FA9-467F-1948-AB8E-7D6D847F3012}" srcOrd="0" destOrd="0" presId="urn:microsoft.com/office/officeart/2005/8/layout/orgChart1"/>
    <dgm:cxn modelId="{637CEA87-EF06-1349-BB8B-0C858B887542}" type="presParOf" srcId="{15FADBF9-7332-704E-8C94-8653D4862D4A}" destId="{DA1E3904-1D21-364D-A145-CC9CACAC4C4B}" srcOrd="1" destOrd="0" presId="urn:microsoft.com/office/officeart/2005/8/layout/orgChart1"/>
    <dgm:cxn modelId="{282694C9-4077-9C42-B327-9C5648FA5148}" type="presParOf" srcId="{DA1E3904-1D21-364D-A145-CC9CACAC4C4B}" destId="{601A8736-FC4B-7F4D-A526-A11FD4310B57}" srcOrd="0" destOrd="0" presId="urn:microsoft.com/office/officeart/2005/8/layout/orgChart1"/>
    <dgm:cxn modelId="{70ACBB80-01D2-694B-9B2C-1C47AB4A0CD4}" type="presParOf" srcId="{601A8736-FC4B-7F4D-A526-A11FD4310B57}" destId="{CA9EE9D2-E4A6-9447-80E5-65C90ACA4320}" srcOrd="0" destOrd="0" presId="urn:microsoft.com/office/officeart/2005/8/layout/orgChart1"/>
    <dgm:cxn modelId="{ABC0353D-4C8C-8C40-97C0-C1EBE17BFA58}" type="presParOf" srcId="{601A8736-FC4B-7F4D-A526-A11FD4310B57}" destId="{38AD615A-0F37-344F-A613-5F50EEAB1D8C}" srcOrd="1" destOrd="0" presId="urn:microsoft.com/office/officeart/2005/8/layout/orgChart1"/>
    <dgm:cxn modelId="{50C8698F-A557-C644-B1C2-6C7CBCF0B031}" type="presParOf" srcId="{DA1E3904-1D21-364D-A145-CC9CACAC4C4B}" destId="{96A8E07F-DC9E-984A-AE1E-E56AF890E169}" srcOrd="1" destOrd="0" presId="urn:microsoft.com/office/officeart/2005/8/layout/orgChart1"/>
    <dgm:cxn modelId="{5C859ADD-85AA-CD42-AA03-1CF69810B519}" type="presParOf" srcId="{DA1E3904-1D21-364D-A145-CC9CACAC4C4B}" destId="{192A8BA5-D921-E346-A1B5-72F63B4CFBF4}" srcOrd="2" destOrd="0" presId="urn:microsoft.com/office/officeart/2005/8/layout/orgChart1"/>
    <dgm:cxn modelId="{08484862-95A1-6641-AB17-BCAC79707105}" type="presParOf" srcId="{15FADBF9-7332-704E-8C94-8653D4862D4A}" destId="{48BADEDA-8F4A-CA42-8CB3-D8673940CC28}" srcOrd="2" destOrd="0" presId="urn:microsoft.com/office/officeart/2005/8/layout/orgChart1"/>
    <dgm:cxn modelId="{74F5A47E-CCC2-BB48-A08A-E9083187ABD6}" type="presParOf" srcId="{15FADBF9-7332-704E-8C94-8653D4862D4A}" destId="{C5D8EBDF-DE2C-A84A-973D-218C90457538}" srcOrd="3" destOrd="0" presId="urn:microsoft.com/office/officeart/2005/8/layout/orgChart1"/>
    <dgm:cxn modelId="{003F5666-E3F0-3D45-A7E1-94305903C052}" type="presParOf" srcId="{C5D8EBDF-DE2C-A84A-973D-218C90457538}" destId="{908CFBDE-8C83-F042-A633-4A5A7D7564FD}" srcOrd="0" destOrd="0" presId="urn:microsoft.com/office/officeart/2005/8/layout/orgChart1"/>
    <dgm:cxn modelId="{5F730FB3-6612-9E44-8C0B-D411AFB47E88}" type="presParOf" srcId="{908CFBDE-8C83-F042-A633-4A5A7D7564FD}" destId="{36E59765-A598-FA4C-9D60-2824F39F57BB}" srcOrd="0" destOrd="0" presId="urn:microsoft.com/office/officeart/2005/8/layout/orgChart1"/>
    <dgm:cxn modelId="{E002A785-A811-FE49-A02A-CA0C35140B1A}" type="presParOf" srcId="{908CFBDE-8C83-F042-A633-4A5A7D7564FD}" destId="{CC277514-DE30-A54A-B003-926FDD0E0F35}" srcOrd="1" destOrd="0" presId="urn:microsoft.com/office/officeart/2005/8/layout/orgChart1"/>
    <dgm:cxn modelId="{AF17DE01-3131-9043-9D59-CEE77246CD0C}" type="presParOf" srcId="{C5D8EBDF-DE2C-A84A-973D-218C90457538}" destId="{63830E6C-BD5E-8B4B-AD6E-850A7168C45D}" srcOrd="1" destOrd="0" presId="urn:microsoft.com/office/officeart/2005/8/layout/orgChart1"/>
    <dgm:cxn modelId="{AA89E0C0-4281-7442-953B-386BE7207E3E}" type="presParOf" srcId="{C5D8EBDF-DE2C-A84A-973D-218C90457538}" destId="{85859969-198B-0244-BA0F-0C89175F1767}" srcOrd="2" destOrd="0" presId="urn:microsoft.com/office/officeart/2005/8/layout/orgChart1"/>
    <dgm:cxn modelId="{B990B95A-204A-194B-8C70-4ECBF91AA207}" type="presParOf" srcId="{99E89A7A-3A8A-0D4C-9E4B-96B54FF395B1}" destId="{B19BA452-E8A1-4942-B87F-EF2475B865A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0601B27-0D02-724B-B3CC-9CEBED831AA6}" type="doc">
      <dgm:prSet loTypeId="urn:microsoft.com/office/officeart/2005/8/layout/default#9" loCatId="" qsTypeId="urn:microsoft.com/office/officeart/2005/8/quickstyle/simple4" qsCatId="simple" csTypeId="urn:microsoft.com/office/officeart/2005/8/colors/accent1_2" csCatId="accent1" phldr="1"/>
      <dgm:spPr/>
      <dgm:t>
        <a:bodyPr/>
        <a:lstStyle/>
        <a:p>
          <a:endParaRPr lang="es-ES_tradnl"/>
        </a:p>
      </dgm:t>
    </dgm:pt>
    <dgm:pt modelId="{057D0B3E-4585-DD40-89C9-2C7519083DB2}">
      <dgm:prSet phldrT="[Texto]"/>
      <dgm:spPr/>
      <dgm:t>
        <a:bodyPr/>
        <a:lstStyle/>
        <a:p>
          <a:r>
            <a:rPr lang="es-ES_tradnl" b="0" dirty="0" smtClean="0"/>
            <a:t>Relación de transformación y polaridad</a:t>
          </a:r>
          <a:endParaRPr lang="es-ES_tradnl" dirty="0"/>
        </a:p>
      </dgm:t>
    </dgm:pt>
    <dgm:pt modelId="{80689DFD-45F5-6441-AC7E-8883F71EB881}" type="parTrans" cxnId="{F45BA1F6-9B2E-0649-B453-76BD317114C9}">
      <dgm:prSet/>
      <dgm:spPr/>
      <dgm:t>
        <a:bodyPr/>
        <a:lstStyle/>
        <a:p>
          <a:endParaRPr lang="es-ES_tradnl"/>
        </a:p>
      </dgm:t>
    </dgm:pt>
    <dgm:pt modelId="{5A7D44E7-5A2A-8A4A-8DF3-78477B77E5DB}" type="sibTrans" cxnId="{F45BA1F6-9B2E-0649-B453-76BD317114C9}">
      <dgm:prSet/>
      <dgm:spPr/>
      <dgm:t>
        <a:bodyPr/>
        <a:lstStyle/>
        <a:p>
          <a:endParaRPr lang="es-ES_tradnl"/>
        </a:p>
      </dgm:t>
    </dgm:pt>
    <dgm:pt modelId="{51222E20-EA77-A34F-B981-A25E0A5C0232}">
      <dgm:prSet/>
      <dgm:spPr/>
      <dgm:t>
        <a:bodyPr/>
        <a:lstStyle/>
        <a:p>
          <a:r>
            <a:rPr lang="es-ES_tradnl" b="0" dirty="0" smtClean="0"/>
            <a:t>Resistencia de devanados</a:t>
          </a:r>
        </a:p>
      </dgm:t>
    </dgm:pt>
    <dgm:pt modelId="{70BA4230-34F2-C345-A01B-D131A9254099}" type="parTrans" cxnId="{927A365F-F2D1-D243-9776-3DF0B542DB72}">
      <dgm:prSet/>
      <dgm:spPr/>
      <dgm:t>
        <a:bodyPr/>
        <a:lstStyle/>
        <a:p>
          <a:endParaRPr lang="es-ES_tradnl"/>
        </a:p>
      </dgm:t>
    </dgm:pt>
    <dgm:pt modelId="{1ECB15CD-BD38-E349-B423-ABA189863D08}" type="sibTrans" cxnId="{927A365F-F2D1-D243-9776-3DF0B542DB72}">
      <dgm:prSet/>
      <dgm:spPr/>
      <dgm:t>
        <a:bodyPr/>
        <a:lstStyle/>
        <a:p>
          <a:endParaRPr lang="es-ES_tradnl"/>
        </a:p>
      </dgm:t>
    </dgm:pt>
    <dgm:pt modelId="{923AE01D-11AA-4342-AB18-8936EB5135EF}">
      <dgm:prSet/>
      <dgm:spPr/>
      <dgm:t>
        <a:bodyPr/>
        <a:lstStyle/>
        <a:p>
          <a:r>
            <a:rPr lang="es-ES_tradnl" b="0" dirty="0" smtClean="0"/>
            <a:t>Corriente de excitación </a:t>
          </a:r>
          <a:endParaRPr lang="es-ES_tradnl" b="0" dirty="0"/>
        </a:p>
      </dgm:t>
    </dgm:pt>
    <dgm:pt modelId="{97DE1D09-40E7-F04E-83BF-9852C08E8D6A}" type="parTrans" cxnId="{5A43BE0E-225E-0F49-8A9D-364103E24FF8}">
      <dgm:prSet/>
      <dgm:spPr/>
      <dgm:t>
        <a:bodyPr/>
        <a:lstStyle/>
        <a:p>
          <a:endParaRPr lang="es-ES_tradnl"/>
        </a:p>
      </dgm:t>
    </dgm:pt>
    <dgm:pt modelId="{F51A9633-1AD8-AC46-B610-275385D46E20}" type="sibTrans" cxnId="{5A43BE0E-225E-0F49-8A9D-364103E24FF8}">
      <dgm:prSet/>
      <dgm:spPr/>
      <dgm:t>
        <a:bodyPr/>
        <a:lstStyle/>
        <a:p>
          <a:endParaRPr lang="es-ES_tradnl"/>
        </a:p>
      </dgm:t>
    </dgm:pt>
    <dgm:pt modelId="{B80A3142-1E7A-6C41-8D64-6E5890589381}">
      <dgm:prSet/>
      <dgm:spPr/>
      <dgm:t>
        <a:bodyPr/>
        <a:lstStyle/>
        <a:p>
          <a:r>
            <a:rPr lang="es-ES_tradnl" b="0" dirty="0" smtClean="0"/>
            <a:t>Reactancia de cortocircuito</a:t>
          </a:r>
          <a:endParaRPr lang="es-ES_tradnl" b="0" dirty="0"/>
        </a:p>
      </dgm:t>
    </dgm:pt>
    <dgm:pt modelId="{A5DFEF77-E4FE-CC40-B4D7-EA57C075268B}" type="parTrans" cxnId="{F43A3137-9306-C14F-8AE7-BC8DFD2CD5DE}">
      <dgm:prSet/>
      <dgm:spPr/>
      <dgm:t>
        <a:bodyPr/>
        <a:lstStyle/>
        <a:p>
          <a:endParaRPr lang="es-ES_tradnl"/>
        </a:p>
      </dgm:t>
    </dgm:pt>
    <dgm:pt modelId="{54EE078F-13BF-744E-8452-A40E7A117C7D}" type="sibTrans" cxnId="{F43A3137-9306-C14F-8AE7-BC8DFD2CD5DE}">
      <dgm:prSet/>
      <dgm:spPr/>
      <dgm:t>
        <a:bodyPr/>
        <a:lstStyle/>
        <a:p>
          <a:endParaRPr lang="es-ES_tradnl"/>
        </a:p>
      </dgm:t>
    </dgm:pt>
    <dgm:pt modelId="{DE8C06DD-7651-8E4F-9646-83A49F92E51B}">
      <dgm:prSet/>
      <dgm:spPr/>
      <dgm:t>
        <a:bodyPr/>
        <a:lstStyle/>
        <a:p>
          <a:r>
            <a:rPr lang="es-ES_tradnl" b="0" dirty="0" smtClean="0"/>
            <a:t>Resistencia de aislamiento</a:t>
          </a:r>
        </a:p>
      </dgm:t>
    </dgm:pt>
    <dgm:pt modelId="{8989398A-FC57-1F4B-8959-F11FE88E2EBB}" type="parTrans" cxnId="{204654EE-1F5D-AF4E-A551-F5F3857CC23E}">
      <dgm:prSet/>
      <dgm:spPr/>
      <dgm:t>
        <a:bodyPr/>
        <a:lstStyle/>
        <a:p>
          <a:endParaRPr lang="es-ES_tradnl"/>
        </a:p>
      </dgm:t>
    </dgm:pt>
    <dgm:pt modelId="{D26E4F03-9264-DF43-8778-69CE26E6E34A}" type="sibTrans" cxnId="{204654EE-1F5D-AF4E-A551-F5F3857CC23E}">
      <dgm:prSet/>
      <dgm:spPr/>
      <dgm:t>
        <a:bodyPr/>
        <a:lstStyle/>
        <a:p>
          <a:endParaRPr lang="es-ES_tradnl"/>
        </a:p>
      </dgm:t>
    </dgm:pt>
    <dgm:pt modelId="{DA890227-4825-0E42-B06F-AE2C79C9F6D0}">
      <dgm:prSet/>
      <dgm:spPr/>
      <dgm:t>
        <a:bodyPr/>
        <a:lstStyle/>
        <a:p>
          <a:r>
            <a:rPr lang="es-ES_tradnl" b="0" dirty="0" smtClean="0"/>
            <a:t>Conexión a tierra del núcleo</a:t>
          </a:r>
          <a:endParaRPr lang="es-ES_tradnl" b="0" dirty="0"/>
        </a:p>
      </dgm:t>
    </dgm:pt>
    <dgm:pt modelId="{CFA0B938-3DD0-2049-ACF4-5A5637BEB3A1}" type="parTrans" cxnId="{201BF795-6D84-5540-A1E7-16F41866B80F}">
      <dgm:prSet/>
      <dgm:spPr/>
      <dgm:t>
        <a:bodyPr/>
        <a:lstStyle/>
        <a:p>
          <a:endParaRPr lang="es-ES_tradnl"/>
        </a:p>
      </dgm:t>
    </dgm:pt>
    <dgm:pt modelId="{1201E206-1EC0-F542-9A24-060FAE583BFF}" type="sibTrans" cxnId="{201BF795-6D84-5540-A1E7-16F41866B80F}">
      <dgm:prSet/>
      <dgm:spPr/>
      <dgm:t>
        <a:bodyPr/>
        <a:lstStyle/>
        <a:p>
          <a:endParaRPr lang="es-ES_tradnl"/>
        </a:p>
      </dgm:t>
    </dgm:pt>
    <dgm:pt modelId="{4E02A436-1792-6748-9C26-3353CC541713}" type="pres">
      <dgm:prSet presAssocID="{20601B27-0D02-724B-B3CC-9CEBED831AA6}" presName="diagram" presStyleCnt="0">
        <dgm:presLayoutVars>
          <dgm:dir/>
          <dgm:resizeHandles val="exact"/>
        </dgm:presLayoutVars>
      </dgm:prSet>
      <dgm:spPr/>
      <dgm:t>
        <a:bodyPr/>
        <a:lstStyle/>
        <a:p>
          <a:endParaRPr lang="es-ES_tradnl"/>
        </a:p>
      </dgm:t>
    </dgm:pt>
    <dgm:pt modelId="{235BDC20-B06B-A648-B4BC-E2E2118EF1E4}" type="pres">
      <dgm:prSet presAssocID="{057D0B3E-4585-DD40-89C9-2C7519083DB2}" presName="node" presStyleLbl="node1" presStyleIdx="0" presStyleCnt="6">
        <dgm:presLayoutVars>
          <dgm:bulletEnabled val="1"/>
        </dgm:presLayoutVars>
      </dgm:prSet>
      <dgm:spPr/>
      <dgm:t>
        <a:bodyPr/>
        <a:lstStyle/>
        <a:p>
          <a:endParaRPr lang="es-ES_tradnl"/>
        </a:p>
      </dgm:t>
    </dgm:pt>
    <dgm:pt modelId="{BCBCF20F-684D-0540-8425-EEFB498B9B93}" type="pres">
      <dgm:prSet presAssocID="{5A7D44E7-5A2A-8A4A-8DF3-78477B77E5DB}" presName="sibTrans" presStyleCnt="0"/>
      <dgm:spPr/>
    </dgm:pt>
    <dgm:pt modelId="{FA72EB80-9E1E-6D4A-8437-8D7C87E552A4}" type="pres">
      <dgm:prSet presAssocID="{51222E20-EA77-A34F-B981-A25E0A5C0232}" presName="node" presStyleLbl="node1" presStyleIdx="1" presStyleCnt="6">
        <dgm:presLayoutVars>
          <dgm:bulletEnabled val="1"/>
        </dgm:presLayoutVars>
      </dgm:prSet>
      <dgm:spPr/>
      <dgm:t>
        <a:bodyPr/>
        <a:lstStyle/>
        <a:p>
          <a:endParaRPr lang="es-ES_tradnl"/>
        </a:p>
      </dgm:t>
    </dgm:pt>
    <dgm:pt modelId="{AE4876DB-F3B0-0543-BDCE-E971EF9A9F2D}" type="pres">
      <dgm:prSet presAssocID="{1ECB15CD-BD38-E349-B423-ABA189863D08}" presName="sibTrans" presStyleCnt="0"/>
      <dgm:spPr/>
    </dgm:pt>
    <dgm:pt modelId="{99B23F2E-C20F-8447-BA1F-1FBB7A5E26C7}" type="pres">
      <dgm:prSet presAssocID="{923AE01D-11AA-4342-AB18-8936EB5135EF}" presName="node" presStyleLbl="node1" presStyleIdx="2" presStyleCnt="6">
        <dgm:presLayoutVars>
          <dgm:bulletEnabled val="1"/>
        </dgm:presLayoutVars>
      </dgm:prSet>
      <dgm:spPr/>
      <dgm:t>
        <a:bodyPr/>
        <a:lstStyle/>
        <a:p>
          <a:endParaRPr lang="es-ES_tradnl"/>
        </a:p>
      </dgm:t>
    </dgm:pt>
    <dgm:pt modelId="{6A3D4AFB-1406-AA4E-BC8A-578E4F3F19B4}" type="pres">
      <dgm:prSet presAssocID="{F51A9633-1AD8-AC46-B610-275385D46E20}" presName="sibTrans" presStyleCnt="0"/>
      <dgm:spPr/>
    </dgm:pt>
    <dgm:pt modelId="{229F05BC-57A1-2C43-9AA2-359B09E8A055}" type="pres">
      <dgm:prSet presAssocID="{B80A3142-1E7A-6C41-8D64-6E5890589381}" presName="node" presStyleLbl="node1" presStyleIdx="3" presStyleCnt="6">
        <dgm:presLayoutVars>
          <dgm:bulletEnabled val="1"/>
        </dgm:presLayoutVars>
      </dgm:prSet>
      <dgm:spPr/>
      <dgm:t>
        <a:bodyPr/>
        <a:lstStyle/>
        <a:p>
          <a:endParaRPr lang="es-ES_tradnl"/>
        </a:p>
      </dgm:t>
    </dgm:pt>
    <dgm:pt modelId="{30D6E416-D146-7944-8296-C82C2D5875CC}" type="pres">
      <dgm:prSet presAssocID="{54EE078F-13BF-744E-8452-A40E7A117C7D}" presName="sibTrans" presStyleCnt="0"/>
      <dgm:spPr/>
    </dgm:pt>
    <dgm:pt modelId="{04D74507-6A82-2C45-A20B-3183BF531A5D}" type="pres">
      <dgm:prSet presAssocID="{DE8C06DD-7651-8E4F-9646-83A49F92E51B}" presName="node" presStyleLbl="node1" presStyleIdx="4" presStyleCnt="6">
        <dgm:presLayoutVars>
          <dgm:bulletEnabled val="1"/>
        </dgm:presLayoutVars>
      </dgm:prSet>
      <dgm:spPr/>
      <dgm:t>
        <a:bodyPr/>
        <a:lstStyle/>
        <a:p>
          <a:endParaRPr lang="es-ES_tradnl"/>
        </a:p>
      </dgm:t>
    </dgm:pt>
    <dgm:pt modelId="{20D09E73-CC0C-5C4C-8DAB-76679AEAF8F0}" type="pres">
      <dgm:prSet presAssocID="{D26E4F03-9264-DF43-8778-69CE26E6E34A}" presName="sibTrans" presStyleCnt="0"/>
      <dgm:spPr/>
    </dgm:pt>
    <dgm:pt modelId="{8FD2E1BD-1364-6744-9732-0356B3019198}" type="pres">
      <dgm:prSet presAssocID="{DA890227-4825-0E42-B06F-AE2C79C9F6D0}" presName="node" presStyleLbl="node1" presStyleIdx="5" presStyleCnt="6">
        <dgm:presLayoutVars>
          <dgm:bulletEnabled val="1"/>
        </dgm:presLayoutVars>
      </dgm:prSet>
      <dgm:spPr/>
      <dgm:t>
        <a:bodyPr/>
        <a:lstStyle/>
        <a:p>
          <a:endParaRPr lang="es-ES_tradnl"/>
        </a:p>
      </dgm:t>
    </dgm:pt>
  </dgm:ptLst>
  <dgm:cxnLst>
    <dgm:cxn modelId="{20A24BD1-E3FC-479C-A019-0313B3567E56}" type="presOf" srcId="{923AE01D-11AA-4342-AB18-8936EB5135EF}" destId="{99B23F2E-C20F-8447-BA1F-1FBB7A5E26C7}" srcOrd="0" destOrd="0" presId="urn:microsoft.com/office/officeart/2005/8/layout/default#9"/>
    <dgm:cxn modelId="{FBB4B2BB-98FD-49E6-882A-17C4E6ED23A7}" type="presOf" srcId="{DE8C06DD-7651-8E4F-9646-83A49F92E51B}" destId="{04D74507-6A82-2C45-A20B-3183BF531A5D}" srcOrd="0" destOrd="0" presId="urn:microsoft.com/office/officeart/2005/8/layout/default#9"/>
    <dgm:cxn modelId="{33AC6BB1-286F-4BFC-B5BD-971AA4EDBCE8}" type="presOf" srcId="{DA890227-4825-0E42-B06F-AE2C79C9F6D0}" destId="{8FD2E1BD-1364-6744-9732-0356B3019198}" srcOrd="0" destOrd="0" presId="urn:microsoft.com/office/officeart/2005/8/layout/default#9"/>
    <dgm:cxn modelId="{204654EE-1F5D-AF4E-A551-F5F3857CC23E}" srcId="{20601B27-0D02-724B-B3CC-9CEBED831AA6}" destId="{DE8C06DD-7651-8E4F-9646-83A49F92E51B}" srcOrd="4" destOrd="0" parTransId="{8989398A-FC57-1F4B-8959-F11FE88E2EBB}" sibTransId="{D26E4F03-9264-DF43-8778-69CE26E6E34A}"/>
    <dgm:cxn modelId="{8A34486A-498D-4CA2-BB6A-A89F6EF9E936}" type="presOf" srcId="{B80A3142-1E7A-6C41-8D64-6E5890589381}" destId="{229F05BC-57A1-2C43-9AA2-359B09E8A055}" srcOrd="0" destOrd="0" presId="urn:microsoft.com/office/officeart/2005/8/layout/default#9"/>
    <dgm:cxn modelId="{80A2EB70-DFD7-4120-87C1-ECCA57B855CC}" type="presOf" srcId="{20601B27-0D02-724B-B3CC-9CEBED831AA6}" destId="{4E02A436-1792-6748-9C26-3353CC541713}" srcOrd="0" destOrd="0" presId="urn:microsoft.com/office/officeart/2005/8/layout/default#9"/>
    <dgm:cxn modelId="{F6DD0BB2-E382-44B0-8FAC-CE911B0C4075}" type="presOf" srcId="{057D0B3E-4585-DD40-89C9-2C7519083DB2}" destId="{235BDC20-B06B-A648-B4BC-E2E2118EF1E4}" srcOrd="0" destOrd="0" presId="urn:microsoft.com/office/officeart/2005/8/layout/default#9"/>
    <dgm:cxn modelId="{F45BA1F6-9B2E-0649-B453-76BD317114C9}" srcId="{20601B27-0D02-724B-B3CC-9CEBED831AA6}" destId="{057D0B3E-4585-DD40-89C9-2C7519083DB2}" srcOrd="0" destOrd="0" parTransId="{80689DFD-45F5-6441-AC7E-8883F71EB881}" sibTransId="{5A7D44E7-5A2A-8A4A-8DF3-78477B77E5DB}"/>
    <dgm:cxn modelId="{5A43BE0E-225E-0F49-8A9D-364103E24FF8}" srcId="{20601B27-0D02-724B-B3CC-9CEBED831AA6}" destId="{923AE01D-11AA-4342-AB18-8936EB5135EF}" srcOrd="2" destOrd="0" parTransId="{97DE1D09-40E7-F04E-83BF-9852C08E8D6A}" sibTransId="{F51A9633-1AD8-AC46-B610-275385D46E20}"/>
    <dgm:cxn modelId="{F43A3137-9306-C14F-8AE7-BC8DFD2CD5DE}" srcId="{20601B27-0D02-724B-B3CC-9CEBED831AA6}" destId="{B80A3142-1E7A-6C41-8D64-6E5890589381}" srcOrd="3" destOrd="0" parTransId="{A5DFEF77-E4FE-CC40-B4D7-EA57C075268B}" sibTransId="{54EE078F-13BF-744E-8452-A40E7A117C7D}"/>
    <dgm:cxn modelId="{927A365F-F2D1-D243-9776-3DF0B542DB72}" srcId="{20601B27-0D02-724B-B3CC-9CEBED831AA6}" destId="{51222E20-EA77-A34F-B981-A25E0A5C0232}" srcOrd="1" destOrd="0" parTransId="{70BA4230-34F2-C345-A01B-D131A9254099}" sibTransId="{1ECB15CD-BD38-E349-B423-ABA189863D08}"/>
    <dgm:cxn modelId="{A9994B61-78F7-48D5-9AC6-C1789BD0497F}" type="presOf" srcId="{51222E20-EA77-A34F-B981-A25E0A5C0232}" destId="{FA72EB80-9E1E-6D4A-8437-8D7C87E552A4}" srcOrd="0" destOrd="0" presId="urn:microsoft.com/office/officeart/2005/8/layout/default#9"/>
    <dgm:cxn modelId="{201BF795-6D84-5540-A1E7-16F41866B80F}" srcId="{20601B27-0D02-724B-B3CC-9CEBED831AA6}" destId="{DA890227-4825-0E42-B06F-AE2C79C9F6D0}" srcOrd="5" destOrd="0" parTransId="{CFA0B938-3DD0-2049-ACF4-5A5637BEB3A1}" sibTransId="{1201E206-1EC0-F542-9A24-060FAE583BFF}"/>
    <dgm:cxn modelId="{6DBFA268-6599-4966-A94C-395567EDEE83}" type="presParOf" srcId="{4E02A436-1792-6748-9C26-3353CC541713}" destId="{235BDC20-B06B-A648-B4BC-E2E2118EF1E4}" srcOrd="0" destOrd="0" presId="urn:microsoft.com/office/officeart/2005/8/layout/default#9"/>
    <dgm:cxn modelId="{0E75124A-EB10-429D-A941-FE11015159F7}" type="presParOf" srcId="{4E02A436-1792-6748-9C26-3353CC541713}" destId="{BCBCF20F-684D-0540-8425-EEFB498B9B93}" srcOrd="1" destOrd="0" presId="urn:microsoft.com/office/officeart/2005/8/layout/default#9"/>
    <dgm:cxn modelId="{4B7E77EB-FFA0-4AFD-9E23-B8F09C53A147}" type="presParOf" srcId="{4E02A436-1792-6748-9C26-3353CC541713}" destId="{FA72EB80-9E1E-6D4A-8437-8D7C87E552A4}" srcOrd="2" destOrd="0" presId="urn:microsoft.com/office/officeart/2005/8/layout/default#9"/>
    <dgm:cxn modelId="{F8F0F377-47A7-4895-84F6-1F2AFFC6AA86}" type="presParOf" srcId="{4E02A436-1792-6748-9C26-3353CC541713}" destId="{AE4876DB-F3B0-0543-BDCE-E971EF9A9F2D}" srcOrd="3" destOrd="0" presId="urn:microsoft.com/office/officeart/2005/8/layout/default#9"/>
    <dgm:cxn modelId="{8E9E2178-5FB8-4FE4-9A62-8537B9CFA21F}" type="presParOf" srcId="{4E02A436-1792-6748-9C26-3353CC541713}" destId="{99B23F2E-C20F-8447-BA1F-1FBB7A5E26C7}" srcOrd="4" destOrd="0" presId="urn:microsoft.com/office/officeart/2005/8/layout/default#9"/>
    <dgm:cxn modelId="{D7AC3067-1862-4F8B-A9DD-9A0B649123AF}" type="presParOf" srcId="{4E02A436-1792-6748-9C26-3353CC541713}" destId="{6A3D4AFB-1406-AA4E-BC8A-578E4F3F19B4}" srcOrd="5" destOrd="0" presId="urn:microsoft.com/office/officeart/2005/8/layout/default#9"/>
    <dgm:cxn modelId="{D075CBA8-B240-4F8E-9898-4B7F34B09EBC}" type="presParOf" srcId="{4E02A436-1792-6748-9C26-3353CC541713}" destId="{229F05BC-57A1-2C43-9AA2-359B09E8A055}" srcOrd="6" destOrd="0" presId="urn:microsoft.com/office/officeart/2005/8/layout/default#9"/>
    <dgm:cxn modelId="{7AFEC895-0EE5-4EB3-B7F9-311658D48D9E}" type="presParOf" srcId="{4E02A436-1792-6748-9C26-3353CC541713}" destId="{30D6E416-D146-7944-8296-C82C2D5875CC}" srcOrd="7" destOrd="0" presId="urn:microsoft.com/office/officeart/2005/8/layout/default#9"/>
    <dgm:cxn modelId="{14500B18-1C71-48FF-BD9F-F9E7E53C15C0}" type="presParOf" srcId="{4E02A436-1792-6748-9C26-3353CC541713}" destId="{04D74507-6A82-2C45-A20B-3183BF531A5D}" srcOrd="8" destOrd="0" presId="urn:microsoft.com/office/officeart/2005/8/layout/default#9"/>
    <dgm:cxn modelId="{75961580-41A2-4C40-84B4-2705C1693EAA}" type="presParOf" srcId="{4E02A436-1792-6748-9C26-3353CC541713}" destId="{20D09E73-CC0C-5C4C-8DAB-76679AEAF8F0}" srcOrd="9" destOrd="0" presId="urn:microsoft.com/office/officeart/2005/8/layout/default#9"/>
    <dgm:cxn modelId="{128F56C1-439C-4713-AFAA-067C2F11967C}" type="presParOf" srcId="{4E02A436-1792-6748-9C26-3353CC541713}" destId="{8FD2E1BD-1364-6744-9732-0356B3019198}" srcOrd="10" destOrd="0" presId="urn:microsoft.com/office/officeart/2005/8/layout/defaul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0601B27-0D02-724B-B3CC-9CEBED831AA6}" type="doc">
      <dgm:prSet loTypeId="urn:microsoft.com/office/officeart/2005/8/layout/default#10" loCatId="" qsTypeId="urn:microsoft.com/office/officeart/2005/8/quickstyle/simple4" qsCatId="simple" csTypeId="urn:microsoft.com/office/officeart/2005/8/colors/accent1_2" csCatId="accent1" phldr="1"/>
      <dgm:spPr/>
      <dgm:t>
        <a:bodyPr/>
        <a:lstStyle/>
        <a:p>
          <a:endParaRPr lang="es-ES_tradnl"/>
        </a:p>
      </dgm:t>
    </dgm:pt>
    <dgm:pt modelId="{057D0B3E-4585-DD40-89C9-2C7519083DB2}">
      <dgm:prSet phldrT="[Texto]"/>
      <dgm:spPr/>
      <dgm:t>
        <a:bodyPr/>
        <a:lstStyle/>
        <a:p>
          <a:r>
            <a:rPr lang="es-ES_tradnl" b="0" dirty="0" smtClean="0"/>
            <a:t>Relación de transformación y polaridad</a:t>
          </a:r>
          <a:endParaRPr lang="es-ES_tradnl" dirty="0"/>
        </a:p>
      </dgm:t>
    </dgm:pt>
    <dgm:pt modelId="{80689DFD-45F5-6441-AC7E-8883F71EB881}" type="parTrans" cxnId="{F45BA1F6-9B2E-0649-B453-76BD317114C9}">
      <dgm:prSet/>
      <dgm:spPr/>
      <dgm:t>
        <a:bodyPr/>
        <a:lstStyle/>
        <a:p>
          <a:endParaRPr lang="es-ES_tradnl"/>
        </a:p>
      </dgm:t>
    </dgm:pt>
    <dgm:pt modelId="{5A7D44E7-5A2A-8A4A-8DF3-78477B77E5DB}" type="sibTrans" cxnId="{F45BA1F6-9B2E-0649-B453-76BD317114C9}">
      <dgm:prSet/>
      <dgm:spPr/>
      <dgm:t>
        <a:bodyPr/>
        <a:lstStyle/>
        <a:p>
          <a:endParaRPr lang="es-ES_tradnl"/>
        </a:p>
      </dgm:t>
    </dgm:pt>
    <dgm:pt modelId="{51222E20-EA77-A34F-B981-A25E0A5C0232}">
      <dgm:prSet/>
      <dgm:spPr/>
      <dgm:t>
        <a:bodyPr/>
        <a:lstStyle/>
        <a:p>
          <a:r>
            <a:rPr lang="es-ES_tradnl" b="0" dirty="0" smtClean="0"/>
            <a:t>Resistencia de devanados</a:t>
          </a:r>
        </a:p>
      </dgm:t>
    </dgm:pt>
    <dgm:pt modelId="{70BA4230-34F2-C345-A01B-D131A9254099}" type="parTrans" cxnId="{927A365F-F2D1-D243-9776-3DF0B542DB72}">
      <dgm:prSet/>
      <dgm:spPr/>
      <dgm:t>
        <a:bodyPr/>
        <a:lstStyle/>
        <a:p>
          <a:endParaRPr lang="es-ES_tradnl"/>
        </a:p>
      </dgm:t>
    </dgm:pt>
    <dgm:pt modelId="{1ECB15CD-BD38-E349-B423-ABA189863D08}" type="sibTrans" cxnId="{927A365F-F2D1-D243-9776-3DF0B542DB72}">
      <dgm:prSet/>
      <dgm:spPr/>
      <dgm:t>
        <a:bodyPr/>
        <a:lstStyle/>
        <a:p>
          <a:endParaRPr lang="es-ES_tradnl"/>
        </a:p>
      </dgm:t>
    </dgm:pt>
    <dgm:pt modelId="{923AE01D-11AA-4342-AB18-8936EB5135EF}">
      <dgm:prSet/>
      <dgm:spPr/>
      <dgm:t>
        <a:bodyPr/>
        <a:lstStyle/>
        <a:p>
          <a:r>
            <a:rPr lang="es-ES_tradnl" b="0" dirty="0" smtClean="0"/>
            <a:t>Corriente de excitación </a:t>
          </a:r>
          <a:endParaRPr lang="es-ES_tradnl" b="0" dirty="0"/>
        </a:p>
      </dgm:t>
    </dgm:pt>
    <dgm:pt modelId="{97DE1D09-40E7-F04E-83BF-9852C08E8D6A}" type="parTrans" cxnId="{5A43BE0E-225E-0F49-8A9D-364103E24FF8}">
      <dgm:prSet/>
      <dgm:spPr/>
      <dgm:t>
        <a:bodyPr/>
        <a:lstStyle/>
        <a:p>
          <a:endParaRPr lang="es-ES_tradnl"/>
        </a:p>
      </dgm:t>
    </dgm:pt>
    <dgm:pt modelId="{F51A9633-1AD8-AC46-B610-275385D46E20}" type="sibTrans" cxnId="{5A43BE0E-225E-0F49-8A9D-364103E24FF8}">
      <dgm:prSet/>
      <dgm:spPr/>
      <dgm:t>
        <a:bodyPr/>
        <a:lstStyle/>
        <a:p>
          <a:endParaRPr lang="es-ES_tradnl"/>
        </a:p>
      </dgm:t>
    </dgm:pt>
    <dgm:pt modelId="{B80A3142-1E7A-6C41-8D64-6E5890589381}">
      <dgm:prSet/>
      <dgm:spPr/>
      <dgm:t>
        <a:bodyPr/>
        <a:lstStyle/>
        <a:p>
          <a:r>
            <a:rPr lang="es-ES_tradnl" b="0" dirty="0" smtClean="0"/>
            <a:t>Reactancia de cortocircuito</a:t>
          </a:r>
          <a:endParaRPr lang="es-ES_tradnl" b="0" dirty="0"/>
        </a:p>
      </dgm:t>
    </dgm:pt>
    <dgm:pt modelId="{A5DFEF77-E4FE-CC40-B4D7-EA57C075268B}" type="parTrans" cxnId="{F43A3137-9306-C14F-8AE7-BC8DFD2CD5DE}">
      <dgm:prSet/>
      <dgm:spPr/>
      <dgm:t>
        <a:bodyPr/>
        <a:lstStyle/>
        <a:p>
          <a:endParaRPr lang="es-ES_tradnl"/>
        </a:p>
      </dgm:t>
    </dgm:pt>
    <dgm:pt modelId="{54EE078F-13BF-744E-8452-A40E7A117C7D}" type="sibTrans" cxnId="{F43A3137-9306-C14F-8AE7-BC8DFD2CD5DE}">
      <dgm:prSet/>
      <dgm:spPr/>
      <dgm:t>
        <a:bodyPr/>
        <a:lstStyle/>
        <a:p>
          <a:endParaRPr lang="es-ES_tradnl"/>
        </a:p>
      </dgm:t>
    </dgm:pt>
    <dgm:pt modelId="{DE8C06DD-7651-8E4F-9646-83A49F92E51B}">
      <dgm:prSet/>
      <dgm:spPr/>
      <dgm:t>
        <a:bodyPr/>
        <a:lstStyle/>
        <a:p>
          <a:r>
            <a:rPr lang="es-ES_tradnl" b="0" dirty="0" smtClean="0"/>
            <a:t>Resistencia de aislamiento</a:t>
          </a:r>
        </a:p>
      </dgm:t>
    </dgm:pt>
    <dgm:pt modelId="{8989398A-FC57-1F4B-8959-F11FE88E2EBB}" type="parTrans" cxnId="{204654EE-1F5D-AF4E-A551-F5F3857CC23E}">
      <dgm:prSet/>
      <dgm:spPr/>
      <dgm:t>
        <a:bodyPr/>
        <a:lstStyle/>
        <a:p>
          <a:endParaRPr lang="es-ES_tradnl"/>
        </a:p>
      </dgm:t>
    </dgm:pt>
    <dgm:pt modelId="{D26E4F03-9264-DF43-8778-69CE26E6E34A}" type="sibTrans" cxnId="{204654EE-1F5D-AF4E-A551-F5F3857CC23E}">
      <dgm:prSet/>
      <dgm:spPr/>
      <dgm:t>
        <a:bodyPr/>
        <a:lstStyle/>
        <a:p>
          <a:endParaRPr lang="es-ES_tradnl"/>
        </a:p>
      </dgm:t>
    </dgm:pt>
    <dgm:pt modelId="{DA890227-4825-0E42-B06F-AE2C79C9F6D0}">
      <dgm:prSet/>
      <dgm:spPr/>
      <dgm:t>
        <a:bodyPr/>
        <a:lstStyle/>
        <a:p>
          <a:r>
            <a:rPr lang="es-ES_tradnl" b="0" dirty="0" smtClean="0"/>
            <a:t>Conexión a tierra del núcleo</a:t>
          </a:r>
          <a:endParaRPr lang="es-ES_tradnl" b="0" dirty="0"/>
        </a:p>
      </dgm:t>
    </dgm:pt>
    <dgm:pt modelId="{CFA0B938-3DD0-2049-ACF4-5A5637BEB3A1}" type="parTrans" cxnId="{201BF795-6D84-5540-A1E7-16F41866B80F}">
      <dgm:prSet/>
      <dgm:spPr/>
      <dgm:t>
        <a:bodyPr/>
        <a:lstStyle/>
        <a:p>
          <a:endParaRPr lang="es-ES_tradnl"/>
        </a:p>
      </dgm:t>
    </dgm:pt>
    <dgm:pt modelId="{1201E206-1EC0-F542-9A24-060FAE583BFF}" type="sibTrans" cxnId="{201BF795-6D84-5540-A1E7-16F41866B80F}">
      <dgm:prSet/>
      <dgm:spPr/>
      <dgm:t>
        <a:bodyPr/>
        <a:lstStyle/>
        <a:p>
          <a:endParaRPr lang="es-ES_tradnl"/>
        </a:p>
      </dgm:t>
    </dgm:pt>
    <dgm:pt modelId="{4E02A436-1792-6748-9C26-3353CC541713}" type="pres">
      <dgm:prSet presAssocID="{20601B27-0D02-724B-B3CC-9CEBED831AA6}" presName="diagram" presStyleCnt="0">
        <dgm:presLayoutVars>
          <dgm:dir/>
          <dgm:resizeHandles val="exact"/>
        </dgm:presLayoutVars>
      </dgm:prSet>
      <dgm:spPr/>
      <dgm:t>
        <a:bodyPr/>
        <a:lstStyle/>
        <a:p>
          <a:endParaRPr lang="es-ES_tradnl"/>
        </a:p>
      </dgm:t>
    </dgm:pt>
    <dgm:pt modelId="{235BDC20-B06B-A648-B4BC-E2E2118EF1E4}" type="pres">
      <dgm:prSet presAssocID="{057D0B3E-4585-DD40-89C9-2C7519083DB2}" presName="node" presStyleLbl="node1" presStyleIdx="0" presStyleCnt="6">
        <dgm:presLayoutVars>
          <dgm:bulletEnabled val="1"/>
        </dgm:presLayoutVars>
      </dgm:prSet>
      <dgm:spPr/>
      <dgm:t>
        <a:bodyPr/>
        <a:lstStyle/>
        <a:p>
          <a:endParaRPr lang="es-ES_tradnl"/>
        </a:p>
      </dgm:t>
    </dgm:pt>
    <dgm:pt modelId="{BCBCF20F-684D-0540-8425-EEFB498B9B93}" type="pres">
      <dgm:prSet presAssocID="{5A7D44E7-5A2A-8A4A-8DF3-78477B77E5DB}" presName="sibTrans" presStyleCnt="0"/>
      <dgm:spPr/>
    </dgm:pt>
    <dgm:pt modelId="{FA72EB80-9E1E-6D4A-8437-8D7C87E552A4}" type="pres">
      <dgm:prSet presAssocID="{51222E20-EA77-A34F-B981-A25E0A5C0232}" presName="node" presStyleLbl="node1" presStyleIdx="1" presStyleCnt="6">
        <dgm:presLayoutVars>
          <dgm:bulletEnabled val="1"/>
        </dgm:presLayoutVars>
      </dgm:prSet>
      <dgm:spPr/>
      <dgm:t>
        <a:bodyPr/>
        <a:lstStyle/>
        <a:p>
          <a:endParaRPr lang="es-ES_tradnl"/>
        </a:p>
      </dgm:t>
    </dgm:pt>
    <dgm:pt modelId="{AE4876DB-F3B0-0543-BDCE-E971EF9A9F2D}" type="pres">
      <dgm:prSet presAssocID="{1ECB15CD-BD38-E349-B423-ABA189863D08}" presName="sibTrans" presStyleCnt="0"/>
      <dgm:spPr/>
    </dgm:pt>
    <dgm:pt modelId="{99B23F2E-C20F-8447-BA1F-1FBB7A5E26C7}" type="pres">
      <dgm:prSet presAssocID="{923AE01D-11AA-4342-AB18-8936EB5135EF}" presName="node" presStyleLbl="node1" presStyleIdx="2" presStyleCnt="6">
        <dgm:presLayoutVars>
          <dgm:bulletEnabled val="1"/>
        </dgm:presLayoutVars>
      </dgm:prSet>
      <dgm:spPr/>
      <dgm:t>
        <a:bodyPr/>
        <a:lstStyle/>
        <a:p>
          <a:endParaRPr lang="es-ES_tradnl"/>
        </a:p>
      </dgm:t>
    </dgm:pt>
    <dgm:pt modelId="{6A3D4AFB-1406-AA4E-BC8A-578E4F3F19B4}" type="pres">
      <dgm:prSet presAssocID="{F51A9633-1AD8-AC46-B610-275385D46E20}" presName="sibTrans" presStyleCnt="0"/>
      <dgm:spPr/>
    </dgm:pt>
    <dgm:pt modelId="{229F05BC-57A1-2C43-9AA2-359B09E8A055}" type="pres">
      <dgm:prSet presAssocID="{B80A3142-1E7A-6C41-8D64-6E5890589381}" presName="node" presStyleLbl="node1" presStyleIdx="3" presStyleCnt="6">
        <dgm:presLayoutVars>
          <dgm:bulletEnabled val="1"/>
        </dgm:presLayoutVars>
      </dgm:prSet>
      <dgm:spPr/>
      <dgm:t>
        <a:bodyPr/>
        <a:lstStyle/>
        <a:p>
          <a:endParaRPr lang="es-ES_tradnl"/>
        </a:p>
      </dgm:t>
    </dgm:pt>
    <dgm:pt modelId="{30D6E416-D146-7944-8296-C82C2D5875CC}" type="pres">
      <dgm:prSet presAssocID="{54EE078F-13BF-744E-8452-A40E7A117C7D}" presName="sibTrans" presStyleCnt="0"/>
      <dgm:spPr/>
    </dgm:pt>
    <dgm:pt modelId="{04D74507-6A82-2C45-A20B-3183BF531A5D}" type="pres">
      <dgm:prSet presAssocID="{DE8C06DD-7651-8E4F-9646-83A49F92E51B}" presName="node" presStyleLbl="node1" presStyleIdx="4" presStyleCnt="6">
        <dgm:presLayoutVars>
          <dgm:bulletEnabled val="1"/>
        </dgm:presLayoutVars>
      </dgm:prSet>
      <dgm:spPr/>
      <dgm:t>
        <a:bodyPr/>
        <a:lstStyle/>
        <a:p>
          <a:endParaRPr lang="es-ES_tradnl"/>
        </a:p>
      </dgm:t>
    </dgm:pt>
    <dgm:pt modelId="{20D09E73-CC0C-5C4C-8DAB-76679AEAF8F0}" type="pres">
      <dgm:prSet presAssocID="{D26E4F03-9264-DF43-8778-69CE26E6E34A}" presName="sibTrans" presStyleCnt="0"/>
      <dgm:spPr/>
    </dgm:pt>
    <dgm:pt modelId="{8FD2E1BD-1364-6744-9732-0356B3019198}" type="pres">
      <dgm:prSet presAssocID="{DA890227-4825-0E42-B06F-AE2C79C9F6D0}" presName="node" presStyleLbl="node1" presStyleIdx="5" presStyleCnt="6">
        <dgm:presLayoutVars>
          <dgm:bulletEnabled val="1"/>
        </dgm:presLayoutVars>
      </dgm:prSet>
      <dgm:spPr/>
      <dgm:t>
        <a:bodyPr/>
        <a:lstStyle/>
        <a:p>
          <a:endParaRPr lang="es-ES_tradnl"/>
        </a:p>
      </dgm:t>
    </dgm:pt>
  </dgm:ptLst>
  <dgm:cxnLst>
    <dgm:cxn modelId="{204654EE-1F5D-AF4E-A551-F5F3857CC23E}" srcId="{20601B27-0D02-724B-B3CC-9CEBED831AA6}" destId="{DE8C06DD-7651-8E4F-9646-83A49F92E51B}" srcOrd="4" destOrd="0" parTransId="{8989398A-FC57-1F4B-8959-F11FE88E2EBB}" sibTransId="{D26E4F03-9264-DF43-8778-69CE26E6E34A}"/>
    <dgm:cxn modelId="{F43A3137-9306-C14F-8AE7-BC8DFD2CD5DE}" srcId="{20601B27-0D02-724B-B3CC-9CEBED831AA6}" destId="{B80A3142-1E7A-6C41-8D64-6E5890589381}" srcOrd="3" destOrd="0" parTransId="{A5DFEF77-E4FE-CC40-B4D7-EA57C075268B}" sibTransId="{54EE078F-13BF-744E-8452-A40E7A117C7D}"/>
    <dgm:cxn modelId="{F45BA1F6-9B2E-0649-B453-76BD317114C9}" srcId="{20601B27-0D02-724B-B3CC-9CEBED831AA6}" destId="{057D0B3E-4585-DD40-89C9-2C7519083DB2}" srcOrd="0" destOrd="0" parTransId="{80689DFD-45F5-6441-AC7E-8883F71EB881}" sibTransId="{5A7D44E7-5A2A-8A4A-8DF3-78477B77E5DB}"/>
    <dgm:cxn modelId="{9A84E138-1E7B-446A-85A2-D18B53D4139D}" type="presOf" srcId="{51222E20-EA77-A34F-B981-A25E0A5C0232}" destId="{FA72EB80-9E1E-6D4A-8437-8D7C87E552A4}" srcOrd="0" destOrd="0" presId="urn:microsoft.com/office/officeart/2005/8/layout/default#10"/>
    <dgm:cxn modelId="{5A43BE0E-225E-0F49-8A9D-364103E24FF8}" srcId="{20601B27-0D02-724B-B3CC-9CEBED831AA6}" destId="{923AE01D-11AA-4342-AB18-8936EB5135EF}" srcOrd="2" destOrd="0" parTransId="{97DE1D09-40E7-F04E-83BF-9852C08E8D6A}" sibTransId="{F51A9633-1AD8-AC46-B610-275385D46E20}"/>
    <dgm:cxn modelId="{BC8B71A9-CB8F-4032-A2D2-620D423BE35A}" type="presOf" srcId="{B80A3142-1E7A-6C41-8D64-6E5890589381}" destId="{229F05BC-57A1-2C43-9AA2-359B09E8A055}" srcOrd="0" destOrd="0" presId="urn:microsoft.com/office/officeart/2005/8/layout/default#10"/>
    <dgm:cxn modelId="{7AB855CF-0BCA-4A9E-9254-5144BC5F9E52}" type="presOf" srcId="{DE8C06DD-7651-8E4F-9646-83A49F92E51B}" destId="{04D74507-6A82-2C45-A20B-3183BF531A5D}" srcOrd="0" destOrd="0" presId="urn:microsoft.com/office/officeart/2005/8/layout/default#10"/>
    <dgm:cxn modelId="{B35E0039-9375-4511-9614-ABA5AB3F19F4}" type="presOf" srcId="{DA890227-4825-0E42-B06F-AE2C79C9F6D0}" destId="{8FD2E1BD-1364-6744-9732-0356B3019198}" srcOrd="0" destOrd="0" presId="urn:microsoft.com/office/officeart/2005/8/layout/default#10"/>
    <dgm:cxn modelId="{D47C6CF4-416F-4901-B900-0108C2749C05}" type="presOf" srcId="{923AE01D-11AA-4342-AB18-8936EB5135EF}" destId="{99B23F2E-C20F-8447-BA1F-1FBB7A5E26C7}" srcOrd="0" destOrd="0" presId="urn:microsoft.com/office/officeart/2005/8/layout/default#10"/>
    <dgm:cxn modelId="{55174E6E-F88A-4E5B-818D-4D2D18A3181E}" type="presOf" srcId="{057D0B3E-4585-DD40-89C9-2C7519083DB2}" destId="{235BDC20-B06B-A648-B4BC-E2E2118EF1E4}" srcOrd="0" destOrd="0" presId="urn:microsoft.com/office/officeart/2005/8/layout/default#10"/>
    <dgm:cxn modelId="{927A365F-F2D1-D243-9776-3DF0B542DB72}" srcId="{20601B27-0D02-724B-B3CC-9CEBED831AA6}" destId="{51222E20-EA77-A34F-B981-A25E0A5C0232}" srcOrd="1" destOrd="0" parTransId="{70BA4230-34F2-C345-A01B-D131A9254099}" sibTransId="{1ECB15CD-BD38-E349-B423-ABA189863D08}"/>
    <dgm:cxn modelId="{87BBA7B4-053E-45F9-A761-804B09577AC6}" type="presOf" srcId="{20601B27-0D02-724B-B3CC-9CEBED831AA6}" destId="{4E02A436-1792-6748-9C26-3353CC541713}" srcOrd="0" destOrd="0" presId="urn:microsoft.com/office/officeart/2005/8/layout/default#10"/>
    <dgm:cxn modelId="{201BF795-6D84-5540-A1E7-16F41866B80F}" srcId="{20601B27-0D02-724B-B3CC-9CEBED831AA6}" destId="{DA890227-4825-0E42-B06F-AE2C79C9F6D0}" srcOrd="5" destOrd="0" parTransId="{CFA0B938-3DD0-2049-ACF4-5A5637BEB3A1}" sibTransId="{1201E206-1EC0-F542-9A24-060FAE583BFF}"/>
    <dgm:cxn modelId="{C5F2F4BE-DA8A-4E79-8C9D-A6DC8107EA75}" type="presParOf" srcId="{4E02A436-1792-6748-9C26-3353CC541713}" destId="{235BDC20-B06B-A648-B4BC-E2E2118EF1E4}" srcOrd="0" destOrd="0" presId="urn:microsoft.com/office/officeart/2005/8/layout/default#10"/>
    <dgm:cxn modelId="{D334C581-1230-4CA4-BE4A-773C8131A494}" type="presParOf" srcId="{4E02A436-1792-6748-9C26-3353CC541713}" destId="{BCBCF20F-684D-0540-8425-EEFB498B9B93}" srcOrd="1" destOrd="0" presId="urn:microsoft.com/office/officeart/2005/8/layout/default#10"/>
    <dgm:cxn modelId="{4395EA90-7D9A-4794-B706-B7B9649AFE87}" type="presParOf" srcId="{4E02A436-1792-6748-9C26-3353CC541713}" destId="{FA72EB80-9E1E-6D4A-8437-8D7C87E552A4}" srcOrd="2" destOrd="0" presId="urn:microsoft.com/office/officeart/2005/8/layout/default#10"/>
    <dgm:cxn modelId="{4F9A34F9-6EF9-4F34-870D-1374522C0086}" type="presParOf" srcId="{4E02A436-1792-6748-9C26-3353CC541713}" destId="{AE4876DB-F3B0-0543-BDCE-E971EF9A9F2D}" srcOrd="3" destOrd="0" presId="urn:microsoft.com/office/officeart/2005/8/layout/default#10"/>
    <dgm:cxn modelId="{9D8DE73F-2811-4E7B-96FC-1AE838F3B63A}" type="presParOf" srcId="{4E02A436-1792-6748-9C26-3353CC541713}" destId="{99B23F2E-C20F-8447-BA1F-1FBB7A5E26C7}" srcOrd="4" destOrd="0" presId="urn:microsoft.com/office/officeart/2005/8/layout/default#10"/>
    <dgm:cxn modelId="{5D5E2EAD-6AFF-4E58-ACE8-F8F26634898A}" type="presParOf" srcId="{4E02A436-1792-6748-9C26-3353CC541713}" destId="{6A3D4AFB-1406-AA4E-BC8A-578E4F3F19B4}" srcOrd="5" destOrd="0" presId="urn:microsoft.com/office/officeart/2005/8/layout/default#10"/>
    <dgm:cxn modelId="{215C1062-20A6-41CA-BCFD-F28AFCA5B4E4}" type="presParOf" srcId="{4E02A436-1792-6748-9C26-3353CC541713}" destId="{229F05BC-57A1-2C43-9AA2-359B09E8A055}" srcOrd="6" destOrd="0" presId="urn:microsoft.com/office/officeart/2005/8/layout/default#10"/>
    <dgm:cxn modelId="{E33E759C-05EC-4972-8708-B243C730B783}" type="presParOf" srcId="{4E02A436-1792-6748-9C26-3353CC541713}" destId="{30D6E416-D146-7944-8296-C82C2D5875CC}" srcOrd="7" destOrd="0" presId="urn:microsoft.com/office/officeart/2005/8/layout/default#10"/>
    <dgm:cxn modelId="{4A24F213-5131-4273-B2CA-AE2890A776D2}" type="presParOf" srcId="{4E02A436-1792-6748-9C26-3353CC541713}" destId="{04D74507-6A82-2C45-A20B-3183BF531A5D}" srcOrd="8" destOrd="0" presId="urn:microsoft.com/office/officeart/2005/8/layout/default#10"/>
    <dgm:cxn modelId="{2B64E13E-B861-483F-843C-13659527AA18}" type="presParOf" srcId="{4E02A436-1792-6748-9C26-3353CC541713}" destId="{20D09E73-CC0C-5C4C-8DAB-76679AEAF8F0}" srcOrd="9" destOrd="0" presId="urn:microsoft.com/office/officeart/2005/8/layout/default#10"/>
    <dgm:cxn modelId="{83A1359D-514C-4ED0-B639-6A8A1F7A962A}" type="presParOf" srcId="{4E02A436-1792-6748-9C26-3353CC541713}" destId="{8FD2E1BD-1364-6744-9732-0356B3019198}" srcOrd="10" destOrd="0" presId="urn:microsoft.com/office/officeart/2005/8/layout/default#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BDC20-B06B-A648-B4BC-E2E2118EF1E4}">
      <dsp:nvSpPr>
        <dsp:cNvPr id="0" name=""/>
        <dsp:cNvSpPr/>
      </dsp:nvSpPr>
      <dsp:spPr>
        <a:xfrm>
          <a:off x="63553" y="63"/>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Introducción</a:t>
          </a:r>
          <a:endParaRPr lang="es-ES_tradnl" sz="2100" kern="1200" dirty="0"/>
        </a:p>
      </dsp:txBody>
      <dsp:txXfrm>
        <a:off x="63553" y="63"/>
        <a:ext cx="2189187" cy="1313512"/>
      </dsp:txXfrm>
    </dsp:sp>
    <dsp:sp modelId="{F41F273A-255C-A246-9122-9DAB51C5349E}">
      <dsp:nvSpPr>
        <dsp:cNvPr id="0" name=""/>
        <dsp:cNvSpPr/>
      </dsp:nvSpPr>
      <dsp:spPr>
        <a:xfrm>
          <a:off x="2471659" y="63"/>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kern="1200" dirty="0" smtClean="0"/>
            <a:t>Clasificación de ensayos</a:t>
          </a:r>
          <a:endParaRPr lang="es-ES_tradnl" sz="2100" kern="1200" dirty="0"/>
        </a:p>
      </dsp:txBody>
      <dsp:txXfrm>
        <a:off x="2471659" y="63"/>
        <a:ext cx="2189187" cy="1313512"/>
      </dsp:txXfrm>
    </dsp:sp>
    <dsp:sp modelId="{FA72EB80-9E1E-6D4A-8437-8D7C87E552A4}">
      <dsp:nvSpPr>
        <dsp:cNvPr id="0" name=""/>
        <dsp:cNvSpPr/>
      </dsp:nvSpPr>
      <dsp:spPr>
        <a:xfrm>
          <a:off x="63553" y="1532494"/>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Diagnóstico de transformadores</a:t>
          </a:r>
        </a:p>
      </dsp:txBody>
      <dsp:txXfrm>
        <a:off x="63553" y="1532494"/>
        <a:ext cx="2189187" cy="1313512"/>
      </dsp:txXfrm>
    </dsp:sp>
    <dsp:sp modelId="{99B23F2E-C20F-8447-BA1F-1FBB7A5E26C7}">
      <dsp:nvSpPr>
        <dsp:cNvPr id="0" name=""/>
        <dsp:cNvSpPr/>
      </dsp:nvSpPr>
      <dsp:spPr>
        <a:xfrm>
          <a:off x="2471659" y="1532494"/>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Pruebas básicas</a:t>
          </a:r>
          <a:endParaRPr lang="es-ES_tradnl" sz="2100" b="0" kern="1200" dirty="0"/>
        </a:p>
      </dsp:txBody>
      <dsp:txXfrm>
        <a:off x="2471659" y="1532494"/>
        <a:ext cx="2189187" cy="13135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BDC20-B06B-A648-B4BC-E2E2118EF1E4}">
      <dsp:nvSpPr>
        <dsp:cNvPr id="0" name=""/>
        <dsp:cNvSpPr/>
      </dsp:nvSpPr>
      <dsp:spPr>
        <a:xfrm>
          <a:off x="63553" y="63"/>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Introducción</a:t>
          </a:r>
          <a:endParaRPr lang="es-ES_tradnl" sz="2100" kern="1200" dirty="0"/>
        </a:p>
      </dsp:txBody>
      <dsp:txXfrm>
        <a:off x="63553" y="63"/>
        <a:ext cx="2189187" cy="1313512"/>
      </dsp:txXfrm>
    </dsp:sp>
    <dsp:sp modelId="{F41F273A-255C-A246-9122-9DAB51C5349E}">
      <dsp:nvSpPr>
        <dsp:cNvPr id="0" name=""/>
        <dsp:cNvSpPr/>
      </dsp:nvSpPr>
      <dsp:spPr>
        <a:xfrm>
          <a:off x="2471659" y="63"/>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kern="1200" dirty="0" smtClean="0"/>
            <a:t>Clasificación de ensayos</a:t>
          </a:r>
          <a:endParaRPr lang="es-ES_tradnl" sz="2100" kern="1200" dirty="0"/>
        </a:p>
      </dsp:txBody>
      <dsp:txXfrm>
        <a:off x="2471659" y="63"/>
        <a:ext cx="2189187" cy="1313512"/>
      </dsp:txXfrm>
    </dsp:sp>
    <dsp:sp modelId="{BBDDFF09-552E-4641-8628-3D1F29323BB5}">
      <dsp:nvSpPr>
        <dsp:cNvPr id="0" name=""/>
        <dsp:cNvSpPr/>
      </dsp:nvSpPr>
      <dsp:spPr>
        <a:xfrm>
          <a:off x="63553" y="1532494"/>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Diagnóstico de transformadores</a:t>
          </a:r>
          <a:endParaRPr lang="es-ES_tradnl" sz="2100" kern="1200" dirty="0"/>
        </a:p>
      </dsp:txBody>
      <dsp:txXfrm>
        <a:off x="63553" y="1532494"/>
        <a:ext cx="2189187" cy="1313512"/>
      </dsp:txXfrm>
    </dsp:sp>
    <dsp:sp modelId="{99B23F2E-C20F-8447-BA1F-1FBB7A5E26C7}">
      <dsp:nvSpPr>
        <dsp:cNvPr id="0" name=""/>
        <dsp:cNvSpPr/>
      </dsp:nvSpPr>
      <dsp:spPr>
        <a:xfrm>
          <a:off x="2471659" y="1532494"/>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Pruebas básicas</a:t>
          </a:r>
          <a:endParaRPr lang="es-ES_tradnl" sz="2100" b="0" kern="1200" dirty="0"/>
        </a:p>
      </dsp:txBody>
      <dsp:txXfrm>
        <a:off x="2471659" y="1532494"/>
        <a:ext cx="2189187" cy="13135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9FE078-662B-6345-B967-D59CE08EFA9C}">
      <dsp:nvSpPr>
        <dsp:cNvPr id="0" name=""/>
        <dsp:cNvSpPr/>
      </dsp:nvSpPr>
      <dsp:spPr>
        <a:xfrm>
          <a:off x="622955" y="0"/>
          <a:ext cx="7060165" cy="2782455"/>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BEEE9DF-5E92-8B49-BB8C-B2D6BCD1B1BF}">
      <dsp:nvSpPr>
        <dsp:cNvPr id="0" name=""/>
        <dsp:cNvSpPr/>
      </dsp:nvSpPr>
      <dsp:spPr>
        <a:xfrm>
          <a:off x="2475" y="834736"/>
          <a:ext cx="1182642" cy="111298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_tradnl" sz="1400" kern="1200" dirty="0" smtClean="0"/>
            <a:t>Tipo</a:t>
          </a:r>
          <a:endParaRPr lang="es-ES_tradnl" sz="1400" kern="1200" dirty="0"/>
        </a:p>
      </dsp:txBody>
      <dsp:txXfrm>
        <a:off x="56806" y="889067"/>
        <a:ext cx="1073980" cy="1004320"/>
      </dsp:txXfrm>
    </dsp:sp>
    <dsp:sp modelId="{598C243B-B487-4E4D-94EC-834D4ADA7267}">
      <dsp:nvSpPr>
        <dsp:cNvPr id="0" name=""/>
        <dsp:cNvSpPr/>
      </dsp:nvSpPr>
      <dsp:spPr>
        <a:xfrm>
          <a:off x="1382225" y="834736"/>
          <a:ext cx="1182642" cy="111298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_tradnl" sz="1400" kern="1200" dirty="0" smtClean="0"/>
            <a:t>Rutina</a:t>
          </a:r>
          <a:endParaRPr lang="es-ES_tradnl" sz="1400" kern="1200" dirty="0"/>
        </a:p>
      </dsp:txBody>
      <dsp:txXfrm>
        <a:off x="1436556" y="889067"/>
        <a:ext cx="1073980" cy="1004320"/>
      </dsp:txXfrm>
    </dsp:sp>
    <dsp:sp modelId="{33FE12EF-55D8-0943-B7AF-33F1B3DE24AD}">
      <dsp:nvSpPr>
        <dsp:cNvPr id="0" name=""/>
        <dsp:cNvSpPr/>
      </dsp:nvSpPr>
      <dsp:spPr>
        <a:xfrm>
          <a:off x="2761974" y="834736"/>
          <a:ext cx="1182642" cy="111298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_tradnl" sz="1400" kern="1200" dirty="0" smtClean="0"/>
            <a:t>Especiales</a:t>
          </a:r>
          <a:endParaRPr lang="es-ES_tradnl" sz="1400" kern="1200" dirty="0"/>
        </a:p>
      </dsp:txBody>
      <dsp:txXfrm>
        <a:off x="2816305" y="889067"/>
        <a:ext cx="1073980" cy="1004320"/>
      </dsp:txXfrm>
    </dsp:sp>
    <dsp:sp modelId="{81F09D74-8BC1-B34C-814E-6386AE7EF78E}">
      <dsp:nvSpPr>
        <dsp:cNvPr id="0" name=""/>
        <dsp:cNvSpPr/>
      </dsp:nvSpPr>
      <dsp:spPr>
        <a:xfrm>
          <a:off x="4141724" y="834736"/>
          <a:ext cx="1182642" cy="111298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_tradnl" sz="1400" kern="1200" dirty="0" smtClean="0"/>
            <a:t>Adicionales</a:t>
          </a:r>
          <a:endParaRPr lang="es-ES_tradnl" sz="1400" kern="1200" dirty="0"/>
        </a:p>
      </dsp:txBody>
      <dsp:txXfrm>
        <a:off x="4196055" y="889067"/>
        <a:ext cx="1073980" cy="1004320"/>
      </dsp:txXfrm>
    </dsp:sp>
    <dsp:sp modelId="{72D72D7F-36C0-C64A-8CBE-8468ACB52B4A}">
      <dsp:nvSpPr>
        <dsp:cNvPr id="0" name=""/>
        <dsp:cNvSpPr/>
      </dsp:nvSpPr>
      <dsp:spPr>
        <a:xfrm>
          <a:off x="5521474" y="834736"/>
          <a:ext cx="1182642" cy="111298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_tradnl" sz="1400" kern="1200" dirty="0" smtClean="0"/>
            <a:t>Puesta en servicio</a:t>
          </a:r>
          <a:endParaRPr lang="es-ES_tradnl" sz="1400" kern="1200" dirty="0"/>
        </a:p>
      </dsp:txBody>
      <dsp:txXfrm>
        <a:off x="5575805" y="889067"/>
        <a:ext cx="1073980" cy="1004320"/>
      </dsp:txXfrm>
    </dsp:sp>
    <dsp:sp modelId="{565BB2B2-08B3-BA40-84C5-9CE3E64B5B6B}">
      <dsp:nvSpPr>
        <dsp:cNvPr id="0" name=""/>
        <dsp:cNvSpPr/>
      </dsp:nvSpPr>
      <dsp:spPr>
        <a:xfrm>
          <a:off x="6901223" y="834736"/>
          <a:ext cx="1402377" cy="111298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_tradnl" sz="1400" kern="1200" dirty="0" smtClean="0"/>
            <a:t>Mantenimiento</a:t>
          </a:r>
          <a:endParaRPr lang="es-ES_tradnl" sz="1400" kern="1200" dirty="0"/>
        </a:p>
      </dsp:txBody>
      <dsp:txXfrm>
        <a:off x="6955554" y="889067"/>
        <a:ext cx="1293715" cy="10043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BDC20-B06B-A648-B4BC-E2E2118EF1E4}">
      <dsp:nvSpPr>
        <dsp:cNvPr id="0" name=""/>
        <dsp:cNvSpPr/>
      </dsp:nvSpPr>
      <dsp:spPr>
        <a:xfrm>
          <a:off x="63553" y="63"/>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Introducción</a:t>
          </a:r>
          <a:endParaRPr lang="es-ES_tradnl" sz="2100" kern="1200" dirty="0"/>
        </a:p>
      </dsp:txBody>
      <dsp:txXfrm>
        <a:off x="63553" y="63"/>
        <a:ext cx="2189187" cy="1313512"/>
      </dsp:txXfrm>
    </dsp:sp>
    <dsp:sp modelId="{F41F273A-255C-A246-9122-9DAB51C5349E}">
      <dsp:nvSpPr>
        <dsp:cNvPr id="0" name=""/>
        <dsp:cNvSpPr/>
      </dsp:nvSpPr>
      <dsp:spPr>
        <a:xfrm>
          <a:off x="2471659" y="63"/>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kern="1200" dirty="0" smtClean="0"/>
            <a:t>Clasificación de ensayos</a:t>
          </a:r>
          <a:endParaRPr lang="es-ES_tradnl" sz="2100" kern="1200" dirty="0"/>
        </a:p>
      </dsp:txBody>
      <dsp:txXfrm>
        <a:off x="2471659" y="63"/>
        <a:ext cx="2189187" cy="1313512"/>
      </dsp:txXfrm>
    </dsp:sp>
    <dsp:sp modelId="{FA72EB80-9E1E-6D4A-8437-8D7C87E552A4}">
      <dsp:nvSpPr>
        <dsp:cNvPr id="0" name=""/>
        <dsp:cNvSpPr/>
      </dsp:nvSpPr>
      <dsp:spPr>
        <a:xfrm>
          <a:off x="63553" y="1532494"/>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Diagnóstico de transformadores</a:t>
          </a:r>
        </a:p>
      </dsp:txBody>
      <dsp:txXfrm>
        <a:off x="63553" y="1532494"/>
        <a:ext cx="2189187" cy="1313512"/>
      </dsp:txXfrm>
    </dsp:sp>
    <dsp:sp modelId="{99B23F2E-C20F-8447-BA1F-1FBB7A5E26C7}">
      <dsp:nvSpPr>
        <dsp:cNvPr id="0" name=""/>
        <dsp:cNvSpPr/>
      </dsp:nvSpPr>
      <dsp:spPr>
        <a:xfrm>
          <a:off x="2471659" y="1532494"/>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Pruebas básicas</a:t>
          </a:r>
          <a:endParaRPr lang="es-ES_tradnl" sz="2100" b="0" kern="1200" dirty="0"/>
        </a:p>
      </dsp:txBody>
      <dsp:txXfrm>
        <a:off x="2471659" y="1532494"/>
        <a:ext cx="2189187" cy="13135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5F4ECC-66A4-684A-A2D0-A7D12234358C}">
      <dsp:nvSpPr>
        <dsp:cNvPr id="0" name=""/>
        <dsp:cNvSpPr/>
      </dsp:nvSpPr>
      <dsp:spPr>
        <a:xfrm>
          <a:off x="2452" y="222007"/>
          <a:ext cx="2391042" cy="3456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a:lnSpc>
              <a:spcPct val="90000"/>
            </a:lnSpc>
            <a:spcBef>
              <a:spcPct val="0"/>
            </a:spcBef>
            <a:spcAft>
              <a:spcPct val="35000"/>
            </a:spcAft>
          </a:pPr>
          <a:r>
            <a:rPr lang="es-ES_tradnl" sz="1200" kern="1200" dirty="0" smtClean="0"/>
            <a:t>Pruebas B</a:t>
          </a:r>
          <a:r>
            <a:rPr lang="es-ES" sz="1200" kern="1200" dirty="0" err="1" smtClean="0"/>
            <a:t>ásicas</a:t>
          </a:r>
          <a:endParaRPr lang="es-ES_tradnl" sz="1200" kern="1200" dirty="0"/>
        </a:p>
      </dsp:txBody>
      <dsp:txXfrm>
        <a:off x="2452" y="222007"/>
        <a:ext cx="2391042" cy="345600"/>
      </dsp:txXfrm>
    </dsp:sp>
    <dsp:sp modelId="{2967117A-845C-CB46-9164-192E47CC66F6}">
      <dsp:nvSpPr>
        <dsp:cNvPr id="0" name=""/>
        <dsp:cNvSpPr/>
      </dsp:nvSpPr>
      <dsp:spPr>
        <a:xfrm>
          <a:off x="2452" y="567607"/>
          <a:ext cx="2391042" cy="227285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s-ES_tradnl" sz="1200" kern="1200" dirty="0" err="1" smtClean="0"/>
            <a:t>Relaci</a:t>
          </a:r>
          <a:r>
            <a:rPr lang="es-ES" sz="1200" kern="1200" dirty="0" err="1" smtClean="0"/>
            <a:t>ón</a:t>
          </a:r>
          <a:r>
            <a:rPr lang="es-ES" sz="1200" kern="1200" dirty="0" smtClean="0"/>
            <a:t> de transformación</a:t>
          </a:r>
          <a:endParaRPr lang="es-ES_tradnl" sz="1200" kern="1200" dirty="0"/>
        </a:p>
        <a:p>
          <a:pPr marL="114300" lvl="1" indent="-114300" algn="l" defTabSz="533400">
            <a:lnSpc>
              <a:spcPct val="90000"/>
            </a:lnSpc>
            <a:spcBef>
              <a:spcPct val="0"/>
            </a:spcBef>
            <a:spcAft>
              <a:spcPct val="15000"/>
            </a:spcAft>
            <a:buChar char="••"/>
          </a:pPr>
          <a:r>
            <a:rPr lang="es-ES_tradnl" sz="1200" kern="1200" dirty="0" smtClean="0"/>
            <a:t>Resistencia de devanados</a:t>
          </a:r>
        </a:p>
        <a:p>
          <a:pPr marL="114300" lvl="1" indent="-114300" algn="l" defTabSz="533400">
            <a:lnSpc>
              <a:spcPct val="90000"/>
            </a:lnSpc>
            <a:spcBef>
              <a:spcPct val="0"/>
            </a:spcBef>
            <a:spcAft>
              <a:spcPct val="15000"/>
            </a:spcAft>
            <a:buChar char="••"/>
          </a:pPr>
          <a:r>
            <a:rPr lang="es-ES_tradnl" sz="1200" kern="1200" dirty="0" smtClean="0"/>
            <a:t>Capacitancia y tan delta</a:t>
          </a:r>
          <a:endParaRPr lang="es-ES_tradnl" sz="1200" kern="1200" dirty="0"/>
        </a:p>
        <a:p>
          <a:pPr marL="114300" lvl="1" indent="-114300" algn="l" defTabSz="533400">
            <a:lnSpc>
              <a:spcPct val="90000"/>
            </a:lnSpc>
            <a:spcBef>
              <a:spcPct val="0"/>
            </a:spcBef>
            <a:spcAft>
              <a:spcPct val="15000"/>
            </a:spcAft>
            <a:buChar char="••"/>
          </a:pPr>
          <a:r>
            <a:rPr lang="es-ES_tradnl" sz="1200" kern="1200" dirty="0" smtClean="0"/>
            <a:t>Corriente de </a:t>
          </a:r>
          <a:r>
            <a:rPr lang="es-ES_tradnl" sz="1200" kern="1200" dirty="0" err="1" smtClean="0"/>
            <a:t>excitaci</a:t>
          </a:r>
          <a:r>
            <a:rPr lang="es-ES" sz="1200" kern="1200" dirty="0" err="1" smtClean="0"/>
            <a:t>ón</a:t>
          </a:r>
          <a:endParaRPr lang="es-ES_tradnl" sz="1200" kern="1200" dirty="0"/>
        </a:p>
        <a:p>
          <a:pPr marL="114300" lvl="1" indent="-114300" algn="l" defTabSz="533400">
            <a:lnSpc>
              <a:spcPct val="90000"/>
            </a:lnSpc>
            <a:spcBef>
              <a:spcPct val="0"/>
            </a:spcBef>
            <a:spcAft>
              <a:spcPct val="15000"/>
            </a:spcAft>
            <a:buChar char="••"/>
          </a:pPr>
          <a:r>
            <a:rPr lang="es-ES_tradnl" sz="1200" kern="1200" dirty="0" smtClean="0"/>
            <a:t>Reactancia de </a:t>
          </a:r>
          <a:r>
            <a:rPr lang="es-ES_tradnl" sz="1200" kern="1200" dirty="0" err="1" smtClean="0"/>
            <a:t>dispersi</a:t>
          </a:r>
          <a:r>
            <a:rPr lang="es-ES" sz="1200" kern="1200" dirty="0" err="1" smtClean="0"/>
            <a:t>ón</a:t>
          </a:r>
          <a:endParaRPr lang="es-ES_tradnl" sz="1200" kern="1200" dirty="0"/>
        </a:p>
        <a:p>
          <a:pPr marL="114300" lvl="1" indent="-114300" algn="l" defTabSz="533400">
            <a:lnSpc>
              <a:spcPct val="90000"/>
            </a:lnSpc>
            <a:spcBef>
              <a:spcPct val="0"/>
            </a:spcBef>
            <a:spcAft>
              <a:spcPct val="15000"/>
            </a:spcAft>
            <a:buChar char="••"/>
          </a:pPr>
          <a:r>
            <a:rPr lang="es-ES" sz="1200" kern="1200" dirty="0" smtClean="0"/>
            <a:t>Resistencia de aislamiento</a:t>
          </a:r>
          <a:endParaRPr lang="es-ES_tradnl" sz="1200" kern="1200" dirty="0"/>
        </a:p>
        <a:p>
          <a:pPr marL="114300" lvl="1" indent="-114300" algn="l" defTabSz="533400">
            <a:lnSpc>
              <a:spcPct val="90000"/>
            </a:lnSpc>
            <a:spcBef>
              <a:spcPct val="0"/>
            </a:spcBef>
            <a:spcAft>
              <a:spcPct val="15000"/>
            </a:spcAft>
            <a:buChar char="••"/>
          </a:pPr>
          <a:r>
            <a:rPr lang="es-ES" sz="1200" kern="1200" smtClean="0"/>
            <a:t>Resistencia</a:t>
          </a:r>
          <a:r>
            <a:rPr lang="es-ES" sz="1200" kern="1200" baseline="0" smtClean="0"/>
            <a:t> </a:t>
          </a:r>
          <a:r>
            <a:rPr lang="es-ES" sz="1200" kern="1200" baseline="0" dirty="0" smtClean="0"/>
            <a:t>de aislamiento del núcleo</a:t>
          </a:r>
          <a:endParaRPr lang="es-ES_tradnl" sz="1200" kern="1200" dirty="0"/>
        </a:p>
      </dsp:txBody>
      <dsp:txXfrm>
        <a:off x="2452" y="567607"/>
        <a:ext cx="2391042" cy="2272859"/>
      </dsp:txXfrm>
    </dsp:sp>
    <dsp:sp modelId="{AA44F9B2-2B8F-CE4E-A09D-478EAC9D6725}">
      <dsp:nvSpPr>
        <dsp:cNvPr id="0" name=""/>
        <dsp:cNvSpPr/>
      </dsp:nvSpPr>
      <dsp:spPr>
        <a:xfrm>
          <a:off x="2728240" y="222007"/>
          <a:ext cx="2391042" cy="3456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a:lnSpc>
              <a:spcPct val="90000"/>
            </a:lnSpc>
            <a:spcBef>
              <a:spcPct val="0"/>
            </a:spcBef>
            <a:spcAft>
              <a:spcPct val="35000"/>
            </a:spcAft>
          </a:pPr>
          <a:r>
            <a:rPr lang="es-ES_tradnl" sz="1200" kern="1200" dirty="0" smtClean="0"/>
            <a:t>Pruebas Avanzadas</a:t>
          </a:r>
          <a:endParaRPr lang="es-ES_tradnl" sz="1200" kern="1200" dirty="0"/>
        </a:p>
      </dsp:txBody>
      <dsp:txXfrm>
        <a:off x="2728240" y="222007"/>
        <a:ext cx="2391042" cy="345600"/>
      </dsp:txXfrm>
    </dsp:sp>
    <dsp:sp modelId="{3530493D-A19E-4C48-9B6E-D08D9122F930}">
      <dsp:nvSpPr>
        <dsp:cNvPr id="0" name=""/>
        <dsp:cNvSpPr/>
      </dsp:nvSpPr>
      <dsp:spPr>
        <a:xfrm>
          <a:off x="2728240" y="567607"/>
          <a:ext cx="2391042" cy="227285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0" algn="l" defTabSz="577850">
            <a:lnSpc>
              <a:spcPct val="90000"/>
            </a:lnSpc>
            <a:spcBef>
              <a:spcPct val="0"/>
            </a:spcBef>
            <a:spcAft>
              <a:spcPct val="15000"/>
            </a:spcAft>
            <a:buChar char="••"/>
          </a:pPr>
          <a:r>
            <a:rPr lang="es-ES" sz="1200" kern="1200" dirty="0" smtClean="0"/>
            <a:t>Respuesta de frecuencia de las pérdidas</a:t>
          </a:r>
          <a:endParaRPr lang="es-ES_tradnl" sz="1200" kern="1200" dirty="0"/>
        </a:p>
        <a:p>
          <a:pPr marL="114300" lvl="1" indent="0" algn="l" defTabSz="577850">
            <a:lnSpc>
              <a:spcPct val="90000"/>
            </a:lnSpc>
            <a:spcBef>
              <a:spcPct val="0"/>
            </a:spcBef>
            <a:spcAft>
              <a:spcPct val="15000"/>
            </a:spcAft>
            <a:buChar char="••"/>
          </a:pPr>
          <a:r>
            <a:rPr lang="es-ES" sz="1200" kern="1200" smtClean="0"/>
            <a:t>Análisis de respuesta de frecuencia</a:t>
          </a:r>
          <a:endParaRPr lang="es-ES_tradnl" sz="1200" kern="1200"/>
        </a:p>
        <a:p>
          <a:pPr marL="114300" lvl="1" indent="0" algn="l" defTabSz="577850">
            <a:lnSpc>
              <a:spcPct val="90000"/>
            </a:lnSpc>
            <a:spcBef>
              <a:spcPct val="0"/>
            </a:spcBef>
            <a:spcAft>
              <a:spcPct val="15000"/>
            </a:spcAft>
            <a:buChar char="••"/>
          </a:pPr>
          <a:r>
            <a:rPr lang="es-ES" sz="1200" kern="1200" dirty="0" smtClean="0"/>
            <a:t>Polarización / Despolarización</a:t>
          </a:r>
          <a:endParaRPr lang="es-ES_tradnl" sz="1200" kern="1200" dirty="0"/>
        </a:p>
        <a:p>
          <a:pPr marL="114300" lvl="1" indent="0" algn="l" defTabSz="577850">
            <a:lnSpc>
              <a:spcPct val="90000"/>
            </a:lnSpc>
            <a:spcBef>
              <a:spcPct val="0"/>
            </a:spcBef>
            <a:spcAft>
              <a:spcPct val="15000"/>
            </a:spcAft>
            <a:buChar char="••"/>
          </a:pPr>
          <a:r>
            <a:rPr lang="es-ES" sz="1200" kern="1200" dirty="0" err="1" smtClean="0"/>
            <a:t>Espectroscopía</a:t>
          </a:r>
          <a:r>
            <a:rPr lang="es-ES" sz="1200" kern="1200" dirty="0" smtClean="0"/>
            <a:t> de dominio de frecuencia</a:t>
          </a:r>
          <a:endParaRPr lang="es-ES_tradnl" sz="1200" kern="1200" dirty="0"/>
        </a:p>
        <a:p>
          <a:pPr marL="114300" lvl="1" indent="0" algn="l" defTabSz="577850">
            <a:lnSpc>
              <a:spcPct val="90000"/>
            </a:lnSpc>
            <a:spcBef>
              <a:spcPct val="0"/>
            </a:spcBef>
            <a:spcAft>
              <a:spcPct val="15000"/>
            </a:spcAft>
            <a:buChar char="••"/>
          </a:pPr>
          <a:r>
            <a:rPr lang="es-ES" sz="1200" kern="1200" dirty="0" smtClean="0"/>
            <a:t>Método de recuperación de voltaje </a:t>
          </a:r>
          <a:endParaRPr lang="es-ES_tradnl" sz="1200" kern="1200" dirty="0"/>
        </a:p>
        <a:p>
          <a:pPr marL="114300" lvl="1" indent="0" algn="l" defTabSz="577850">
            <a:lnSpc>
              <a:spcPct val="90000"/>
            </a:lnSpc>
            <a:spcBef>
              <a:spcPct val="0"/>
            </a:spcBef>
            <a:spcAft>
              <a:spcPct val="15000"/>
            </a:spcAft>
            <a:buChar char="••"/>
          </a:pPr>
          <a:r>
            <a:rPr lang="es-ES" sz="1200" kern="1200" dirty="0" smtClean="0"/>
            <a:t>Detección eléctrica de las DP</a:t>
          </a:r>
          <a:endParaRPr lang="es-ES_tradnl" sz="1200" kern="1200" dirty="0"/>
        </a:p>
        <a:p>
          <a:pPr marL="114300" lvl="1" indent="0" algn="l" defTabSz="577850">
            <a:lnSpc>
              <a:spcPct val="90000"/>
            </a:lnSpc>
            <a:spcBef>
              <a:spcPct val="0"/>
            </a:spcBef>
            <a:spcAft>
              <a:spcPct val="15000"/>
            </a:spcAft>
            <a:buChar char="••"/>
          </a:pPr>
          <a:r>
            <a:rPr lang="es-ES" sz="1200" kern="1200" dirty="0" smtClean="0"/>
            <a:t>Detección acústica de las DP</a:t>
          </a:r>
          <a:endParaRPr lang="es-ES_tradnl" sz="1200" kern="1200" dirty="0"/>
        </a:p>
        <a:p>
          <a:pPr marL="114300" lvl="1" indent="0" algn="l" defTabSz="577850">
            <a:lnSpc>
              <a:spcPct val="90000"/>
            </a:lnSpc>
            <a:spcBef>
              <a:spcPct val="0"/>
            </a:spcBef>
            <a:spcAft>
              <a:spcPct val="15000"/>
            </a:spcAft>
            <a:buChar char="••"/>
          </a:pPr>
          <a:r>
            <a:rPr lang="es-ES" sz="1200" kern="1200" dirty="0" smtClean="0"/>
            <a:t>Detección de DP</a:t>
          </a:r>
          <a:r>
            <a:rPr lang="es-ES" sz="1200" kern="1200" baseline="0" dirty="0" smtClean="0"/>
            <a:t> por</a:t>
          </a:r>
          <a:r>
            <a:rPr lang="es-ES" sz="1200" kern="1200" dirty="0" smtClean="0"/>
            <a:t> UHF</a:t>
          </a:r>
          <a:endParaRPr lang="es-ES_tradnl" sz="1200" kern="1200" dirty="0"/>
        </a:p>
      </dsp:txBody>
      <dsp:txXfrm>
        <a:off x="2728240" y="567607"/>
        <a:ext cx="2391042" cy="2272859"/>
      </dsp:txXfrm>
    </dsp:sp>
    <dsp:sp modelId="{DCF5FDEC-E2E2-CA4F-B2AF-5A6BBB640730}">
      <dsp:nvSpPr>
        <dsp:cNvPr id="0" name=""/>
        <dsp:cNvSpPr/>
      </dsp:nvSpPr>
      <dsp:spPr>
        <a:xfrm>
          <a:off x="5454029" y="222007"/>
          <a:ext cx="2391042" cy="3456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5344" tIns="48768" rIns="85344" bIns="48768" numCol="1" spcCol="1270" anchor="ctr" anchorCtr="0">
          <a:noAutofit/>
        </a:bodyPr>
        <a:lstStyle/>
        <a:p>
          <a:pPr marL="114300" lvl="1" indent="0" algn="l" defTabSz="577850">
            <a:lnSpc>
              <a:spcPct val="90000"/>
            </a:lnSpc>
            <a:spcBef>
              <a:spcPct val="0"/>
            </a:spcBef>
            <a:spcAft>
              <a:spcPct val="15000"/>
            </a:spcAft>
            <a:buNone/>
          </a:pPr>
          <a:r>
            <a:rPr lang="es-ES_tradnl" sz="1200" kern="1200" dirty="0" smtClean="0"/>
            <a:t>Ensayos en el aceite</a:t>
          </a:r>
          <a:endParaRPr lang="es-ES_tradnl" sz="1200" kern="1200" dirty="0"/>
        </a:p>
      </dsp:txBody>
      <dsp:txXfrm>
        <a:off x="5454029" y="222007"/>
        <a:ext cx="2391042" cy="345600"/>
      </dsp:txXfrm>
    </dsp:sp>
    <dsp:sp modelId="{7A1A18F0-B4D4-C64D-9C20-75CE6B2E243C}">
      <dsp:nvSpPr>
        <dsp:cNvPr id="0" name=""/>
        <dsp:cNvSpPr/>
      </dsp:nvSpPr>
      <dsp:spPr>
        <a:xfrm>
          <a:off x="5454029" y="567607"/>
          <a:ext cx="2391042" cy="227285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0" algn="l" defTabSz="577850">
            <a:lnSpc>
              <a:spcPct val="90000"/>
            </a:lnSpc>
            <a:spcBef>
              <a:spcPct val="0"/>
            </a:spcBef>
            <a:spcAft>
              <a:spcPct val="15000"/>
            </a:spcAft>
            <a:buChar char="••"/>
          </a:pPr>
          <a:r>
            <a:rPr lang="es-ES_tradnl" sz="1200" kern="1200" baseline="0" dirty="0" smtClean="0"/>
            <a:t>DGA</a:t>
          </a:r>
          <a:endParaRPr lang="es-ES_tradnl" sz="1200" kern="1200" dirty="0"/>
        </a:p>
      </dsp:txBody>
      <dsp:txXfrm>
        <a:off x="5454029" y="567607"/>
        <a:ext cx="2391042" cy="22728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5F4ECC-66A4-684A-A2D0-A7D12234358C}">
      <dsp:nvSpPr>
        <dsp:cNvPr id="0" name=""/>
        <dsp:cNvSpPr/>
      </dsp:nvSpPr>
      <dsp:spPr>
        <a:xfrm>
          <a:off x="38" y="93037"/>
          <a:ext cx="3667031" cy="4608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ES_tradnl" sz="1600" kern="1200" dirty="0" smtClean="0"/>
            <a:t>Pruebas el</a:t>
          </a:r>
          <a:r>
            <a:rPr lang="es-ES" sz="1600" kern="1200" dirty="0" smtClean="0"/>
            <a:t>é</a:t>
          </a:r>
          <a:r>
            <a:rPr lang="es-ES_tradnl" sz="1600" kern="1200" dirty="0" err="1" smtClean="0"/>
            <a:t>ctricas</a:t>
          </a:r>
          <a:endParaRPr lang="es-ES_tradnl" sz="1600" kern="1200" dirty="0"/>
        </a:p>
      </dsp:txBody>
      <dsp:txXfrm>
        <a:off x="38" y="93037"/>
        <a:ext cx="3667031" cy="460800"/>
      </dsp:txXfrm>
    </dsp:sp>
    <dsp:sp modelId="{2967117A-845C-CB46-9164-192E47CC66F6}">
      <dsp:nvSpPr>
        <dsp:cNvPr id="0" name=""/>
        <dsp:cNvSpPr/>
      </dsp:nvSpPr>
      <dsp:spPr>
        <a:xfrm>
          <a:off x="38" y="553837"/>
          <a:ext cx="3667031" cy="24156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_tradnl" sz="1600" kern="1200" dirty="0" err="1" smtClean="0"/>
            <a:t>Relaci</a:t>
          </a:r>
          <a:r>
            <a:rPr lang="es-ES" sz="1600" kern="1200" dirty="0" err="1" smtClean="0"/>
            <a:t>ón</a:t>
          </a:r>
          <a:r>
            <a:rPr lang="es-ES" sz="1600" kern="1200" dirty="0" smtClean="0"/>
            <a:t> de transformación</a:t>
          </a:r>
          <a:endParaRPr lang="es-ES_tradnl" sz="1600" kern="1200" dirty="0"/>
        </a:p>
        <a:p>
          <a:pPr marL="171450" lvl="1" indent="-171450" algn="l" defTabSz="711200">
            <a:lnSpc>
              <a:spcPct val="90000"/>
            </a:lnSpc>
            <a:spcBef>
              <a:spcPct val="0"/>
            </a:spcBef>
            <a:spcAft>
              <a:spcPct val="15000"/>
            </a:spcAft>
            <a:buChar char="••"/>
          </a:pPr>
          <a:r>
            <a:rPr lang="es-ES_tradnl" sz="1600" kern="1200" dirty="0" smtClean="0"/>
            <a:t>Resistencia de devanados</a:t>
          </a:r>
        </a:p>
        <a:p>
          <a:pPr marL="171450" lvl="1" indent="-171450" algn="l" defTabSz="711200">
            <a:lnSpc>
              <a:spcPct val="90000"/>
            </a:lnSpc>
            <a:spcBef>
              <a:spcPct val="0"/>
            </a:spcBef>
            <a:spcAft>
              <a:spcPct val="15000"/>
            </a:spcAft>
            <a:buChar char="••"/>
          </a:pPr>
          <a:r>
            <a:rPr lang="es-ES_tradnl" sz="1600" kern="1200" dirty="0" smtClean="0"/>
            <a:t>Capacitancia y tan delta</a:t>
          </a:r>
          <a:endParaRPr lang="es-ES_tradnl" sz="1600" kern="1200" dirty="0"/>
        </a:p>
        <a:p>
          <a:pPr marL="171450" lvl="1" indent="-171450" algn="l" defTabSz="711200">
            <a:lnSpc>
              <a:spcPct val="90000"/>
            </a:lnSpc>
            <a:spcBef>
              <a:spcPct val="0"/>
            </a:spcBef>
            <a:spcAft>
              <a:spcPct val="15000"/>
            </a:spcAft>
            <a:buChar char="••"/>
          </a:pPr>
          <a:r>
            <a:rPr lang="es-ES_tradnl" sz="1600" kern="1200" dirty="0" smtClean="0"/>
            <a:t>Corriente de </a:t>
          </a:r>
          <a:r>
            <a:rPr lang="es-ES_tradnl" sz="1600" kern="1200" dirty="0" err="1" smtClean="0"/>
            <a:t>excitaci</a:t>
          </a:r>
          <a:r>
            <a:rPr lang="es-ES" sz="1600" kern="1200" dirty="0" err="1" smtClean="0"/>
            <a:t>ón</a:t>
          </a:r>
          <a:endParaRPr lang="es-ES_tradnl" sz="1600" kern="1200" dirty="0"/>
        </a:p>
        <a:p>
          <a:pPr marL="171450" lvl="1" indent="-171450" algn="l" defTabSz="711200">
            <a:lnSpc>
              <a:spcPct val="90000"/>
            </a:lnSpc>
            <a:spcBef>
              <a:spcPct val="0"/>
            </a:spcBef>
            <a:spcAft>
              <a:spcPct val="15000"/>
            </a:spcAft>
            <a:buChar char="••"/>
          </a:pPr>
          <a:r>
            <a:rPr lang="es-ES_tradnl" sz="1600" kern="1200" dirty="0" smtClean="0"/>
            <a:t>Reactancia de </a:t>
          </a:r>
          <a:r>
            <a:rPr lang="es-ES_tradnl" sz="1600" kern="1200" dirty="0" err="1" smtClean="0"/>
            <a:t>dispersi</a:t>
          </a:r>
          <a:r>
            <a:rPr lang="es-ES" sz="1600" kern="1200" dirty="0" err="1" smtClean="0"/>
            <a:t>ón</a:t>
          </a:r>
          <a:endParaRPr lang="es-ES_tradnl" sz="1600" kern="1200" dirty="0"/>
        </a:p>
        <a:p>
          <a:pPr marL="171450" lvl="1" indent="-171450" algn="l" defTabSz="711200">
            <a:lnSpc>
              <a:spcPct val="90000"/>
            </a:lnSpc>
            <a:spcBef>
              <a:spcPct val="0"/>
            </a:spcBef>
            <a:spcAft>
              <a:spcPct val="15000"/>
            </a:spcAft>
            <a:buChar char="••"/>
          </a:pPr>
          <a:r>
            <a:rPr lang="es-ES" sz="1600" kern="1200" dirty="0" smtClean="0"/>
            <a:t>Resistencia de aislamiento</a:t>
          </a:r>
          <a:endParaRPr lang="es-ES_tradnl" sz="1600" kern="1200" dirty="0"/>
        </a:p>
        <a:p>
          <a:pPr marL="171450" lvl="1" indent="-171450" algn="l" defTabSz="711200">
            <a:lnSpc>
              <a:spcPct val="90000"/>
            </a:lnSpc>
            <a:spcBef>
              <a:spcPct val="0"/>
            </a:spcBef>
            <a:spcAft>
              <a:spcPct val="15000"/>
            </a:spcAft>
            <a:buChar char="••"/>
          </a:pPr>
          <a:r>
            <a:rPr lang="es-ES" sz="1600" kern="1200" dirty="0" smtClean="0"/>
            <a:t>Análisis de respuesta de frecuencia</a:t>
          </a:r>
          <a:endParaRPr lang="es-ES_tradnl" sz="1600" kern="1200" dirty="0"/>
        </a:p>
        <a:p>
          <a:pPr marL="171450" lvl="1" indent="-171450" algn="l" defTabSz="711200">
            <a:lnSpc>
              <a:spcPct val="90000"/>
            </a:lnSpc>
            <a:spcBef>
              <a:spcPct val="0"/>
            </a:spcBef>
            <a:spcAft>
              <a:spcPct val="15000"/>
            </a:spcAft>
            <a:buChar char="••"/>
          </a:pPr>
          <a:r>
            <a:rPr lang="es-ES_tradnl" sz="1600" kern="1200" dirty="0" err="1" smtClean="0"/>
            <a:t>Tensi</a:t>
          </a:r>
          <a:r>
            <a:rPr lang="es-ES" sz="1600" kern="1200" dirty="0" err="1" smtClean="0"/>
            <a:t>ón</a:t>
          </a:r>
          <a:r>
            <a:rPr lang="es-ES" sz="1600" kern="1200" dirty="0" smtClean="0"/>
            <a:t> inducida</a:t>
          </a:r>
          <a:endParaRPr lang="es-ES_tradnl" sz="1600" kern="1200" dirty="0"/>
        </a:p>
        <a:p>
          <a:pPr marL="171450" lvl="1" indent="-171450" algn="l" defTabSz="711200">
            <a:lnSpc>
              <a:spcPct val="90000"/>
            </a:lnSpc>
            <a:spcBef>
              <a:spcPct val="0"/>
            </a:spcBef>
            <a:spcAft>
              <a:spcPct val="15000"/>
            </a:spcAft>
            <a:buChar char="••"/>
          </a:pPr>
          <a:r>
            <a:rPr lang="es-ES_tradnl" sz="1600" kern="1200" dirty="0" smtClean="0"/>
            <a:t>Descargas parciales</a:t>
          </a:r>
          <a:endParaRPr lang="es-ES_tradnl" sz="1600" kern="1200" dirty="0"/>
        </a:p>
      </dsp:txBody>
      <dsp:txXfrm>
        <a:off x="38" y="553837"/>
        <a:ext cx="3667031" cy="2415600"/>
      </dsp:txXfrm>
    </dsp:sp>
    <dsp:sp modelId="{AA44F9B2-2B8F-CE4E-A09D-478EAC9D6725}">
      <dsp:nvSpPr>
        <dsp:cNvPr id="0" name=""/>
        <dsp:cNvSpPr/>
      </dsp:nvSpPr>
      <dsp:spPr>
        <a:xfrm>
          <a:off x="4180454" y="93037"/>
          <a:ext cx="3667031" cy="4608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ES_tradnl" sz="1600" kern="1200" dirty="0" smtClean="0"/>
            <a:t>Pruebas en el aceite</a:t>
          </a:r>
          <a:endParaRPr lang="es-ES_tradnl" sz="1600" kern="1200" dirty="0"/>
        </a:p>
      </dsp:txBody>
      <dsp:txXfrm>
        <a:off x="4180454" y="93037"/>
        <a:ext cx="3667031" cy="460800"/>
      </dsp:txXfrm>
    </dsp:sp>
    <dsp:sp modelId="{3530493D-A19E-4C48-9B6E-D08D9122F930}">
      <dsp:nvSpPr>
        <dsp:cNvPr id="0" name=""/>
        <dsp:cNvSpPr/>
      </dsp:nvSpPr>
      <dsp:spPr>
        <a:xfrm>
          <a:off x="4180454" y="553837"/>
          <a:ext cx="3667031" cy="24156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14300" lvl="1" indent="0" algn="l" defTabSz="577850">
            <a:lnSpc>
              <a:spcPct val="90000"/>
            </a:lnSpc>
            <a:spcBef>
              <a:spcPct val="0"/>
            </a:spcBef>
            <a:spcAft>
              <a:spcPct val="15000"/>
            </a:spcAft>
            <a:buChar char="••"/>
          </a:pPr>
          <a:r>
            <a:rPr lang="es-ES" sz="1600" kern="1200" dirty="0" smtClean="0"/>
            <a:t>Fisicoquímicos</a:t>
          </a:r>
          <a:endParaRPr lang="es-ES_tradnl" sz="1600" kern="1200" dirty="0"/>
        </a:p>
        <a:p>
          <a:pPr marL="114300" lvl="1" indent="0" algn="l" defTabSz="577850">
            <a:lnSpc>
              <a:spcPct val="90000"/>
            </a:lnSpc>
            <a:spcBef>
              <a:spcPct val="0"/>
            </a:spcBef>
            <a:spcAft>
              <a:spcPct val="15000"/>
            </a:spcAft>
            <a:buChar char="••"/>
          </a:pPr>
          <a:r>
            <a:rPr lang="es-ES_tradnl" sz="1600" kern="1200" dirty="0" smtClean="0"/>
            <a:t>DGA</a:t>
          </a:r>
          <a:endParaRPr lang="es-ES_tradnl" sz="1600" kern="1200" dirty="0"/>
        </a:p>
      </dsp:txBody>
      <dsp:txXfrm>
        <a:off x="4180454" y="553837"/>
        <a:ext cx="3667031" cy="24156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BDC20-B06B-A648-B4BC-E2E2118EF1E4}">
      <dsp:nvSpPr>
        <dsp:cNvPr id="0" name=""/>
        <dsp:cNvSpPr/>
      </dsp:nvSpPr>
      <dsp:spPr>
        <a:xfrm>
          <a:off x="63553" y="63"/>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Introducción</a:t>
          </a:r>
          <a:endParaRPr lang="es-ES_tradnl" sz="2100" kern="1200" dirty="0"/>
        </a:p>
      </dsp:txBody>
      <dsp:txXfrm>
        <a:off x="63553" y="63"/>
        <a:ext cx="2189187" cy="1313512"/>
      </dsp:txXfrm>
    </dsp:sp>
    <dsp:sp modelId="{F41F273A-255C-A246-9122-9DAB51C5349E}">
      <dsp:nvSpPr>
        <dsp:cNvPr id="0" name=""/>
        <dsp:cNvSpPr/>
      </dsp:nvSpPr>
      <dsp:spPr>
        <a:xfrm>
          <a:off x="2471659" y="63"/>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kern="1200" dirty="0" smtClean="0"/>
            <a:t>Ensayos de transformadores en fábrica</a:t>
          </a:r>
          <a:endParaRPr lang="es-ES_tradnl" sz="2100" kern="1200" dirty="0"/>
        </a:p>
      </dsp:txBody>
      <dsp:txXfrm>
        <a:off x="2471659" y="63"/>
        <a:ext cx="2189187" cy="1313512"/>
      </dsp:txXfrm>
    </dsp:sp>
    <dsp:sp modelId="{FA72EB80-9E1E-6D4A-8437-8D7C87E552A4}">
      <dsp:nvSpPr>
        <dsp:cNvPr id="0" name=""/>
        <dsp:cNvSpPr/>
      </dsp:nvSpPr>
      <dsp:spPr>
        <a:xfrm>
          <a:off x="63553" y="1532494"/>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Diagnóstico de transformadores</a:t>
          </a:r>
        </a:p>
      </dsp:txBody>
      <dsp:txXfrm>
        <a:off x="63553" y="1532494"/>
        <a:ext cx="2189187" cy="1313512"/>
      </dsp:txXfrm>
    </dsp:sp>
    <dsp:sp modelId="{99B23F2E-C20F-8447-BA1F-1FBB7A5E26C7}">
      <dsp:nvSpPr>
        <dsp:cNvPr id="0" name=""/>
        <dsp:cNvSpPr/>
      </dsp:nvSpPr>
      <dsp:spPr>
        <a:xfrm>
          <a:off x="2471659" y="1532494"/>
          <a:ext cx="2189187" cy="13135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b="0" kern="1200" dirty="0" smtClean="0"/>
            <a:t>Pruebas básicas</a:t>
          </a:r>
          <a:endParaRPr lang="es-ES_tradnl" sz="2100" b="0" kern="1200" dirty="0"/>
        </a:p>
      </dsp:txBody>
      <dsp:txXfrm>
        <a:off x="2471659" y="1532494"/>
        <a:ext cx="2189187" cy="13135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BADEDA-8F4A-CA42-8CB3-D8673940CC28}">
      <dsp:nvSpPr>
        <dsp:cNvPr id="0" name=""/>
        <dsp:cNvSpPr/>
      </dsp:nvSpPr>
      <dsp:spPr>
        <a:xfrm>
          <a:off x="2510442" y="538221"/>
          <a:ext cx="931252" cy="225884"/>
        </a:xfrm>
        <a:custGeom>
          <a:avLst/>
          <a:gdLst/>
          <a:ahLst/>
          <a:cxnLst/>
          <a:rect l="0" t="0" r="0" b="0"/>
          <a:pathLst>
            <a:path>
              <a:moveTo>
                <a:pt x="0" y="0"/>
              </a:moveTo>
              <a:lnTo>
                <a:pt x="0" y="112942"/>
              </a:lnTo>
              <a:lnTo>
                <a:pt x="931252" y="112942"/>
              </a:lnTo>
              <a:lnTo>
                <a:pt x="931252" y="22588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22E1FA9-467F-1948-AB8E-7D6D847F3012}">
      <dsp:nvSpPr>
        <dsp:cNvPr id="0" name=""/>
        <dsp:cNvSpPr/>
      </dsp:nvSpPr>
      <dsp:spPr>
        <a:xfrm>
          <a:off x="1579190" y="538221"/>
          <a:ext cx="931252" cy="225884"/>
        </a:xfrm>
        <a:custGeom>
          <a:avLst/>
          <a:gdLst/>
          <a:ahLst/>
          <a:cxnLst/>
          <a:rect l="0" t="0" r="0" b="0"/>
          <a:pathLst>
            <a:path>
              <a:moveTo>
                <a:pt x="931252" y="0"/>
              </a:moveTo>
              <a:lnTo>
                <a:pt x="931252" y="112942"/>
              </a:lnTo>
              <a:lnTo>
                <a:pt x="0" y="112942"/>
              </a:lnTo>
              <a:lnTo>
                <a:pt x="0" y="22588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2C15826-47D5-BF49-9CB4-0863702AA102}">
      <dsp:nvSpPr>
        <dsp:cNvPr id="0" name=""/>
        <dsp:cNvSpPr/>
      </dsp:nvSpPr>
      <dsp:spPr>
        <a:xfrm>
          <a:off x="1383229" y="400"/>
          <a:ext cx="2254426" cy="53782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_tradnl" sz="1300" kern="1200" dirty="0" smtClean="0"/>
            <a:t>Ensayo de reactancia de </a:t>
          </a:r>
          <a:r>
            <a:rPr lang="es-ES_tradnl" sz="1300" kern="1200" dirty="0" err="1" smtClean="0"/>
            <a:t>dispersi</a:t>
          </a:r>
          <a:r>
            <a:rPr lang="es-ES" sz="1300" kern="1200" dirty="0" err="1" smtClean="0"/>
            <a:t>ón</a:t>
          </a:r>
          <a:endParaRPr lang="es-ES_tradnl" sz="1300" kern="1200" dirty="0"/>
        </a:p>
      </dsp:txBody>
      <dsp:txXfrm>
        <a:off x="1383229" y="400"/>
        <a:ext cx="2254426" cy="537820"/>
      </dsp:txXfrm>
    </dsp:sp>
    <dsp:sp modelId="{CA9EE9D2-E4A6-9447-80E5-65C90ACA4320}">
      <dsp:nvSpPr>
        <dsp:cNvPr id="0" name=""/>
        <dsp:cNvSpPr/>
      </dsp:nvSpPr>
      <dsp:spPr>
        <a:xfrm>
          <a:off x="760879" y="764106"/>
          <a:ext cx="1636620" cy="53782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_tradnl" sz="1300" kern="1200" dirty="0" smtClean="0"/>
            <a:t>Fase por fase</a:t>
          </a:r>
          <a:endParaRPr lang="es-ES_tradnl" sz="1300" kern="1200" dirty="0"/>
        </a:p>
      </dsp:txBody>
      <dsp:txXfrm>
        <a:off x="760879" y="764106"/>
        <a:ext cx="1636620" cy="537820"/>
      </dsp:txXfrm>
    </dsp:sp>
    <dsp:sp modelId="{36E59765-A598-FA4C-9D60-2824F39F57BB}">
      <dsp:nvSpPr>
        <dsp:cNvPr id="0" name=""/>
        <dsp:cNvSpPr/>
      </dsp:nvSpPr>
      <dsp:spPr>
        <a:xfrm>
          <a:off x="2623385" y="764106"/>
          <a:ext cx="1636620" cy="53782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_tradnl" sz="1300" kern="1200" dirty="0" smtClean="0"/>
            <a:t>Modelo equivalente trifásico</a:t>
          </a:r>
          <a:endParaRPr lang="es-ES_tradnl" sz="1300" kern="1200" dirty="0"/>
        </a:p>
      </dsp:txBody>
      <dsp:txXfrm>
        <a:off x="2623385" y="764106"/>
        <a:ext cx="1636620" cy="5378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BDC20-B06B-A648-B4BC-E2E2118EF1E4}">
      <dsp:nvSpPr>
        <dsp:cNvPr id="0" name=""/>
        <dsp:cNvSpPr/>
      </dsp:nvSpPr>
      <dsp:spPr>
        <a:xfrm>
          <a:off x="0" y="463391"/>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Relación de transformación y polaridad</a:t>
          </a:r>
          <a:endParaRPr lang="es-ES_tradnl" sz="1600" kern="1200" dirty="0"/>
        </a:p>
      </dsp:txBody>
      <dsp:txXfrm>
        <a:off x="0" y="463391"/>
        <a:ext cx="1476375" cy="885825"/>
      </dsp:txXfrm>
    </dsp:sp>
    <dsp:sp modelId="{FA72EB80-9E1E-6D4A-8437-8D7C87E552A4}">
      <dsp:nvSpPr>
        <dsp:cNvPr id="0" name=""/>
        <dsp:cNvSpPr/>
      </dsp:nvSpPr>
      <dsp:spPr>
        <a:xfrm>
          <a:off x="1624012" y="463391"/>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Resistencia de devanados</a:t>
          </a:r>
        </a:p>
      </dsp:txBody>
      <dsp:txXfrm>
        <a:off x="1624012" y="463391"/>
        <a:ext cx="1476375" cy="885825"/>
      </dsp:txXfrm>
    </dsp:sp>
    <dsp:sp modelId="{99B23F2E-C20F-8447-BA1F-1FBB7A5E26C7}">
      <dsp:nvSpPr>
        <dsp:cNvPr id="0" name=""/>
        <dsp:cNvSpPr/>
      </dsp:nvSpPr>
      <dsp:spPr>
        <a:xfrm>
          <a:off x="3248024" y="463391"/>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Corriente de excitación </a:t>
          </a:r>
          <a:endParaRPr lang="es-ES_tradnl" sz="1600" b="0" kern="1200" dirty="0"/>
        </a:p>
      </dsp:txBody>
      <dsp:txXfrm>
        <a:off x="3248024" y="463391"/>
        <a:ext cx="1476375" cy="885825"/>
      </dsp:txXfrm>
    </dsp:sp>
    <dsp:sp modelId="{229F05BC-57A1-2C43-9AA2-359B09E8A055}">
      <dsp:nvSpPr>
        <dsp:cNvPr id="0" name=""/>
        <dsp:cNvSpPr/>
      </dsp:nvSpPr>
      <dsp:spPr>
        <a:xfrm>
          <a:off x="0" y="1496853"/>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Reactancia de cortocircuito</a:t>
          </a:r>
          <a:endParaRPr lang="es-ES_tradnl" sz="1600" b="0" kern="1200" dirty="0"/>
        </a:p>
      </dsp:txBody>
      <dsp:txXfrm>
        <a:off x="0" y="1496853"/>
        <a:ext cx="1476375" cy="885825"/>
      </dsp:txXfrm>
    </dsp:sp>
    <dsp:sp modelId="{04D74507-6A82-2C45-A20B-3183BF531A5D}">
      <dsp:nvSpPr>
        <dsp:cNvPr id="0" name=""/>
        <dsp:cNvSpPr/>
      </dsp:nvSpPr>
      <dsp:spPr>
        <a:xfrm>
          <a:off x="1624012" y="1496853"/>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Resistencia de aislamiento</a:t>
          </a:r>
        </a:p>
      </dsp:txBody>
      <dsp:txXfrm>
        <a:off x="1624012" y="1496853"/>
        <a:ext cx="1476375" cy="885825"/>
      </dsp:txXfrm>
    </dsp:sp>
    <dsp:sp modelId="{8FD2E1BD-1364-6744-9732-0356B3019198}">
      <dsp:nvSpPr>
        <dsp:cNvPr id="0" name=""/>
        <dsp:cNvSpPr/>
      </dsp:nvSpPr>
      <dsp:spPr>
        <a:xfrm>
          <a:off x="3248024" y="1496853"/>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Conexión a tierra del núcleo</a:t>
          </a:r>
          <a:endParaRPr lang="es-ES_tradnl" sz="1600" b="0" kern="1200" dirty="0"/>
        </a:p>
      </dsp:txBody>
      <dsp:txXfrm>
        <a:off x="3248024" y="1496853"/>
        <a:ext cx="1476375" cy="88582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BDC20-B06B-A648-B4BC-E2E2118EF1E4}">
      <dsp:nvSpPr>
        <dsp:cNvPr id="0" name=""/>
        <dsp:cNvSpPr/>
      </dsp:nvSpPr>
      <dsp:spPr>
        <a:xfrm>
          <a:off x="0" y="463391"/>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Relación de transformación y polaridad</a:t>
          </a:r>
          <a:endParaRPr lang="es-ES_tradnl" sz="1600" kern="1200" dirty="0"/>
        </a:p>
      </dsp:txBody>
      <dsp:txXfrm>
        <a:off x="0" y="463391"/>
        <a:ext cx="1476375" cy="885825"/>
      </dsp:txXfrm>
    </dsp:sp>
    <dsp:sp modelId="{FA72EB80-9E1E-6D4A-8437-8D7C87E552A4}">
      <dsp:nvSpPr>
        <dsp:cNvPr id="0" name=""/>
        <dsp:cNvSpPr/>
      </dsp:nvSpPr>
      <dsp:spPr>
        <a:xfrm>
          <a:off x="1624012" y="463391"/>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Resistencia de devanados</a:t>
          </a:r>
        </a:p>
      </dsp:txBody>
      <dsp:txXfrm>
        <a:off x="1624012" y="463391"/>
        <a:ext cx="1476375" cy="885825"/>
      </dsp:txXfrm>
    </dsp:sp>
    <dsp:sp modelId="{99B23F2E-C20F-8447-BA1F-1FBB7A5E26C7}">
      <dsp:nvSpPr>
        <dsp:cNvPr id="0" name=""/>
        <dsp:cNvSpPr/>
      </dsp:nvSpPr>
      <dsp:spPr>
        <a:xfrm>
          <a:off x="3248024" y="463391"/>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Corriente de excitación </a:t>
          </a:r>
          <a:endParaRPr lang="es-ES_tradnl" sz="1600" b="0" kern="1200" dirty="0"/>
        </a:p>
      </dsp:txBody>
      <dsp:txXfrm>
        <a:off x="3248024" y="463391"/>
        <a:ext cx="1476375" cy="885825"/>
      </dsp:txXfrm>
    </dsp:sp>
    <dsp:sp modelId="{229F05BC-57A1-2C43-9AA2-359B09E8A055}">
      <dsp:nvSpPr>
        <dsp:cNvPr id="0" name=""/>
        <dsp:cNvSpPr/>
      </dsp:nvSpPr>
      <dsp:spPr>
        <a:xfrm>
          <a:off x="0" y="1496853"/>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Reactancia de cortocircuito</a:t>
          </a:r>
          <a:endParaRPr lang="es-ES_tradnl" sz="1600" b="0" kern="1200" dirty="0"/>
        </a:p>
      </dsp:txBody>
      <dsp:txXfrm>
        <a:off x="0" y="1496853"/>
        <a:ext cx="1476375" cy="885825"/>
      </dsp:txXfrm>
    </dsp:sp>
    <dsp:sp modelId="{04D74507-6A82-2C45-A20B-3183BF531A5D}">
      <dsp:nvSpPr>
        <dsp:cNvPr id="0" name=""/>
        <dsp:cNvSpPr/>
      </dsp:nvSpPr>
      <dsp:spPr>
        <a:xfrm>
          <a:off x="1624012" y="1496853"/>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Resistencia de aislamiento</a:t>
          </a:r>
        </a:p>
      </dsp:txBody>
      <dsp:txXfrm>
        <a:off x="1624012" y="1496853"/>
        <a:ext cx="1476375" cy="885825"/>
      </dsp:txXfrm>
    </dsp:sp>
    <dsp:sp modelId="{8FD2E1BD-1364-6744-9732-0356B3019198}">
      <dsp:nvSpPr>
        <dsp:cNvPr id="0" name=""/>
        <dsp:cNvSpPr/>
      </dsp:nvSpPr>
      <dsp:spPr>
        <a:xfrm>
          <a:off x="3248024" y="1496853"/>
          <a:ext cx="1476375" cy="88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Conexión a tierra del núcleo</a:t>
          </a:r>
          <a:endParaRPr lang="es-ES_tradnl" sz="1600" b="0" kern="1200" dirty="0"/>
        </a:p>
      </dsp:txBody>
      <dsp:txXfrm>
        <a:off x="3248024" y="1496853"/>
        <a:ext cx="1476375" cy="885825"/>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4">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9">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10">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smtClean="0"/>
              <a:t>Click to edit Master notes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649421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948581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179247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33726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889178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6299100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365760" y="-990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657600" y="1719573"/>
            <a:ext cx="5257964" cy="601996"/>
          </a:xfrm>
        </p:spPr>
        <p:txBody>
          <a:bodyPr/>
          <a:lstStyle>
            <a:lvl1pPr algn="ctr">
              <a:defRPr sz="2800" b="1" i="0">
                <a:latin typeface="Arial"/>
                <a:cs typeface="Arial"/>
              </a:defRPr>
            </a:lvl1pPr>
          </a:lstStyle>
          <a:p>
            <a:pPr lvl="0"/>
            <a:r>
              <a:rPr lang="es-ES_tradnl" noProof="0" smtClean="0"/>
              <a:t>Clic para editar título</a:t>
            </a:r>
            <a:endParaRPr lang="en-US" noProof="0" dirty="0" smtClean="0"/>
          </a:p>
        </p:txBody>
      </p:sp>
      <p:sp>
        <p:nvSpPr>
          <p:cNvPr id="67587" name="Rectangle 3"/>
          <p:cNvSpPr>
            <a:spLocks noGrp="1" noChangeArrowheads="1"/>
          </p:cNvSpPr>
          <p:nvPr>
            <p:ph type="subTitle" idx="1"/>
          </p:nvPr>
        </p:nvSpPr>
        <p:spPr>
          <a:xfrm>
            <a:off x="3677920" y="2372465"/>
            <a:ext cx="4740810" cy="1107824"/>
          </a:xfrm>
        </p:spPr>
        <p:txBody>
          <a:bodyPr/>
          <a:lstStyle>
            <a:lvl1pPr marL="0" indent="0" algn="ctr">
              <a:buFont typeface="Wingdings" pitchFamily="2" charset="2"/>
              <a:buNone/>
              <a:defRPr/>
            </a:lvl1pPr>
          </a:lstStyle>
          <a:p>
            <a:pPr lvl="0"/>
            <a:r>
              <a:rPr lang="es-ES_tradnl" noProof="0" smtClean="0"/>
              <a:t>Haga clic para modificar el estilo de subtítulo del patrón</a:t>
            </a:r>
            <a:endParaRPr lang="en-US" noProof="0" dirty="0" smtClean="0"/>
          </a:p>
        </p:txBody>
      </p:sp>
      <p:sp>
        <p:nvSpPr>
          <p:cNvPr id="9" name="Rectangle 8"/>
          <p:cNvSpPr/>
          <p:nvPr userDrawn="1"/>
        </p:nvSpPr>
        <p:spPr bwMode="auto">
          <a:xfrm>
            <a:off x="0" y="1752599"/>
            <a:ext cx="360000" cy="3390901"/>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8" name="Rectangle 7"/>
          <p:cNvSpPr/>
          <p:nvPr userDrawn="1"/>
        </p:nvSpPr>
        <p:spPr bwMode="auto">
          <a:xfrm>
            <a:off x="0" y="0"/>
            <a:ext cx="360000" cy="1752599"/>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85800" y="3658277"/>
            <a:ext cx="3260610" cy="1484098"/>
          </a:xfrm>
          <a:prstGeom prst="rect">
            <a:avLst/>
          </a:prstGeom>
        </p:spPr>
      </p:pic>
    </p:spTree>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4" name="Rectangle 3"/>
          <p:cNvSpPr/>
          <p:nvPr userDrawn="1"/>
        </p:nvSpPr>
        <p:spPr bwMode="auto">
          <a:xfrm>
            <a:off x="0" y="-1"/>
            <a:ext cx="360000" cy="1000461"/>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hasCustomPrompt="1"/>
          </p:nvPr>
        </p:nvSpPr>
        <p:spPr>
          <a:xfrm>
            <a:off x="960756" y="465765"/>
            <a:ext cx="6238775" cy="482203"/>
          </a:xfrm>
        </p:spPr>
        <p:txBody>
          <a:bodyPr anchor="b" anchorCtr="0"/>
          <a:lstStyle>
            <a:lvl1pPr algn="r">
              <a:lnSpc>
                <a:spcPct val="85000"/>
              </a:lnSpc>
              <a:defRPr b="1">
                <a:solidFill>
                  <a:schemeClr val="tx2"/>
                </a:solidFill>
              </a:defRPr>
            </a:lvl1pPr>
          </a:lstStyle>
          <a:p>
            <a:r>
              <a:rPr lang="en-US" dirty="0" smtClean="0"/>
              <a:t>Click to edit </a:t>
            </a:r>
            <a:br>
              <a:rPr lang="en-US" dirty="0" smtClean="0"/>
            </a:br>
            <a:r>
              <a:rPr lang="en-US" dirty="0" smtClean="0"/>
              <a:t>Master title style</a:t>
            </a:r>
            <a:endParaRPr lang="en-GB" dirty="0"/>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cxnSp>
        <p:nvCxnSpPr>
          <p:cNvPr id="6" name="Straight Connector 5"/>
          <p:cNvCxnSpPr/>
          <p:nvPr userDrawn="1"/>
        </p:nvCxnSpPr>
        <p:spPr bwMode="auto">
          <a:xfrm>
            <a:off x="0" y="970280"/>
            <a:ext cx="7199528" cy="0"/>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66158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45440" y="-990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smtClean="0"/>
              <a:t>Click to edit title style</a:t>
            </a:r>
            <a:endParaRPr lang="en-GB" dirty="0"/>
          </a:p>
        </p:txBody>
      </p:sp>
      <p:sp>
        <p:nvSpPr>
          <p:cNvPr id="4" name="Rectangle 3"/>
          <p:cNvSpPr/>
          <p:nvPr userDrawn="1"/>
        </p:nvSpPr>
        <p:spPr bwMode="auto">
          <a:xfrm>
            <a:off x="4740" y="-15240"/>
            <a:ext cx="360000" cy="1760220"/>
          </a:xfrm>
          <a:prstGeom prst="rect">
            <a:avLst/>
          </a:pr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5" name="Rectangle 4"/>
          <p:cNvSpPr/>
          <p:nvPr userDrawn="1"/>
        </p:nvSpPr>
        <p:spPr bwMode="auto">
          <a:xfrm>
            <a:off x="0" y="1744980"/>
            <a:ext cx="360000" cy="3398520"/>
          </a:xfrm>
          <a:prstGeom prst="rect">
            <a:avLst/>
          </a:prstGeom>
          <a:solidFill>
            <a:schemeClr val="tx2"/>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85800" y="3665897"/>
            <a:ext cx="3260610" cy="1484098"/>
          </a:xfrm>
          <a:prstGeom prst="rect">
            <a:avLst/>
          </a:prstGeom>
        </p:spPr>
      </p:pic>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4" name="Rectangle 3"/>
          <p:cNvSpPr/>
          <p:nvPr userDrawn="1"/>
        </p:nvSpPr>
        <p:spPr bwMode="auto">
          <a:xfrm>
            <a:off x="0" y="-1"/>
            <a:ext cx="360000" cy="977902"/>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hasCustomPrompt="1"/>
          </p:nvPr>
        </p:nvSpPr>
        <p:spPr>
          <a:xfrm>
            <a:off x="960756" y="465765"/>
            <a:ext cx="6238775" cy="482203"/>
          </a:xfrm>
        </p:spPr>
        <p:txBody>
          <a:bodyPr anchor="b" anchorCtr="0"/>
          <a:lstStyle>
            <a:lvl1pPr algn="r">
              <a:lnSpc>
                <a:spcPct val="85000"/>
              </a:lnSpc>
              <a:defRPr b="1" i="0">
                <a:solidFill>
                  <a:schemeClr val="tx2"/>
                </a:solidFill>
                <a:latin typeface="Arial"/>
                <a:cs typeface="Arial"/>
              </a:defRPr>
            </a:lvl1pPr>
          </a:lstStyle>
          <a:p>
            <a:r>
              <a:rPr lang="en-US" dirty="0" smtClean="0"/>
              <a:t>Click to edit </a:t>
            </a:r>
            <a:br>
              <a:rPr lang="en-US" dirty="0" smtClean="0"/>
            </a:br>
            <a:r>
              <a:rPr lang="en-US" dirty="0" smtClean="0"/>
              <a:t>Master title style</a:t>
            </a:r>
            <a:endParaRPr lang="en-GB" dirty="0"/>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cxnSp>
        <p:nvCxnSpPr>
          <p:cNvPr id="6" name="Straight Connector 5"/>
          <p:cNvCxnSpPr/>
          <p:nvPr userDrawn="1"/>
        </p:nvCxnSpPr>
        <p:spPr bwMode="auto">
          <a:xfrm>
            <a:off x="0" y="977901"/>
            <a:ext cx="7199528" cy="0"/>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s-ES_tradnl" smtClean="0"/>
              <a:t>Arrastre la imagen al marcador de posición o haga clic en el icono para agregarla</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dirty="0"/>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4" name="Rectangle 3"/>
          <p:cNvSpPr/>
          <p:nvPr userDrawn="1"/>
        </p:nvSpPr>
        <p:spPr bwMode="auto">
          <a:xfrm>
            <a:off x="0" y="-1"/>
            <a:ext cx="360000" cy="1000461"/>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hasCustomPrompt="1"/>
          </p:nvPr>
        </p:nvSpPr>
        <p:spPr>
          <a:xfrm>
            <a:off x="960756" y="465765"/>
            <a:ext cx="6238775" cy="482203"/>
          </a:xfrm>
        </p:spPr>
        <p:txBody>
          <a:bodyPr anchor="b" anchorCtr="0"/>
          <a:lstStyle>
            <a:lvl1pPr algn="r">
              <a:lnSpc>
                <a:spcPct val="85000"/>
              </a:lnSpc>
              <a:defRPr b="1" i="0">
                <a:solidFill>
                  <a:schemeClr val="tx2"/>
                </a:solidFill>
                <a:latin typeface="Arial"/>
                <a:cs typeface="Arial"/>
              </a:defRPr>
            </a:lvl1pPr>
          </a:lstStyle>
          <a:p>
            <a:r>
              <a:rPr lang="en-US" dirty="0" smtClean="0"/>
              <a:t>Click to edit </a:t>
            </a:r>
            <a:br>
              <a:rPr lang="en-US" dirty="0" smtClean="0"/>
            </a:br>
            <a:r>
              <a:rPr lang="en-US" dirty="0" smtClean="0"/>
              <a:t>Master title style</a:t>
            </a:r>
            <a:endParaRPr lang="en-GB" dirty="0"/>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cxnSp>
        <p:nvCxnSpPr>
          <p:cNvPr id="6" name="Straight Connector 5"/>
          <p:cNvCxnSpPr/>
          <p:nvPr userDrawn="1"/>
        </p:nvCxnSpPr>
        <p:spPr bwMode="auto">
          <a:xfrm>
            <a:off x="0" y="970280"/>
            <a:ext cx="7199528" cy="0"/>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633031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4" name="Rectangle 3"/>
          <p:cNvSpPr/>
          <p:nvPr userDrawn="1"/>
        </p:nvSpPr>
        <p:spPr bwMode="auto">
          <a:xfrm>
            <a:off x="0" y="-1"/>
            <a:ext cx="360000" cy="1000461"/>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365760" y="-990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2316480" y="1150603"/>
            <a:ext cx="5257964" cy="601996"/>
          </a:xfrm>
        </p:spPr>
        <p:txBody>
          <a:bodyPr/>
          <a:lstStyle>
            <a:lvl1pPr algn="ctr">
              <a:defRPr sz="2800" b="1" i="0">
                <a:latin typeface="Arial"/>
                <a:cs typeface="Arial"/>
              </a:defRPr>
            </a:lvl1pPr>
          </a:lstStyle>
          <a:p>
            <a:pPr lvl="0"/>
            <a:r>
              <a:rPr lang="en-US" noProof="0" dirty="0" smtClean="0"/>
              <a:t>Questions?</a:t>
            </a:r>
          </a:p>
        </p:txBody>
      </p:sp>
      <p:sp>
        <p:nvSpPr>
          <p:cNvPr id="67587" name="Rectangle 3"/>
          <p:cNvSpPr>
            <a:spLocks noGrp="1" noChangeArrowheads="1"/>
          </p:cNvSpPr>
          <p:nvPr>
            <p:ph type="subTitle" idx="1" hasCustomPrompt="1"/>
          </p:nvPr>
        </p:nvSpPr>
        <p:spPr>
          <a:xfrm>
            <a:off x="2340954" y="2294505"/>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smtClean="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smtClean="0">
                <a:ln>
                  <a:noFill/>
                </a:ln>
                <a:solidFill>
                  <a:srgbClr val="231F20"/>
                </a:solidFill>
                <a:effectLst/>
                <a:uLnTx/>
                <a:uFillTx/>
                <a:latin typeface="+mn-lt"/>
                <a:ea typeface="+mj-ea"/>
                <a:cs typeface="Arial"/>
              </a:rPr>
              <a:t/>
            </a:r>
            <a:br>
              <a:rPr kumimoji="0" lang="en-US" sz="1200" b="1" i="0" u="none" strike="noStrike" kern="0" cap="none" spc="0" normalizeH="0" baseline="0" noProof="0" dirty="0" smtClean="0">
                <a:ln>
                  <a:noFill/>
                </a:ln>
                <a:solidFill>
                  <a:srgbClr val="231F20"/>
                </a:solidFill>
                <a:effectLst/>
                <a:uLnTx/>
                <a:uFillTx/>
                <a:latin typeface="+mn-lt"/>
                <a:ea typeface="+mj-ea"/>
                <a:cs typeface="Arial"/>
              </a:rPr>
            </a:br>
            <a:r>
              <a:rPr kumimoji="0" lang="en-US" sz="1200" b="1" i="0" u="none" strike="noStrike" kern="0" cap="none" spc="0" normalizeH="0" baseline="0" noProof="0" dirty="0" smtClean="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smtClean="0">
                <a:ln>
                  <a:noFill/>
                </a:ln>
                <a:solidFill>
                  <a:srgbClr val="231F20"/>
                </a:solidFill>
                <a:effectLst/>
                <a:uLnTx/>
                <a:uFillTx/>
                <a:latin typeface="+mn-lt"/>
                <a:ea typeface="+mj-ea"/>
                <a:cs typeface="Arial"/>
              </a:rPr>
            </a:br>
            <a:endParaRPr kumimoji="0" lang="en-US" sz="1200" b="1" i="0" u="none" strike="noStrike" kern="0" cap="none" spc="0" normalizeH="0" baseline="0" noProof="0" dirty="0" smtClean="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smtClean="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smtClean="0">
                <a:ln>
                  <a:noFill/>
                </a:ln>
                <a:solidFill>
                  <a:srgbClr val="231F20"/>
                </a:solidFill>
                <a:effectLst/>
                <a:uLnTx/>
                <a:uFillTx/>
                <a:latin typeface="+mn-lt"/>
                <a:ea typeface="+mj-ea"/>
                <a:cs typeface="Arial"/>
              </a:rPr>
            </a:br>
            <a:endParaRPr lang="en-US" noProof="0" dirty="0" smtClean="0"/>
          </a:p>
        </p:txBody>
      </p:sp>
      <p:sp>
        <p:nvSpPr>
          <p:cNvPr id="9" name="Rectangle 8"/>
          <p:cNvSpPr/>
          <p:nvPr userDrawn="1"/>
        </p:nvSpPr>
        <p:spPr bwMode="auto">
          <a:xfrm>
            <a:off x="0" y="1752599"/>
            <a:ext cx="360000" cy="3390901"/>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8" name="Rectangle 7"/>
          <p:cNvSpPr/>
          <p:nvPr userDrawn="1"/>
        </p:nvSpPr>
        <p:spPr bwMode="auto">
          <a:xfrm>
            <a:off x="0" y="0"/>
            <a:ext cx="360000" cy="1752599"/>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1004353"/>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smtClean="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smtClean="0"/>
              <a:t>Click to modify first level bullets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lt1" tx1="dk1" bg2="lt2" tx2="dk2" accent1="accent1" accent2="accent2" accent3="accent3" accent4="accent4" accent5="accent5" accent6="accent6" hlink="hlink" folHlink="folHlink"/>
  <p:sldLayoutIdLst>
    <p:sldLayoutId id="2147484139" r:id="rId1"/>
    <p:sldLayoutId id="2147484153" r:id="rId2"/>
    <p:sldLayoutId id="2147484115" r:id="rId3"/>
    <p:sldLayoutId id="2147484142" r:id="rId4"/>
    <p:sldLayoutId id="2147484155" r:id="rId5"/>
    <p:sldLayoutId id="2147484152" r:id="rId6"/>
    <p:sldLayoutId id="2147484156" r:id="rId7"/>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6.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6.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4.png"/><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notesSlide" Target="../notesSlides/notesSlide2.xml"/><Relationship Id="rId7" Type="http://schemas.openxmlformats.org/officeDocument/2006/relationships/oleObject" Target="../embeddings/oleObject3.bin"/><Relationship Id="rId12"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6.emf"/><Relationship Id="rId11" Type="http://schemas.openxmlformats.org/officeDocument/2006/relationships/image" Target="../media/image40.tiff"/><Relationship Id="rId5" Type="http://schemas.openxmlformats.org/officeDocument/2006/relationships/oleObject" Target="../embeddings/oleObject2.bin"/><Relationship Id="rId10" Type="http://schemas.microsoft.com/office/2007/relationships/hdphoto" Target="../media/hdphoto1.wdp"/><Relationship Id="rId4" Type="http://schemas.openxmlformats.org/officeDocument/2006/relationships/image" Target="../media/image38.png"/><Relationship Id="rId9" Type="http://schemas.openxmlformats.org/officeDocument/2006/relationships/image" Target="../media/image39.jpeg"/></Relationships>
</file>

<file path=ppt/slides/_rels/slide34.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media/image53.png"/><Relationship Id="rId5" Type="http://schemas.microsoft.com/office/2007/relationships/hdphoto" Target="../media/hdphoto3.wdp"/><Relationship Id="rId4" Type="http://schemas.openxmlformats.org/officeDocument/2006/relationships/image" Target="../media/image51.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png"/></Relationships>
</file>

<file path=ppt/slides/_rels/slide5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6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976" y="0"/>
            <a:ext cx="356647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ctrTitle"/>
          </p:nvPr>
        </p:nvSpPr>
        <p:spPr>
          <a:xfrm>
            <a:off x="3997185" y="0"/>
            <a:ext cx="5005884" cy="4018327"/>
          </a:xfrm>
        </p:spPr>
        <p:txBody>
          <a:bodyPr/>
          <a:lstStyle/>
          <a:p>
            <a:r>
              <a:rPr lang="es-AR" dirty="0" smtClean="0"/>
              <a:t/>
            </a:r>
            <a:br>
              <a:rPr lang="es-AR" dirty="0" smtClean="0"/>
            </a:br>
            <a:r>
              <a:rPr lang="es-ES_tradnl" dirty="0" smtClean="0"/>
              <a:t>Entrenamiento </a:t>
            </a:r>
            <a:r>
              <a:rPr lang="es-ES_tradnl" dirty="0"/>
              <a:t>de </a:t>
            </a:r>
            <a:r>
              <a:rPr lang="es-ES_tradnl" dirty="0" smtClean="0"/>
              <a:t>uso</a:t>
            </a:r>
            <a:r>
              <a:rPr lang="es-ES_tradnl" dirty="0"/>
              <a:t/>
            </a:r>
            <a:br>
              <a:rPr lang="es-ES_tradnl" dirty="0"/>
            </a:br>
            <a:r>
              <a:rPr lang="es-ES_tradnl" sz="3400" dirty="0" smtClean="0"/>
              <a:t>TRAX</a:t>
            </a:r>
            <a:br>
              <a:rPr lang="es-ES_tradnl" sz="3400" dirty="0" smtClean="0"/>
            </a:br>
            <a:r>
              <a:rPr lang="en-US" sz="2200" dirty="0"/>
              <a:t> </a:t>
            </a:r>
            <a:r>
              <a:rPr lang="en-US" sz="2200" dirty="0" smtClean="0"/>
              <a:t/>
            </a:r>
            <a:br>
              <a:rPr lang="en-US" sz="2200" dirty="0" smtClean="0"/>
            </a:br>
            <a:r>
              <a:rPr lang="en-US" sz="2200" dirty="0" err="1" smtClean="0"/>
              <a:t>Pruebas</a:t>
            </a:r>
            <a:r>
              <a:rPr lang="en-US" sz="2200" dirty="0" smtClean="0"/>
              <a:t> </a:t>
            </a:r>
            <a:r>
              <a:rPr lang="en-US" sz="2200" dirty="0" err="1"/>
              <a:t>en</a:t>
            </a:r>
            <a:r>
              <a:rPr lang="en-US" sz="2200" dirty="0"/>
              <a:t> </a:t>
            </a:r>
            <a:r>
              <a:rPr lang="es-ES_tradnl" sz="2200" dirty="0"/>
              <a:t>Transformadores </a:t>
            </a:r>
            <a:r>
              <a:rPr lang="es-ES_tradnl" sz="3400" dirty="0"/>
              <a:t/>
            </a:r>
            <a:br>
              <a:rPr lang="es-ES_tradnl" sz="3400" dirty="0"/>
            </a:br>
            <a:r>
              <a:rPr lang="es-ES_tradnl" sz="1200" dirty="0" smtClean="0"/>
              <a:t/>
            </a:r>
            <a:br>
              <a:rPr lang="es-ES_tradnl" sz="1200" dirty="0" smtClean="0"/>
            </a:br>
            <a:r>
              <a:rPr lang="es-ES_tradnl" sz="1700" dirty="0">
                <a:solidFill>
                  <a:srgbClr val="FF0000"/>
                </a:solidFill>
              </a:rPr>
              <a:t>Parte </a:t>
            </a:r>
            <a:r>
              <a:rPr lang="es-ES_tradnl" sz="1700" dirty="0" smtClean="0">
                <a:solidFill>
                  <a:srgbClr val="FF0000"/>
                </a:solidFill>
              </a:rPr>
              <a:t>1</a:t>
            </a:r>
            <a:r>
              <a:rPr lang="es-ES_tradnl" sz="1700" dirty="0">
                <a:solidFill>
                  <a:srgbClr val="FF0000"/>
                </a:solidFill>
              </a:rPr>
              <a:t/>
            </a:r>
            <a:br>
              <a:rPr lang="es-ES_tradnl" sz="1700" dirty="0">
                <a:solidFill>
                  <a:srgbClr val="FF0000"/>
                </a:solidFill>
              </a:rPr>
            </a:br>
            <a:r>
              <a:rPr lang="es-ES_tradnl" sz="1500" dirty="0" smtClean="0">
                <a:solidFill>
                  <a:srgbClr val="FF0000"/>
                </a:solidFill>
              </a:rPr>
              <a:t>Introducción </a:t>
            </a:r>
            <a:r>
              <a:rPr lang="en-US" sz="1500" dirty="0">
                <a:solidFill>
                  <a:srgbClr val="FF0000"/>
                </a:solidFill>
              </a:rPr>
              <a:t>-</a:t>
            </a:r>
            <a:r>
              <a:rPr lang="es-ES_tradnl" sz="1500" dirty="0">
                <a:solidFill>
                  <a:srgbClr val="FF0000"/>
                </a:solidFill>
              </a:rPr>
              <a:t> Ensayos de transformadores en fábrica </a:t>
            </a:r>
            <a:r>
              <a:rPr lang="es-ES_tradnl" sz="1500" dirty="0" smtClean="0">
                <a:solidFill>
                  <a:srgbClr val="FF0000"/>
                </a:solidFill>
              </a:rPr>
              <a:t> </a:t>
            </a:r>
            <a:r>
              <a:rPr lang="es-ES_tradnl" sz="1500" dirty="0">
                <a:solidFill>
                  <a:srgbClr val="FF0000"/>
                </a:solidFill>
              </a:rPr>
              <a:t>Diagnóstico de </a:t>
            </a:r>
            <a:r>
              <a:rPr lang="es-ES_tradnl" sz="1500" dirty="0" smtClean="0">
                <a:solidFill>
                  <a:srgbClr val="FF0000"/>
                </a:solidFill>
              </a:rPr>
              <a:t>transformadores - Pruebas básicas</a:t>
            </a:r>
            <a:r>
              <a:rPr lang="es-ES_tradnl" sz="1400" dirty="0" smtClean="0"/>
              <a:t/>
            </a:r>
            <a:br>
              <a:rPr lang="es-ES_tradnl" sz="1400" dirty="0" smtClean="0"/>
            </a:br>
            <a:r>
              <a:rPr lang="es-ES_tradnl" sz="1400" dirty="0" smtClean="0"/>
              <a:t/>
            </a:r>
            <a:br>
              <a:rPr lang="es-ES_tradnl" sz="1400" dirty="0" smtClean="0"/>
            </a:br>
            <a:r>
              <a:rPr lang="es-ES_tradnl" sz="1400" dirty="0" smtClean="0"/>
              <a:t>PARTILUZ </a:t>
            </a:r>
            <a:r>
              <a:rPr lang="es-ES_tradnl" sz="1400" dirty="0" smtClean="0"/>
              <a:t>- Uruguay </a:t>
            </a:r>
            <a:r>
              <a:rPr lang="es-ES_tradnl" sz="1000" dirty="0"/>
              <a:t/>
            </a:r>
            <a:br>
              <a:rPr lang="es-ES_tradnl" sz="1000" dirty="0"/>
            </a:br>
            <a:r>
              <a:rPr lang="es-ES_tradnl" sz="1400" dirty="0" smtClean="0"/>
              <a:t> </a:t>
            </a:r>
            <a:r>
              <a:rPr lang="es-ES_tradnl" sz="1400" dirty="0" smtClean="0"/>
              <a:t>25 </a:t>
            </a:r>
            <a:r>
              <a:rPr lang="es-ES_tradnl" sz="1400" dirty="0" smtClean="0"/>
              <a:t>de Julio de 2019</a:t>
            </a:r>
            <a:br>
              <a:rPr lang="es-ES_tradnl" sz="1400" dirty="0" smtClean="0"/>
            </a:br>
            <a:r>
              <a:rPr lang="es-ES_tradnl" dirty="0" smtClean="0"/>
              <a:t/>
            </a:r>
            <a:br>
              <a:rPr lang="es-ES_tradnl" dirty="0" smtClean="0"/>
            </a:br>
            <a:r>
              <a:rPr lang="es-ES_tradnl" dirty="0" smtClean="0"/>
              <a:t/>
            </a:r>
            <a:br>
              <a:rPr lang="es-ES_tradnl" dirty="0" smtClean="0"/>
            </a:br>
            <a:r>
              <a:rPr lang="es-ES_tradnl" sz="1700" dirty="0" smtClean="0"/>
              <a:t/>
            </a:r>
            <a:br>
              <a:rPr lang="es-ES_tradnl" sz="1700" dirty="0" smtClean="0"/>
            </a:br>
            <a:r>
              <a:rPr lang="es-ES_tradnl" dirty="0"/>
              <a:t/>
            </a:r>
            <a:br>
              <a:rPr lang="es-ES_tradnl" dirty="0"/>
            </a:br>
            <a:endParaRPr lang="en-GB" dirty="0"/>
          </a:p>
        </p:txBody>
      </p:sp>
    </p:spTree>
    <p:extLst>
      <p:ext uri="{BB962C8B-B14F-4D97-AF65-F5344CB8AC3E}">
        <p14:creationId xmlns:p14="http://schemas.microsoft.com/office/powerpoint/2010/main" val="289271658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smtClean="0">
                <a:solidFill>
                  <a:srgbClr val="FF0000"/>
                </a:solidFill>
              </a:rPr>
              <a:t>C</a:t>
            </a:r>
            <a:r>
              <a:rPr lang="es-AR" dirty="0" smtClean="0"/>
              <a:t>ontenido</a:t>
            </a:r>
            <a:endParaRPr lang="es-ES_tradnl" dirty="0"/>
          </a:p>
        </p:txBody>
      </p:sp>
      <p:graphicFrame>
        <p:nvGraphicFramePr>
          <p:cNvPr id="4" name="Diagrama 3"/>
          <p:cNvGraphicFramePr/>
          <p:nvPr>
            <p:extLst>
              <p:ext uri="{D42A27DB-BD31-4B8C-83A1-F6EECF244321}">
                <p14:modId xmlns:p14="http://schemas.microsoft.com/office/powerpoint/2010/main" val="100534380"/>
              </p:ext>
            </p:extLst>
          </p:nvPr>
        </p:nvGraphicFramePr>
        <p:xfrm>
          <a:off x="731520" y="1307109"/>
          <a:ext cx="4724400" cy="2846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Rectángulo 1"/>
          <p:cNvSpPr/>
          <p:nvPr/>
        </p:nvSpPr>
        <p:spPr>
          <a:xfrm>
            <a:off x="804245" y="1307108"/>
            <a:ext cx="2227713" cy="1330213"/>
          </a:xfrm>
          <a:prstGeom prst="rect">
            <a:avLst/>
          </a:prstGeom>
          <a:noFill/>
          <a:ln w="101600">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pic>
        <p:nvPicPr>
          <p:cNvPr id="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158" t="11119"/>
          <a:stretch/>
        </p:blipFill>
        <p:spPr bwMode="auto">
          <a:xfrm>
            <a:off x="5537199" y="1434445"/>
            <a:ext cx="3524422" cy="2617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9371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a:solidFill>
                  <a:srgbClr val="FF0000"/>
                </a:solidFill>
              </a:rPr>
              <a:t>I</a:t>
            </a:r>
            <a:r>
              <a:rPr lang="es-AR" dirty="0"/>
              <a:t>ntroducción</a:t>
            </a:r>
            <a:endParaRPr lang="es-ES_tradnl" dirty="0" smtClean="0">
              <a:solidFill>
                <a:srgbClr val="000000"/>
              </a:solidFill>
            </a:endParaRPr>
          </a:p>
        </p:txBody>
      </p:sp>
      <p:sp>
        <p:nvSpPr>
          <p:cNvPr id="5" name="Marcador de contenido 2"/>
          <p:cNvSpPr>
            <a:spLocks noGrp="1"/>
          </p:cNvSpPr>
          <p:nvPr>
            <p:ph idx="1"/>
          </p:nvPr>
        </p:nvSpPr>
        <p:spPr>
          <a:xfrm>
            <a:off x="584666" y="1051500"/>
            <a:ext cx="8056418" cy="4053152"/>
          </a:xfrm>
        </p:spPr>
        <p:txBody>
          <a:bodyPr>
            <a:noAutofit/>
          </a:bodyPr>
          <a:lstStyle/>
          <a:p>
            <a:pPr marL="271463" indent="-260350" algn="just">
              <a:spcBef>
                <a:spcPts val="600"/>
              </a:spcBef>
              <a:spcAft>
                <a:spcPts val="600"/>
              </a:spcAft>
            </a:pPr>
            <a:r>
              <a:rPr lang="es-ES_tradnl" sz="1700" dirty="0"/>
              <a:t>Las pruebas eléctricas debieran posibilitar el diagnóstico que permita tomar las decisiones correctas con el fin de evitar los fallos y la degradación no controlada.</a:t>
            </a:r>
          </a:p>
          <a:p>
            <a:pPr marL="271463" indent="-260350" algn="just">
              <a:spcBef>
                <a:spcPts val="600"/>
              </a:spcBef>
              <a:spcAft>
                <a:spcPts val="600"/>
              </a:spcAft>
            </a:pPr>
            <a:r>
              <a:rPr lang="es-ES_tradnl" sz="1700" dirty="0"/>
              <a:t>Los resultados de los ensayos eléctricos, los análisis realizados en el aceite y los resultados de cualquier otro ensayo especial, deben integrarse procurando detectar vínculos en el diagnóstico.</a:t>
            </a:r>
          </a:p>
          <a:p>
            <a:pPr marL="271463" indent="-260350" algn="just">
              <a:spcBef>
                <a:spcPts val="600"/>
              </a:spcBef>
              <a:spcAft>
                <a:spcPts val="600"/>
              </a:spcAft>
            </a:pPr>
            <a:r>
              <a:rPr lang="es-ES_tradnl" sz="1700" dirty="0"/>
              <a:t>Las condiciones operativas y cualquier evento en particular en el que estuviera involucrado el transformador; también deben ser considerados para el diagnóstico final.</a:t>
            </a:r>
          </a:p>
          <a:p>
            <a:pPr marL="271463" indent="-260350" algn="just">
              <a:spcBef>
                <a:spcPts val="600"/>
              </a:spcBef>
              <a:spcAft>
                <a:spcPts val="600"/>
              </a:spcAft>
            </a:pPr>
            <a:r>
              <a:rPr lang="es-ES_tradnl" sz="1700" dirty="0"/>
              <a:t>A no ser que el transformador esté en condición de falla severa, no existe ningún ensayo eléctrico que por si solo indique con total precisión el estado integral del transformador.</a:t>
            </a:r>
          </a:p>
          <a:p>
            <a:pPr>
              <a:buClr>
                <a:schemeClr val="tx2">
                  <a:lumMod val="60000"/>
                  <a:lumOff val="40000"/>
                </a:schemeClr>
              </a:buClr>
              <a:buFont typeface="Wingdings" charset="2"/>
              <a:buChar char="§"/>
            </a:pPr>
            <a:endParaRPr lang="es-ES_tradnl" sz="1700" dirty="0"/>
          </a:p>
        </p:txBody>
      </p:sp>
    </p:spTree>
    <p:extLst>
      <p:ext uri="{BB962C8B-B14F-4D97-AF65-F5344CB8AC3E}">
        <p14:creationId xmlns:p14="http://schemas.microsoft.com/office/powerpoint/2010/main" val="1155499908"/>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smtClean="0">
                <a:solidFill>
                  <a:srgbClr val="FF0000"/>
                </a:solidFill>
              </a:rPr>
              <a:t>C</a:t>
            </a:r>
            <a:r>
              <a:rPr lang="es-AR" dirty="0" smtClean="0"/>
              <a:t>ontenido</a:t>
            </a:r>
            <a:endParaRPr lang="es-ES_tradnl" dirty="0"/>
          </a:p>
        </p:txBody>
      </p:sp>
      <p:graphicFrame>
        <p:nvGraphicFramePr>
          <p:cNvPr id="4" name="Diagrama 3"/>
          <p:cNvGraphicFramePr/>
          <p:nvPr>
            <p:extLst>
              <p:ext uri="{D42A27DB-BD31-4B8C-83A1-F6EECF244321}">
                <p14:modId xmlns:p14="http://schemas.microsoft.com/office/powerpoint/2010/main" val="1888748962"/>
              </p:ext>
            </p:extLst>
          </p:nvPr>
        </p:nvGraphicFramePr>
        <p:xfrm>
          <a:off x="731520" y="1307109"/>
          <a:ext cx="4724400" cy="2846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Rectángulo 1"/>
          <p:cNvSpPr/>
          <p:nvPr/>
        </p:nvSpPr>
        <p:spPr>
          <a:xfrm>
            <a:off x="804245" y="1307108"/>
            <a:ext cx="2227713" cy="1330213"/>
          </a:xfrm>
          <a:prstGeom prst="rect">
            <a:avLst/>
          </a:prstGeom>
          <a:noFill/>
          <a:ln w="101600">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pic>
        <p:nvPicPr>
          <p:cNvPr id="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158" t="11119"/>
          <a:stretch/>
        </p:blipFill>
        <p:spPr bwMode="auto">
          <a:xfrm>
            <a:off x="5537199" y="1434445"/>
            <a:ext cx="3524422" cy="2617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7127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22222E-6 -3.33333E-6 L 0.26146 0.00093 " pathEditMode="relative" rAng="0" ptsTypes="AA">
                                      <p:cBhvr>
                                        <p:cTn id="6" dur="2000" fill="hold"/>
                                        <p:tgtEl>
                                          <p:spTgt spid="24"/>
                                        </p:tgtEl>
                                        <p:attrNameLst>
                                          <p:attrName>ppt_x</p:attrName>
                                          <p:attrName>ppt_y</p:attrName>
                                        </p:attrNameLst>
                                      </p:cBhvr>
                                      <p:rCtr x="13073" y="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a:solidFill>
                  <a:srgbClr val="FF0000"/>
                </a:solidFill>
              </a:rPr>
              <a:t>I</a:t>
            </a:r>
            <a:r>
              <a:rPr lang="es-AR" dirty="0"/>
              <a:t>ntroducción</a:t>
            </a:r>
            <a:endParaRPr lang="es-ES_tradnl" dirty="0" smtClean="0">
              <a:solidFill>
                <a:srgbClr val="000000"/>
              </a:solidFill>
            </a:endParaRPr>
          </a:p>
        </p:txBody>
      </p:sp>
      <p:graphicFrame>
        <p:nvGraphicFramePr>
          <p:cNvPr id="4" name="Diagrama 3"/>
          <p:cNvGraphicFramePr/>
          <p:nvPr>
            <p:extLst>
              <p:ext uri="{D42A27DB-BD31-4B8C-83A1-F6EECF244321}">
                <p14:modId xmlns:p14="http://schemas.microsoft.com/office/powerpoint/2010/main" val="1272434955"/>
              </p:ext>
            </p:extLst>
          </p:nvPr>
        </p:nvGraphicFramePr>
        <p:xfrm>
          <a:off x="529915" y="1610261"/>
          <a:ext cx="8306077" cy="2782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contenido 2"/>
          <p:cNvSpPr>
            <a:spLocks noGrp="1"/>
          </p:cNvSpPr>
          <p:nvPr>
            <p:ph idx="1"/>
          </p:nvPr>
        </p:nvSpPr>
        <p:spPr>
          <a:xfrm>
            <a:off x="584666" y="1051500"/>
            <a:ext cx="8056418" cy="4053152"/>
          </a:xfrm>
        </p:spPr>
        <p:txBody>
          <a:bodyPr>
            <a:noAutofit/>
          </a:bodyPr>
          <a:lstStyle/>
          <a:p>
            <a:pPr marL="271463" indent="-260350" algn="just">
              <a:spcBef>
                <a:spcPts val="600"/>
              </a:spcBef>
              <a:spcAft>
                <a:spcPts val="600"/>
              </a:spcAft>
            </a:pPr>
            <a:r>
              <a:rPr lang="es-ES_tradnl" sz="1700" dirty="0" smtClean="0"/>
              <a:t>Clasificación general de los ensayos:</a:t>
            </a:r>
            <a:endParaRPr lang="es-ES_tradnl" sz="1700" dirty="0"/>
          </a:p>
          <a:p>
            <a:pPr>
              <a:buClr>
                <a:schemeClr val="tx2">
                  <a:lumMod val="60000"/>
                  <a:lumOff val="40000"/>
                </a:schemeClr>
              </a:buClr>
              <a:buFont typeface="Wingdings" charset="2"/>
              <a:buChar char="§"/>
            </a:pPr>
            <a:endParaRPr lang="es-ES_tradnl" sz="1700" dirty="0"/>
          </a:p>
        </p:txBody>
      </p:sp>
    </p:spTree>
    <p:extLst>
      <p:ext uri="{BB962C8B-B14F-4D97-AF65-F5344CB8AC3E}">
        <p14:creationId xmlns:p14="http://schemas.microsoft.com/office/powerpoint/2010/main" val="1315003032"/>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smtClean="0">
                <a:solidFill>
                  <a:srgbClr val="FF0000"/>
                </a:solidFill>
              </a:rPr>
              <a:t>C</a:t>
            </a:r>
            <a:r>
              <a:rPr lang="es-AR" dirty="0" smtClean="0"/>
              <a:t>ontenido</a:t>
            </a:r>
            <a:endParaRPr lang="es-ES_tradnl" dirty="0"/>
          </a:p>
        </p:txBody>
      </p:sp>
      <p:graphicFrame>
        <p:nvGraphicFramePr>
          <p:cNvPr id="4" name="Diagrama 3"/>
          <p:cNvGraphicFramePr/>
          <p:nvPr>
            <p:extLst>
              <p:ext uri="{D42A27DB-BD31-4B8C-83A1-F6EECF244321}">
                <p14:modId xmlns:p14="http://schemas.microsoft.com/office/powerpoint/2010/main" val="1655257052"/>
              </p:ext>
            </p:extLst>
          </p:nvPr>
        </p:nvGraphicFramePr>
        <p:xfrm>
          <a:off x="731520" y="1307109"/>
          <a:ext cx="4724400" cy="2846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Rectángulo 1"/>
          <p:cNvSpPr/>
          <p:nvPr/>
        </p:nvSpPr>
        <p:spPr>
          <a:xfrm>
            <a:off x="3228207" y="1307109"/>
            <a:ext cx="2227713" cy="1330213"/>
          </a:xfrm>
          <a:prstGeom prst="rect">
            <a:avLst/>
          </a:prstGeom>
          <a:noFill/>
          <a:ln w="101600">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pic>
        <p:nvPicPr>
          <p:cNvPr id="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158" t="11119"/>
          <a:stretch/>
        </p:blipFill>
        <p:spPr bwMode="auto">
          <a:xfrm>
            <a:off x="5537199" y="1434445"/>
            <a:ext cx="3524422" cy="2617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4879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61111E-6 -3.33333E-6 L -0.26789 0.29321 " pathEditMode="relative" rAng="0" ptsTypes="AA">
                                      <p:cBhvr>
                                        <p:cTn id="6" dur="2000" fill="hold"/>
                                        <p:tgtEl>
                                          <p:spTgt spid="24"/>
                                        </p:tgtEl>
                                        <p:attrNameLst>
                                          <p:attrName>ppt_x</p:attrName>
                                          <p:attrName>ppt_y</p:attrName>
                                        </p:attrNameLst>
                                      </p:cBhvr>
                                      <p:rCtr x="-13403" y="146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smtClean="0">
                <a:solidFill>
                  <a:srgbClr val="FF0000"/>
                </a:solidFill>
              </a:rPr>
              <a:t>D</a:t>
            </a:r>
            <a:r>
              <a:rPr lang="es-AR" dirty="0" smtClean="0"/>
              <a:t>iagnóstico de transformadores</a:t>
            </a:r>
            <a:endParaRPr lang="es-ES_tradnl" dirty="0" smtClean="0">
              <a:solidFill>
                <a:srgbClr val="000000"/>
              </a:solidFill>
            </a:endParaRPr>
          </a:p>
        </p:txBody>
      </p:sp>
      <p:sp>
        <p:nvSpPr>
          <p:cNvPr id="3" name="Marcador de contenido 2"/>
          <p:cNvSpPr>
            <a:spLocks noGrp="1"/>
          </p:cNvSpPr>
          <p:nvPr>
            <p:ph idx="1"/>
          </p:nvPr>
        </p:nvSpPr>
        <p:spPr>
          <a:xfrm>
            <a:off x="584666" y="1041772"/>
            <a:ext cx="8056418" cy="3773422"/>
          </a:xfrm>
        </p:spPr>
        <p:txBody>
          <a:bodyPr>
            <a:noAutofit/>
          </a:bodyPr>
          <a:lstStyle/>
          <a:p>
            <a:pPr marL="271463" indent="-260350" algn="just"/>
            <a:r>
              <a:rPr lang="es-ES_tradnl" sz="1800" dirty="0" smtClean="0"/>
              <a:t>L</a:t>
            </a:r>
            <a:r>
              <a:rPr lang="es-ES" sz="1700" dirty="0"/>
              <a:t>a</a:t>
            </a:r>
            <a:r>
              <a:rPr lang="es-ES_tradnl" sz="1700" dirty="0"/>
              <a:t>s pruebas eléctricas pueden ser on-line u off-line.</a:t>
            </a:r>
          </a:p>
          <a:p>
            <a:pPr marL="271463" indent="-260350" algn="just"/>
            <a:r>
              <a:rPr lang="es-ES_tradnl" sz="1700" dirty="0"/>
              <a:t>Independientemente de que los interruptores sobre el </a:t>
            </a:r>
            <a:r>
              <a:rPr lang="es-ES_tradnl" sz="1700" dirty="0" smtClean="0"/>
              <a:t>primario </a:t>
            </a:r>
            <a:r>
              <a:rPr lang="es-ES_tradnl" sz="1700" dirty="0"/>
              <a:t>y secundario estén abiertos, es preferible desvincular el transformador de las conexiones a barras o cables.</a:t>
            </a:r>
          </a:p>
        </p:txBody>
      </p:sp>
      <p:sp>
        <p:nvSpPr>
          <p:cNvPr id="4" name="3 Rectángulo"/>
          <p:cNvSpPr/>
          <p:nvPr/>
        </p:nvSpPr>
        <p:spPr>
          <a:xfrm>
            <a:off x="1152440" y="2315916"/>
            <a:ext cx="3161490" cy="1785104"/>
          </a:xfrm>
          <a:prstGeom prst="rect">
            <a:avLst/>
          </a:prstGeom>
        </p:spPr>
        <p:txBody>
          <a:bodyPr wrap="square">
            <a:spAutoFit/>
          </a:bodyPr>
          <a:lstStyle/>
          <a:p>
            <a:pPr algn="l">
              <a:buClr>
                <a:schemeClr val="tx2">
                  <a:lumMod val="60000"/>
                  <a:lumOff val="40000"/>
                </a:schemeClr>
              </a:buClr>
            </a:pPr>
            <a:r>
              <a:rPr lang="es-ES_tradnl" sz="2200" b="1" dirty="0" smtClean="0">
                <a:solidFill>
                  <a:srgbClr val="FF0000"/>
                </a:solidFill>
              </a:rPr>
              <a:t>¿Son realmente importantes los ensayos eléctricos para el diagnóstico de un transformador?</a:t>
            </a:r>
            <a:endParaRPr lang="es-ES_tradnl" sz="2200" b="1" dirty="0">
              <a:solidFill>
                <a:srgbClr val="FF0000"/>
              </a:solidFill>
            </a:endParaRPr>
          </a:p>
        </p:txBody>
      </p:sp>
      <p:pic>
        <p:nvPicPr>
          <p:cNvPr id="5" name="Imagen 4"/>
          <p:cNvPicPr>
            <a:picLocks noChangeAspect="1"/>
          </p:cNvPicPr>
          <p:nvPr/>
        </p:nvPicPr>
        <p:blipFill>
          <a:blip r:embed="rId2"/>
          <a:stretch>
            <a:fillRect/>
          </a:stretch>
        </p:blipFill>
        <p:spPr>
          <a:xfrm>
            <a:off x="4631010" y="2189374"/>
            <a:ext cx="4010074" cy="2252764"/>
          </a:xfrm>
          <a:prstGeom prst="rect">
            <a:avLst/>
          </a:prstGeom>
        </p:spPr>
      </p:pic>
    </p:spTree>
    <p:extLst>
      <p:ext uri="{BB962C8B-B14F-4D97-AF65-F5344CB8AC3E}">
        <p14:creationId xmlns:p14="http://schemas.microsoft.com/office/powerpoint/2010/main" val="173665879"/>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a:solidFill>
                  <a:srgbClr val="FF0000"/>
                </a:solidFill>
              </a:rPr>
              <a:t>D</a:t>
            </a:r>
            <a:r>
              <a:rPr lang="es-AR" dirty="0"/>
              <a:t>iagnóstico de transformadores</a:t>
            </a:r>
            <a:endParaRPr lang="es-ES_tradnl" dirty="0" smtClean="0">
              <a:solidFill>
                <a:srgbClr val="000000"/>
              </a:solidFill>
            </a:endParaRPr>
          </a:p>
        </p:txBody>
      </p:sp>
      <p:sp>
        <p:nvSpPr>
          <p:cNvPr id="3" name="CuadroTexto 12"/>
          <p:cNvSpPr txBox="1"/>
          <p:nvPr/>
        </p:nvSpPr>
        <p:spPr>
          <a:xfrm>
            <a:off x="579659" y="4604785"/>
            <a:ext cx="7201290" cy="461665"/>
          </a:xfrm>
          <a:prstGeom prst="rect">
            <a:avLst/>
          </a:prstGeom>
          <a:noFill/>
        </p:spPr>
        <p:txBody>
          <a:bodyPr wrap="square" rtlCol="0">
            <a:spAutoFit/>
          </a:bodyPr>
          <a:lstStyle/>
          <a:p>
            <a:r>
              <a:rPr lang="en-US" sz="1200" b="1" dirty="0" smtClean="0"/>
              <a:t>Brochure 445 CIGRE </a:t>
            </a:r>
            <a:r>
              <a:rPr lang="es-ES" sz="1200" b="1" dirty="0" smtClean="0"/>
              <a:t>–</a:t>
            </a:r>
            <a:r>
              <a:rPr lang="en-US" sz="1200" b="1" dirty="0" smtClean="0"/>
              <a:t> “Guide </a:t>
            </a:r>
            <a:r>
              <a:rPr lang="en-US" sz="1200" b="1" dirty="0"/>
              <a:t>for Transformer </a:t>
            </a:r>
            <a:r>
              <a:rPr lang="en-US" sz="1200" b="1" dirty="0" smtClean="0"/>
              <a:t>Maintenance”</a:t>
            </a:r>
            <a:endParaRPr lang="en-US" sz="1200" b="1" dirty="0"/>
          </a:p>
          <a:p>
            <a:r>
              <a:rPr lang="en-US" sz="1200" b="1" dirty="0"/>
              <a:t>Working </a:t>
            </a:r>
            <a:r>
              <a:rPr lang="en-US" sz="1200" b="1" dirty="0" smtClean="0"/>
              <a:t>Group - A2.34 </a:t>
            </a:r>
            <a:r>
              <a:rPr lang="en-US" sz="1200" b="1" dirty="0"/>
              <a:t>- February 2011</a:t>
            </a:r>
            <a:endParaRPr lang="es-ES" sz="1200" b="1" dirty="0"/>
          </a:p>
        </p:txBody>
      </p:sp>
      <p:pic>
        <p:nvPicPr>
          <p:cNvPr id="4" name="Imagen 11" descr="Captura de pantalla 2015-08-24 a la(s) 12.06.0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723" y="1098329"/>
            <a:ext cx="2565356" cy="3469823"/>
          </a:xfrm>
          <a:prstGeom prst="rect">
            <a:avLst/>
          </a:prstGeom>
          <a:ln>
            <a:solidFill>
              <a:srgbClr val="FF0000"/>
            </a:solidFill>
          </a:ln>
        </p:spPr>
      </p:pic>
      <p:pic>
        <p:nvPicPr>
          <p:cNvPr id="5" name="Imagen 23" descr="Captura de pantalla 2015-08-24 a la(s) 12.05.4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6132" y="1098329"/>
            <a:ext cx="2924628" cy="3469823"/>
          </a:xfrm>
          <a:prstGeom prst="rect">
            <a:avLst/>
          </a:prstGeom>
          <a:ln>
            <a:solidFill>
              <a:srgbClr val="FF0000"/>
            </a:solidFill>
          </a:ln>
        </p:spPr>
      </p:pic>
      <p:sp>
        <p:nvSpPr>
          <p:cNvPr id="6" name="Flecha derecha 24"/>
          <p:cNvSpPr/>
          <p:nvPr/>
        </p:nvSpPr>
        <p:spPr>
          <a:xfrm>
            <a:off x="3450109" y="2397224"/>
            <a:ext cx="1184598" cy="760135"/>
          </a:xfrm>
          <a:prstGeom prst="righ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372152080"/>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a:solidFill>
                  <a:srgbClr val="FF0000"/>
                </a:solidFill>
              </a:rPr>
              <a:t>D</a:t>
            </a:r>
            <a:r>
              <a:rPr lang="es-AR" dirty="0"/>
              <a:t>iagnóstico de transformadores</a:t>
            </a:r>
            <a:endParaRPr lang="es-ES_tradnl" dirty="0" smtClean="0">
              <a:solidFill>
                <a:srgbClr val="000000"/>
              </a:solidFill>
            </a:endParaRPr>
          </a:p>
        </p:txBody>
      </p:sp>
      <p:sp>
        <p:nvSpPr>
          <p:cNvPr id="3" name="Marcador de contenido 2"/>
          <p:cNvSpPr>
            <a:spLocks noGrp="1"/>
          </p:cNvSpPr>
          <p:nvPr>
            <p:ph idx="1"/>
          </p:nvPr>
        </p:nvSpPr>
        <p:spPr>
          <a:xfrm>
            <a:off x="584666" y="1041772"/>
            <a:ext cx="8056418" cy="3773422"/>
          </a:xfrm>
        </p:spPr>
        <p:txBody>
          <a:bodyPr>
            <a:noAutofit/>
          </a:bodyPr>
          <a:lstStyle/>
          <a:p>
            <a:r>
              <a:rPr lang="es-ES_tradnl" sz="1800" dirty="0" smtClean="0"/>
              <a:t>Pruebas según CIGRE TB 445</a:t>
            </a:r>
            <a:endParaRPr lang="es-ES_tradnl" sz="1800" dirty="0"/>
          </a:p>
        </p:txBody>
      </p:sp>
      <p:graphicFrame>
        <p:nvGraphicFramePr>
          <p:cNvPr id="4" name="Diagrama 3"/>
          <p:cNvGraphicFramePr/>
          <p:nvPr>
            <p:extLst>
              <p:ext uri="{D42A27DB-BD31-4B8C-83A1-F6EECF244321}">
                <p14:modId xmlns:p14="http://schemas.microsoft.com/office/powerpoint/2010/main" val="539325899"/>
              </p:ext>
            </p:extLst>
          </p:nvPr>
        </p:nvGraphicFramePr>
        <p:xfrm>
          <a:off x="793560" y="1397245"/>
          <a:ext cx="7847524" cy="3062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7628496"/>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a:solidFill>
                  <a:srgbClr val="FF0000"/>
                </a:solidFill>
              </a:rPr>
              <a:t>D</a:t>
            </a:r>
            <a:r>
              <a:rPr lang="es-AR" dirty="0"/>
              <a:t>iagnóstico de transformadores</a:t>
            </a:r>
            <a:endParaRPr lang="es-ES_tradnl" dirty="0" smtClean="0">
              <a:solidFill>
                <a:srgbClr val="000000"/>
              </a:solidFill>
            </a:endParaRPr>
          </a:p>
        </p:txBody>
      </p:sp>
      <p:sp>
        <p:nvSpPr>
          <p:cNvPr id="3" name="Marcador de contenido 2"/>
          <p:cNvSpPr>
            <a:spLocks noGrp="1"/>
          </p:cNvSpPr>
          <p:nvPr>
            <p:ph idx="1"/>
          </p:nvPr>
        </p:nvSpPr>
        <p:spPr>
          <a:xfrm>
            <a:off x="584666" y="1041772"/>
            <a:ext cx="8056418" cy="3773422"/>
          </a:xfrm>
        </p:spPr>
        <p:txBody>
          <a:bodyPr>
            <a:noAutofit/>
          </a:bodyPr>
          <a:lstStyle/>
          <a:p>
            <a:r>
              <a:rPr lang="es-ES_tradnl" sz="1800" dirty="0" smtClean="0"/>
              <a:t>Pruebas según CIGRE TB 445</a:t>
            </a:r>
            <a:endParaRPr lang="es-ES_tradnl" sz="1800" dirty="0"/>
          </a:p>
        </p:txBody>
      </p:sp>
      <p:graphicFrame>
        <p:nvGraphicFramePr>
          <p:cNvPr id="4" name="Tabla 3"/>
          <p:cNvGraphicFramePr>
            <a:graphicFrameLocks noGrp="1"/>
          </p:cNvGraphicFramePr>
          <p:nvPr>
            <p:extLst>
              <p:ext uri="{D42A27DB-BD31-4B8C-83A1-F6EECF244321}">
                <p14:modId xmlns:p14="http://schemas.microsoft.com/office/powerpoint/2010/main" val="708449904"/>
              </p:ext>
            </p:extLst>
          </p:nvPr>
        </p:nvGraphicFramePr>
        <p:xfrm>
          <a:off x="788566" y="1595102"/>
          <a:ext cx="7920001" cy="2827752"/>
        </p:xfrm>
        <a:graphic>
          <a:graphicData uri="http://schemas.openxmlformats.org/drawingml/2006/table">
            <a:tbl>
              <a:tblPr>
                <a:tableStyleId>{5C22544A-7EE6-4342-B048-85BDC9FD1C3A}</a:tableStyleId>
              </a:tblPr>
              <a:tblGrid>
                <a:gridCol w="1650361">
                  <a:extLst>
                    <a:ext uri="{9D8B030D-6E8A-4147-A177-3AD203B41FA5}">
                      <a16:colId xmlns:a16="http://schemas.microsoft.com/office/drawing/2014/main" val="20000"/>
                    </a:ext>
                  </a:extLst>
                </a:gridCol>
                <a:gridCol w="904767">
                  <a:extLst>
                    <a:ext uri="{9D8B030D-6E8A-4147-A177-3AD203B41FA5}">
                      <a16:colId xmlns:a16="http://schemas.microsoft.com/office/drawing/2014/main" val="20001"/>
                    </a:ext>
                  </a:extLst>
                </a:gridCol>
                <a:gridCol w="837747">
                  <a:extLst>
                    <a:ext uri="{9D8B030D-6E8A-4147-A177-3AD203B41FA5}">
                      <a16:colId xmlns:a16="http://schemas.microsoft.com/office/drawing/2014/main" val="20002"/>
                    </a:ext>
                  </a:extLst>
                </a:gridCol>
                <a:gridCol w="837748">
                  <a:extLst>
                    <a:ext uri="{9D8B030D-6E8A-4147-A177-3AD203B41FA5}">
                      <a16:colId xmlns:a16="http://schemas.microsoft.com/office/drawing/2014/main" val="20003"/>
                    </a:ext>
                  </a:extLst>
                </a:gridCol>
                <a:gridCol w="846124">
                  <a:extLst>
                    <a:ext uri="{9D8B030D-6E8A-4147-A177-3AD203B41FA5}">
                      <a16:colId xmlns:a16="http://schemas.microsoft.com/office/drawing/2014/main" val="20004"/>
                    </a:ext>
                  </a:extLst>
                </a:gridCol>
                <a:gridCol w="896390">
                  <a:extLst>
                    <a:ext uri="{9D8B030D-6E8A-4147-A177-3AD203B41FA5}">
                      <a16:colId xmlns:a16="http://schemas.microsoft.com/office/drawing/2014/main" val="20005"/>
                    </a:ext>
                  </a:extLst>
                </a:gridCol>
                <a:gridCol w="988543">
                  <a:extLst>
                    <a:ext uri="{9D8B030D-6E8A-4147-A177-3AD203B41FA5}">
                      <a16:colId xmlns:a16="http://schemas.microsoft.com/office/drawing/2014/main" val="20006"/>
                    </a:ext>
                  </a:extLst>
                </a:gridCol>
                <a:gridCol w="958321">
                  <a:extLst>
                    <a:ext uri="{9D8B030D-6E8A-4147-A177-3AD203B41FA5}">
                      <a16:colId xmlns:a16="http://schemas.microsoft.com/office/drawing/2014/main" val="20007"/>
                    </a:ext>
                  </a:extLst>
                </a:gridCol>
              </a:tblGrid>
              <a:tr h="477258">
                <a:tc>
                  <a:txBody>
                    <a:bodyPr/>
                    <a:lstStyle/>
                    <a:p>
                      <a:pPr algn="ctr" fontAlgn="ctr"/>
                      <a:r>
                        <a:rPr lang="es-ES_tradnl" sz="900" b="1" u="none" strike="noStrike" dirty="0">
                          <a:effectLst/>
                        </a:rPr>
                        <a:t>Tipo de defecto</a:t>
                      </a:r>
                      <a:endParaRPr lang="es-ES_tradnl" sz="900" b="1" i="0" u="none" strike="noStrike" dirty="0">
                        <a:solidFill>
                          <a:srgbClr val="000000"/>
                        </a:solidFill>
                        <a:effectLst/>
                        <a:latin typeface="Calibri" charset="0"/>
                      </a:endParaRPr>
                    </a:p>
                  </a:txBody>
                  <a:tcPr marL="9943" marR="9943" marT="9943" marB="0" anchor="ctr"/>
                </a:tc>
                <a:tc>
                  <a:txBody>
                    <a:bodyPr/>
                    <a:lstStyle/>
                    <a:p>
                      <a:pPr algn="ctr" fontAlgn="ctr"/>
                      <a:r>
                        <a:rPr lang="es-ES_tradnl" sz="900" b="1" u="none" strike="noStrike" dirty="0">
                          <a:effectLst/>
                        </a:rPr>
                        <a:t>Relación de transformación</a:t>
                      </a:r>
                      <a:endParaRPr lang="es-ES_tradnl" sz="900" b="1" i="0" u="none" strike="noStrike" dirty="0">
                        <a:solidFill>
                          <a:srgbClr val="000000"/>
                        </a:solidFill>
                        <a:effectLst/>
                        <a:latin typeface="Calibri" charset="0"/>
                      </a:endParaRPr>
                    </a:p>
                  </a:txBody>
                  <a:tcPr marL="9943" marR="9943" marT="9943" marB="0" anchor="ctr"/>
                </a:tc>
                <a:tc>
                  <a:txBody>
                    <a:bodyPr/>
                    <a:lstStyle/>
                    <a:p>
                      <a:pPr algn="ctr" fontAlgn="ctr"/>
                      <a:r>
                        <a:rPr lang="es-ES_tradnl" sz="900" b="1" u="none" strike="noStrike" dirty="0">
                          <a:effectLst/>
                        </a:rPr>
                        <a:t>Resistencia de devanados</a:t>
                      </a:r>
                      <a:endParaRPr lang="es-ES_tradnl" sz="900" b="1" i="0" u="none" strike="noStrike" dirty="0">
                        <a:solidFill>
                          <a:srgbClr val="000000"/>
                        </a:solidFill>
                        <a:effectLst/>
                        <a:latin typeface="Calibri" charset="0"/>
                      </a:endParaRPr>
                    </a:p>
                  </a:txBody>
                  <a:tcPr marL="9943" marR="9943" marT="9943" marB="0" anchor="ctr"/>
                </a:tc>
                <a:tc>
                  <a:txBody>
                    <a:bodyPr/>
                    <a:lstStyle/>
                    <a:p>
                      <a:pPr algn="ctr" fontAlgn="ctr"/>
                      <a:r>
                        <a:rPr lang="es-ES_tradnl" sz="900" b="1" u="none" strike="noStrike" dirty="0">
                          <a:effectLst/>
                        </a:rPr>
                        <a:t>Corriente de excitación</a:t>
                      </a:r>
                      <a:endParaRPr lang="es-ES_tradnl" sz="900" b="1" i="0" u="none" strike="noStrike" dirty="0">
                        <a:solidFill>
                          <a:srgbClr val="000000"/>
                        </a:solidFill>
                        <a:effectLst/>
                        <a:latin typeface="Calibri" charset="0"/>
                      </a:endParaRPr>
                    </a:p>
                  </a:txBody>
                  <a:tcPr marL="9943" marR="9943" marT="9943" marB="0" anchor="ctr"/>
                </a:tc>
                <a:tc>
                  <a:txBody>
                    <a:bodyPr/>
                    <a:lstStyle/>
                    <a:p>
                      <a:pPr algn="ctr" fontAlgn="ctr"/>
                      <a:r>
                        <a:rPr lang="es-ES_tradnl" sz="900" b="1" u="none" strike="noStrike" dirty="0">
                          <a:effectLst/>
                        </a:rPr>
                        <a:t>Capacitancia </a:t>
                      </a:r>
                      <a:endParaRPr lang="es-ES_tradnl" sz="900" b="1" u="none" strike="noStrike" dirty="0" smtClean="0">
                        <a:effectLst/>
                      </a:endParaRPr>
                    </a:p>
                    <a:p>
                      <a:pPr algn="ctr" fontAlgn="ctr"/>
                      <a:r>
                        <a:rPr lang="es-ES_tradnl" sz="900" b="1" u="none" strike="noStrike" dirty="0" smtClean="0">
                          <a:effectLst/>
                        </a:rPr>
                        <a:t>y </a:t>
                      </a:r>
                      <a:r>
                        <a:rPr lang="es-ES_tradnl" sz="900" b="1" u="none" strike="noStrike" dirty="0" err="1">
                          <a:effectLst/>
                        </a:rPr>
                        <a:t>tg</a:t>
                      </a:r>
                      <a:r>
                        <a:rPr lang="es-ES_tradnl" sz="900" b="1" u="none" strike="noStrike" dirty="0">
                          <a:effectLst/>
                        </a:rPr>
                        <a:t>𝛅</a:t>
                      </a:r>
                      <a:endParaRPr lang="es-ES_tradnl" sz="900" b="1" i="0" u="none" strike="noStrike" dirty="0">
                        <a:solidFill>
                          <a:srgbClr val="000000"/>
                        </a:solidFill>
                        <a:effectLst/>
                        <a:latin typeface="Calibri" charset="0"/>
                      </a:endParaRPr>
                    </a:p>
                  </a:txBody>
                  <a:tcPr marL="9943" marR="9943" marT="9943" marB="0" anchor="ctr"/>
                </a:tc>
                <a:tc>
                  <a:txBody>
                    <a:bodyPr/>
                    <a:lstStyle/>
                    <a:p>
                      <a:pPr algn="ctr" fontAlgn="ctr"/>
                      <a:r>
                        <a:rPr lang="es-ES_tradnl" sz="900" b="1" u="none" strike="noStrike" dirty="0">
                          <a:effectLst/>
                        </a:rPr>
                        <a:t>Reactancia de dispersión</a:t>
                      </a:r>
                      <a:endParaRPr lang="es-ES_tradnl" sz="900" b="1" i="0" u="none" strike="noStrike" dirty="0">
                        <a:solidFill>
                          <a:srgbClr val="000000"/>
                        </a:solidFill>
                        <a:effectLst/>
                        <a:latin typeface="Calibri" charset="0"/>
                      </a:endParaRPr>
                    </a:p>
                  </a:txBody>
                  <a:tcPr marL="9943" marR="9943" marT="9943" marB="0" anchor="ctr"/>
                </a:tc>
                <a:tc>
                  <a:txBody>
                    <a:bodyPr/>
                    <a:lstStyle/>
                    <a:p>
                      <a:pPr algn="ctr" fontAlgn="ctr"/>
                      <a:r>
                        <a:rPr lang="es-ES_tradnl" sz="900" b="1" u="none" strike="noStrike" dirty="0">
                          <a:effectLst/>
                        </a:rPr>
                        <a:t>Resistencia de aislamiento</a:t>
                      </a:r>
                      <a:endParaRPr lang="es-ES_tradnl" sz="900" b="1" i="0" u="none" strike="noStrike" dirty="0">
                        <a:solidFill>
                          <a:srgbClr val="000000"/>
                        </a:solidFill>
                        <a:effectLst/>
                        <a:latin typeface="Calibri" charset="0"/>
                      </a:endParaRPr>
                    </a:p>
                  </a:txBody>
                  <a:tcPr marL="9943" marR="9943" marT="9943" marB="0" anchor="ctr"/>
                </a:tc>
                <a:tc>
                  <a:txBody>
                    <a:bodyPr/>
                    <a:lstStyle/>
                    <a:p>
                      <a:pPr algn="ctr" fontAlgn="ctr"/>
                      <a:r>
                        <a:rPr lang="es-ES_tradnl" sz="900" b="1" u="none" strike="noStrike" dirty="0">
                          <a:effectLst/>
                        </a:rPr>
                        <a:t>Resistencia de aislamiento núcleo</a:t>
                      </a:r>
                      <a:endParaRPr lang="es-ES_tradnl" sz="900" b="1" i="0" u="none" strike="noStrike" dirty="0">
                        <a:solidFill>
                          <a:srgbClr val="000000"/>
                        </a:solidFill>
                        <a:effectLst/>
                        <a:latin typeface="Calibri" charset="0"/>
                      </a:endParaRPr>
                    </a:p>
                  </a:txBody>
                  <a:tcPr marL="9943" marR="9943" marT="9943" marB="0" anchor="ctr"/>
                </a:tc>
                <a:extLst>
                  <a:ext uri="{0D108BD9-81ED-4DB2-BD59-A6C34878D82A}">
                    <a16:rowId xmlns:a16="http://schemas.microsoft.com/office/drawing/2014/main" val="10000"/>
                  </a:ext>
                </a:extLst>
              </a:tr>
              <a:tr h="391749">
                <a:tc>
                  <a:txBody>
                    <a:bodyPr/>
                    <a:lstStyle/>
                    <a:p>
                      <a:pPr algn="ctr" fontAlgn="ctr"/>
                      <a:r>
                        <a:rPr lang="es-ES_tradnl" sz="900" b="1" u="none" strike="noStrike" dirty="0">
                          <a:effectLst/>
                        </a:rPr>
                        <a:t>Integridad del circuito magnético</a:t>
                      </a:r>
                      <a:endParaRPr lang="es-ES_tradnl" sz="900" b="1" i="0" u="none" strike="noStrike" dirty="0">
                        <a:solidFill>
                          <a:srgbClr val="000000"/>
                        </a:solidFill>
                        <a:effectLst/>
                        <a:latin typeface="Calibri" charset="0"/>
                      </a:endParaRPr>
                    </a:p>
                  </a:txBody>
                  <a:tcPr marL="9943" marR="9943" marT="9943" marB="0" anchor="ctr"/>
                </a:tc>
                <a:tc>
                  <a:txBody>
                    <a:bodyPr/>
                    <a:lstStyle/>
                    <a:p>
                      <a:pPr algn="l" fontAlgn="b"/>
                      <a:endParaRPr lang="es-ES_tradnl" sz="900" b="0" i="0" u="none" strike="noStrike" dirty="0">
                        <a:solidFill>
                          <a:srgbClr val="000000"/>
                        </a:solidFill>
                        <a:effectLst/>
                        <a:latin typeface="Calibri" charset="0"/>
                      </a:endParaRPr>
                    </a:p>
                  </a:txBody>
                  <a:tcPr marL="9943" marR="9943" marT="9943" marB="0" anchor="b"/>
                </a:tc>
                <a:tc>
                  <a:txBody>
                    <a:bodyPr/>
                    <a:lstStyle/>
                    <a:p>
                      <a:pPr algn="ctr" fontAlgn="ctr"/>
                      <a:r>
                        <a:rPr lang="sk-SK" sz="2500" u="none" strike="noStrike">
                          <a:effectLst/>
                        </a:rPr>
                        <a:t> </a:t>
                      </a:r>
                      <a:endParaRPr lang="sk-SK" sz="2500" b="1" i="0" u="none" strike="noStrike">
                        <a:solidFill>
                          <a:srgbClr val="000000"/>
                        </a:solidFill>
                        <a:effectLst/>
                        <a:latin typeface="Calibri" charset="0"/>
                      </a:endParaRPr>
                    </a:p>
                  </a:txBody>
                  <a:tcPr marL="9943" marR="9943" marT="9943" marB="0" anchor="ctr"/>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ctr" fontAlgn="ctr"/>
                      <a:r>
                        <a:rPr lang="sk-SK" sz="2500" u="none" strike="noStrike">
                          <a:effectLst/>
                        </a:rPr>
                        <a:t> </a:t>
                      </a:r>
                      <a:endParaRPr lang="sk-SK" sz="2500" b="1" i="0" u="none" strike="noStrike">
                        <a:solidFill>
                          <a:srgbClr val="000000"/>
                        </a:solidFill>
                        <a:effectLst/>
                        <a:latin typeface="Calibri" charset="0"/>
                      </a:endParaRPr>
                    </a:p>
                  </a:txBody>
                  <a:tcPr marL="9943" marR="9943" marT="9943" marB="0" anchor="ctr"/>
                </a:tc>
                <a:tc>
                  <a:txBody>
                    <a:bodyPr/>
                    <a:lstStyle/>
                    <a:p>
                      <a:pPr algn="ctr" fontAlgn="ctr"/>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ctr"/>
                </a:tc>
                <a:tc>
                  <a:txBody>
                    <a:bodyPr/>
                    <a:lstStyle/>
                    <a:p>
                      <a:pPr algn="ctr" fontAlgn="ctr"/>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ctr"/>
                </a:tc>
                <a:extLst>
                  <a:ext uri="{0D108BD9-81ED-4DB2-BD59-A6C34878D82A}">
                    <a16:rowId xmlns:a16="http://schemas.microsoft.com/office/drawing/2014/main" val="10001"/>
                  </a:ext>
                </a:extLst>
              </a:tr>
              <a:tr h="391749">
                <a:tc>
                  <a:txBody>
                    <a:bodyPr/>
                    <a:lstStyle/>
                    <a:p>
                      <a:pPr algn="ctr" fontAlgn="ctr"/>
                      <a:r>
                        <a:rPr lang="es-ES_tradnl" sz="900" b="1" u="none" strike="noStrike" dirty="0">
                          <a:effectLst/>
                        </a:rPr>
                        <a:t>Aislamiento del circuito magnético</a:t>
                      </a:r>
                      <a:endParaRPr lang="es-ES_tradnl" sz="900" b="1" i="0" u="none" strike="noStrike" dirty="0">
                        <a:solidFill>
                          <a:srgbClr val="000000"/>
                        </a:solidFill>
                        <a:effectLst/>
                        <a:latin typeface="Calibri" charset="0"/>
                      </a:endParaRPr>
                    </a:p>
                  </a:txBody>
                  <a:tcPr marL="9943" marR="9943" marT="9943" marB="0" anchor="ctr"/>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l" fontAlgn="b"/>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b"/>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extLst>
                  <a:ext uri="{0D108BD9-81ED-4DB2-BD59-A6C34878D82A}">
                    <a16:rowId xmlns:a16="http://schemas.microsoft.com/office/drawing/2014/main" val="10002"/>
                  </a:ext>
                </a:extLst>
              </a:tr>
              <a:tr h="391749">
                <a:tc>
                  <a:txBody>
                    <a:bodyPr/>
                    <a:lstStyle/>
                    <a:p>
                      <a:pPr algn="ctr" fontAlgn="ctr"/>
                      <a:r>
                        <a:rPr lang="es-ES_tradnl" sz="900" b="1" u="none" strike="noStrike" dirty="0">
                          <a:effectLst/>
                        </a:rPr>
                        <a:t>Geometría de devanados</a:t>
                      </a:r>
                      <a:endParaRPr lang="es-ES_tradnl" sz="900" b="1" i="0" u="none" strike="noStrike" dirty="0">
                        <a:solidFill>
                          <a:srgbClr val="000000"/>
                        </a:solidFill>
                        <a:effectLst/>
                        <a:latin typeface="Calibri" charset="0"/>
                      </a:endParaRPr>
                    </a:p>
                  </a:txBody>
                  <a:tcPr marL="9943" marR="9943" marT="9943" marB="0" anchor="ctr"/>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l" fontAlgn="b"/>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b"/>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extLst>
                  <a:ext uri="{0D108BD9-81ED-4DB2-BD59-A6C34878D82A}">
                    <a16:rowId xmlns:a16="http://schemas.microsoft.com/office/drawing/2014/main" val="10003"/>
                  </a:ext>
                </a:extLst>
              </a:tr>
              <a:tr h="391749">
                <a:tc>
                  <a:txBody>
                    <a:bodyPr/>
                    <a:lstStyle/>
                    <a:p>
                      <a:pPr algn="ctr" fontAlgn="ctr"/>
                      <a:r>
                        <a:rPr lang="es-ES_tradnl" sz="900" b="1" u="none" strike="noStrike" dirty="0">
                          <a:effectLst/>
                        </a:rPr>
                        <a:t>Continuidad de devanados, </a:t>
                      </a:r>
                      <a:r>
                        <a:rPr lang="es-ES_tradnl" sz="900" b="1" u="none" strike="noStrike" dirty="0" err="1">
                          <a:effectLst/>
                        </a:rPr>
                        <a:t>bushings</a:t>
                      </a:r>
                      <a:r>
                        <a:rPr lang="es-ES_tradnl" sz="900" b="1" u="none" strike="noStrike" dirty="0">
                          <a:effectLst/>
                        </a:rPr>
                        <a:t> y regulador</a:t>
                      </a:r>
                      <a:endParaRPr lang="es-ES_tradnl" sz="900" b="1" i="0" u="none" strike="noStrike" dirty="0">
                        <a:solidFill>
                          <a:srgbClr val="000000"/>
                        </a:solidFill>
                        <a:effectLst/>
                        <a:latin typeface="Calibri" charset="0"/>
                      </a:endParaRPr>
                    </a:p>
                  </a:txBody>
                  <a:tcPr marL="9943" marR="9943" marT="9943" marB="0" anchor="ctr"/>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ctr" fontAlgn="ctr"/>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ctr"/>
                </a:tc>
                <a:tc>
                  <a:txBody>
                    <a:bodyPr/>
                    <a:lstStyle/>
                    <a:p>
                      <a:pPr algn="l" fontAlgn="b"/>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b"/>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extLst>
                  <a:ext uri="{0D108BD9-81ED-4DB2-BD59-A6C34878D82A}">
                    <a16:rowId xmlns:a16="http://schemas.microsoft.com/office/drawing/2014/main" val="10004"/>
                  </a:ext>
                </a:extLst>
              </a:tr>
              <a:tr h="391749">
                <a:tc>
                  <a:txBody>
                    <a:bodyPr/>
                    <a:lstStyle/>
                    <a:p>
                      <a:pPr algn="ctr" fontAlgn="ctr"/>
                      <a:r>
                        <a:rPr lang="es-ES_tradnl" sz="900" b="1" u="none" strike="noStrike" dirty="0">
                          <a:effectLst/>
                        </a:rPr>
                        <a:t>Aislamiento de devanados y </a:t>
                      </a:r>
                      <a:r>
                        <a:rPr lang="es-ES_tradnl" sz="900" b="1" u="none" strike="noStrike" dirty="0" err="1">
                          <a:effectLst/>
                        </a:rPr>
                        <a:t>bushings</a:t>
                      </a:r>
                      <a:endParaRPr lang="es-ES_tradnl" sz="900" b="1" i="0" u="none" strike="noStrike" dirty="0">
                        <a:solidFill>
                          <a:srgbClr val="000000"/>
                        </a:solidFill>
                        <a:effectLst/>
                        <a:latin typeface="Calibri" charset="0"/>
                      </a:endParaRPr>
                    </a:p>
                  </a:txBody>
                  <a:tcPr marL="9943" marR="9943" marT="9943" marB="0" anchor="ctr"/>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l" fontAlgn="b"/>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b"/>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l" fontAlgn="b"/>
                      <a:r>
                        <a:rPr lang="sk-SK" sz="2500" u="none" strike="noStrike">
                          <a:effectLst/>
                        </a:rPr>
                        <a:t> </a:t>
                      </a:r>
                      <a:endParaRPr lang="sk-SK" sz="2500" b="1" i="0" u="none" strike="noStrike">
                        <a:solidFill>
                          <a:srgbClr val="000000"/>
                        </a:solidFill>
                        <a:effectLst/>
                        <a:latin typeface="Calibri" charset="0"/>
                      </a:endParaRPr>
                    </a:p>
                  </a:txBody>
                  <a:tcPr marL="9943" marR="9943" marT="9943" marB="0" anchor="b"/>
                </a:tc>
                <a:extLst>
                  <a:ext uri="{0D108BD9-81ED-4DB2-BD59-A6C34878D82A}">
                    <a16:rowId xmlns:a16="http://schemas.microsoft.com/office/drawing/2014/main" val="10005"/>
                  </a:ext>
                </a:extLst>
              </a:tr>
              <a:tr h="391749">
                <a:tc>
                  <a:txBody>
                    <a:bodyPr/>
                    <a:lstStyle/>
                    <a:p>
                      <a:pPr algn="ctr" fontAlgn="ctr"/>
                      <a:r>
                        <a:rPr lang="es-ES_tradnl" sz="900" b="1" u="none" strike="noStrike" dirty="0">
                          <a:effectLst/>
                        </a:rPr>
                        <a:t>Aislamiento entre espiras</a:t>
                      </a:r>
                      <a:endParaRPr lang="es-ES_tradnl" sz="900" b="1" i="0" u="none" strike="noStrike" dirty="0">
                        <a:solidFill>
                          <a:srgbClr val="000000"/>
                        </a:solidFill>
                        <a:effectLst/>
                        <a:latin typeface="Calibri" charset="0"/>
                      </a:endParaRPr>
                    </a:p>
                  </a:txBody>
                  <a:tcPr marL="9943" marR="9943" marT="9943" marB="0" anchor="ctr"/>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l" fontAlgn="b"/>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b"/>
                </a:tc>
                <a:tc>
                  <a:txBody>
                    <a:bodyPr/>
                    <a:lstStyle/>
                    <a:p>
                      <a:pPr algn="ctr" fontAlgn="ctr"/>
                      <a:endParaRPr lang="es-ES_tradnl" sz="2500" b="1" i="0" u="none" strike="noStrike" dirty="0">
                        <a:solidFill>
                          <a:srgbClr val="000000"/>
                        </a:solidFill>
                        <a:effectLst/>
                        <a:latin typeface="Calibri" charset="0"/>
                      </a:endParaRPr>
                    </a:p>
                  </a:txBody>
                  <a:tcPr marL="9943" marR="9943" marT="9943" marB="0" anchor="ctr">
                    <a:solidFill>
                      <a:schemeClr val="accent1"/>
                    </a:solidFill>
                  </a:tcPr>
                </a:tc>
                <a:tc>
                  <a:txBody>
                    <a:bodyPr/>
                    <a:lstStyle/>
                    <a:p>
                      <a:pPr algn="l" fontAlgn="b"/>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b"/>
                </a:tc>
                <a:tc>
                  <a:txBody>
                    <a:bodyPr/>
                    <a:lstStyle/>
                    <a:p>
                      <a:pPr algn="l" fontAlgn="b"/>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b"/>
                </a:tc>
                <a:tc>
                  <a:txBody>
                    <a:bodyPr/>
                    <a:lstStyle/>
                    <a:p>
                      <a:pPr algn="l" fontAlgn="b"/>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b"/>
                </a:tc>
                <a:tc>
                  <a:txBody>
                    <a:bodyPr/>
                    <a:lstStyle/>
                    <a:p>
                      <a:pPr algn="l" fontAlgn="b"/>
                      <a:r>
                        <a:rPr lang="sk-SK" sz="2500" u="none" strike="noStrike" dirty="0">
                          <a:effectLst/>
                        </a:rPr>
                        <a:t> </a:t>
                      </a:r>
                      <a:endParaRPr lang="sk-SK" sz="2500" b="1" i="0" u="none" strike="noStrike" dirty="0">
                        <a:solidFill>
                          <a:srgbClr val="000000"/>
                        </a:solidFill>
                        <a:effectLst/>
                        <a:latin typeface="Calibri" charset="0"/>
                      </a:endParaRPr>
                    </a:p>
                  </a:txBody>
                  <a:tcPr marL="9943" marR="9943" marT="9943" marB="0" anchor="b"/>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69394153"/>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a:solidFill>
                  <a:srgbClr val="FF0000"/>
                </a:solidFill>
              </a:rPr>
              <a:t>D</a:t>
            </a:r>
            <a:r>
              <a:rPr lang="es-AR" dirty="0"/>
              <a:t>iagnóstico de transformadores</a:t>
            </a:r>
            <a:endParaRPr lang="es-ES_tradnl" dirty="0" smtClean="0">
              <a:solidFill>
                <a:srgbClr val="000000"/>
              </a:solidFill>
            </a:endParaRPr>
          </a:p>
        </p:txBody>
      </p:sp>
      <p:sp>
        <p:nvSpPr>
          <p:cNvPr id="3" name="CuadroTexto 12"/>
          <p:cNvSpPr txBox="1"/>
          <p:nvPr/>
        </p:nvSpPr>
        <p:spPr>
          <a:xfrm>
            <a:off x="1295399" y="4604785"/>
            <a:ext cx="6485549" cy="461665"/>
          </a:xfrm>
          <a:prstGeom prst="rect">
            <a:avLst/>
          </a:prstGeom>
          <a:noFill/>
        </p:spPr>
        <p:txBody>
          <a:bodyPr wrap="square" rtlCol="0">
            <a:spAutoFit/>
          </a:bodyPr>
          <a:lstStyle/>
          <a:p>
            <a:r>
              <a:rPr lang="en-US" sz="1200" b="1" dirty="0"/>
              <a:t>IEEE </a:t>
            </a:r>
            <a:r>
              <a:rPr lang="en-US" sz="1200" b="1" dirty="0" smtClean="0"/>
              <a:t>C57.152-2013 “Guide </a:t>
            </a:r>
            <a:r>
              <a:rPr lang="en-US" sz="1200" b="1" dirty="0"/>
              <a:t>for Diagnostic </a:t>
            </a:r>
            <a:r>
              <a:rPr lang="en-US" sz="1200" b="1" dirty="0" smtClean="0"/>
              <a:t>Field Testing </a:t>
            </a:r>
            <a:r>
              <a:rPr lang="en-US" sz="1200" b="1" dirty="0"/>
              <a:t>of Fluid-Filled </a:t>
            </a:r>
            <a:r>
              <a:rPr lang="en-US" sz="1200" b="1" dirty="0" smtClean="0"/>
              <a:t>Power </a:t>
            </a:r>
            <a:r>
              <a:rPr lang="en-US" sz="1200" b="1" dirty="0"/>
              <a:t>Transformers, </a:t>
            </a:r>
            <a:r>
              <a:rPr lang="en-US" sz="1200" b="1" dirty="0" smtClean="0"/>
              <a:t>Regulators</a:t>
            </a:r>
            <a:r>
              <a:rPr lang="en-US" sz="1200" b="1" dirty="0"/>
              <a:t>, </a:t>
            </a:r>
            <a:r>
              <a:rPr lang="en-US" sz="1200" b="1" dirty="0" smtClean="0"/>
              <a:t>and Reactors</a:t>
            </a:r>
            <a:r>
              <a:rPr lang="en-US" sz="1200" b="1" dirty="0"/>
              <a:t>”</a:t>
            </a:r>
          </a:p>
        </p:txBody>
      </p:sp>
      <p:pic>
        <p:nvPicPr>
          <p:cNvPr id="4"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26666" t="21326" r="22708" b="26153"/>
          <a:stretch/>
        </p:blipFill>
        <p:spPr bwMode="auto">
          <a:xfrm>
            <a:off x="4495800" y="1633533"/>
            <a:ext cx="4557434" cy="2316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pic>
      <p:sp>
        <p:nvSpPr>
          <p:cNvPr id="5" name="Flecha derecha 24"/>
          <p:cNvSpPr/>
          <p:nvPr/>
        </p:nvSpPr>
        <p:spPr>
          <a:xfrm>
            <a:off x="3526309" y="2397224"/>
            <a:ext cx="1184598" cy="760135"/>
          </a:xfrm>
          <a:prstGeom prst="righ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819" y="1074691"/>
            <a:ext cx="2962290" cy="345600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 name="CuadroTexto 6"/>
          <p:cNvSpPr txBox="1"/>
          <p:nvPr/>
        </p:nvSpPr>
        <p:spPr>
          <a:xfrm>
            <a:off x="4736307" y="1300654"/>
            <a:ext cx="4179093" cy="338554"/>
          </a:xfrm>
          <a:prstGeom prst="rect">
            <a:avLst/>
          </a:prstGeom>
          <a:noFill/>
        </p:spPr>
        <p:txBody>
          <a:bodyPr wrap="square" rtlCol="0">
            <a:spAutoFit/>
          </a:bodyPr>
          <a:lstStyle/>
          <a:p>
            <a:r>
              <a:rPr lang="en-US" sz="1600" b="1" dirty="0" smtClean="0"/>
              <a:t>Cartas de </a:t>
            </a:r>
            <a:r>
              <a:rPr lang="en-US" sz="1600" b="1" dirty="0" err="1" smtClean="0"/>
              <a:t>prueba</a:t>
            </a:r>
            <a:endParaRPr lang="en-US" sz="1600" b="1" dirty="0"/>
          </a:p>
        </p:txBody>
      </p:sp>
    </p:spTree>
    <p:extLst>
      <p:ext uri="{BB962C8B-B14F-4D97-AF65-F5344CB8AC3E}">
        <p14:creationId xmlns:p14="http://schemas.microsoft.com/office/powerpoint/2010/main" val="1998781105"/>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a:solidFill>
                  <a:srgbClr val="FF0000"/>
                </a:solidFill>
              </a:rPr>
              <a:t>D</a:t>
            </a:r>
            <a:r>
              <a:rPr lang="es-AR" dirty="0"/>
              <a:t>iagnóstico de transformadores</a:t>
            </a:r>
            <a:endParaRPr lang="es-ES_tradnl" dirty="0" smtClean="0">
              <a:solidFill>
                <a:srgbClr val="000000"/>
              </a:solidFill>
            </a:endParaRPr>
          </a:p>
        </p:txBody>
      </p:sp>
      <p:graphicFrame>
        <p:nvGraphicFramePr>
          <p:cNvPr id="6" name="Diagrama 5"/>
          <p:cNvGraphicFramePr/>
          <p:nvPr>
            <p:extLst>
              <p:ext uri="{D42A27DB-BD31-4B8C-83A1-F6EECF244321}">
                <p14:modId xmlns:p14="http://schemas.microsoft.com/office/powerpoint/2010/main" val="1461646375"/>
              </p:ext>
            </p:extLst>
          </p:nvPr>
        </p:nvGraphicFramePr>
        <p:xfrm>
          <a:off x="793560" y="1397245"/>
          <a:ext cx="7847524" cy="3062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Marcador de contenido 2"/>
          <p:cNvSpPr>
            <a:spLocks noGrp="1"/>
          </p:cNvSpPr>
          <p:nvPr>
            <p:ph idx="1"/>
          </p:nvPr>
        </p:nvSpPr>
        <p:spPr>
          <a:xfrm>
            <a:off x="584666" y="1041772"/>
            <a:ext cx="8056418" cy="3773422"/>
          </a:xfrm>
        </p:spPr>
        <p:txBody>
          <a:bodyPr>
            <a:noAutofit/>
          </a:bodyPr>
          <a:lstStyle/>
          <a:p>
            <a:r>
              <a:rPr lang="es-ES_tradnl" sz="1800" dirty="0" smtClean="0"/>
              <a:t>Pruebas según IEEE C57.152</a:t>
            </a:r>
            <a:endParaRPr lang="es-ES_tradnl" sz="1800" dirty="0"/>
          </a:p>
        </p:txBody>
      </p:sp>
    </p:spTree>
    <p:extLst>
      <p:ext uri="{BB962C8B-B14F-4D97-AF65-F5344CB8AC3E}">
        <p14:creationId xmlns:p14="http://schemas.microsoft.com/office/powerpoint/2010/main" val="427341714"/>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smtClean="0">
                <a:solidFill>
                  <a:srgbClr val="FF0000"/>
                </a:solidFill>
              </a:rPr>
              <a:t>C</a:t>
            </a:r>
            <a:r>
              <a:rPr lang="es-AR" dirty="0" smtClean="0"/>
              <a:t>ontenido</a:t>
            </a:r>
            <a:endParaRPr lang="es-ES_tradnl" dirty="0"/>
          </a:p>
        </p:txBody>
      </p:sp>
      <p:graphicFrame>
        <p:nvGraphicFramePr>
          <p:cNvPr id="4" name="Diagrama 3"/>
          <p:cNvGraphicFramePr/>
          <p:nvPr>
            <p:extLst/>
          </p:nvPr>
        </p:nvGraphicFramePr>
        <p:xfrm>
          <a:off x="731520" y="1307109"/>
          <a:ext cx="4724400" cy="2846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Rectángulo 1"/>
          <p:cNvSpPr/>
          <p:nvPr/>
        </p:nvSpPr>
        <p:spPr>
          <a:xfrm>
            <a:off x="744220" y="2860411"/>
            <a:ext cx="2227713" cy="1330213"/>
          </a:xfrm>
          <a:prstGeom prst="rect">
            <a:avLst/>
          </a:prstGeom>
          <a:noFill/>
          <a:ln w="101600">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pic>
        <p:nvPicPr>
          <p:cNvPr id="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158" t="11119"/>
          <a:stretch/>
        </p:blipFill>
        <p:spPr bwMode="auto">
          <a:xfrm>
            <a:off x="5537199" y="1434445"/>
            <a:ext cx="3524422" cy="2617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70193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L 0.26806 -0.00494 " pathEditMode="relative" ptsTypes="AA">
                                      <p:cBhvr>
                                        <p:cTn id="6" dur="2000" fill="hold"/>
                                        <p:tgtEl>
                                          <p:spTgt spid="2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229" y="1469880"/>
            <a:ext cx="4871560" cy="2993136"/>
          </a:xfrm>
          <a:prstGeom prst="rect">
            <a:avLst/>
          </a:prstGeom>
        </p:spPr>
      </p:pic>
      <p:sp>
        <p:nvSpPr>
          <p:cNvPr id="8" name="Title 1"/>
          <p:cNvSpPr>
            <a:spLocks noGrp="1"/>
          </p:cNvSpPr>
          <p:nvPr>
            <p:ph type="title"/>
          </p:nvPr>
        </p:nvSpPr>
        <p:spPr>
          <a:xfrm>
            <a:off x="960756" y="148857"/>
            <a:ext cx="6238775" cy="799112"/>
          </a:xfrm>
        </p:spPr>
        <p:txBody>
          <a:bodyPr/>
          <a:lstStyle/>
          <a:p>
            <a:r>
              <a:rPr lang="es-ES_tradnl" sz="2500" dirty="0" smtClean="0">
                <a:solidFill>
                  <a:srgbClr val="FF0000"/>
                </a:solidFill>
              </a:rPr>
              <a:t/>
            </a:r>
            <a:br>
              <a:rPr lang="es-ES_tradnl" sz="2500" dirty="0" smtClean="0">
                <a:solidFill>
                  <a:srgbClr val="FF0000"/>
                </a:solidFill>
              </a:rPr>
            </a:br>
            <a:r>
              <a:rPr lang="es-ES_tradnl" sz="2500" dirty="0" smtClean="0">
                <a:solidFill>
                  <a:srgbClr val="FF0000"/>
                </a:solidFill>
              </a:rPr>
              <a:t>R</a:t>
            </a:r>
            <a:r>
              <a:rPr lang="es-ES_tradnl" sz="2500" dirty="0" smtClean="0">
                <a:solidFill>
                  <a:srgbClr val="000000"/>
                </a:solidFill>
              </a:rPr>
              <a:t>elación de transformación y polaridad</a:t>
            </a:r>
          </a:p>
        </p:txBody>
      </p:sp>
    </p:spTree>
    <p:extLst>
      <p:ext uri="{BB962C8B-B14F-4D97-AF65-F5344CB8AC3E}">
        <p14:creationId xmlns:p14="http://schemas.microsoft.com/office/powerpoint/2010/main" val="104600313"/>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756" y="148857"/>
            <a:ext cx="6238775" cy="799112"/>
          </a:xfrm>
        </p:spPr>
        <p:txBody>
          <a:bodyPr/>
          <a:lstStyle/>
          <a:p>
            <a:r>
              <a:rPr lang="es-ES_tradnl" sz="2500" dirty="0" smtClean="0">
                <a:solidFill>
                  <a:srgbClr val="FF0000"/>
                </a:solidFill>
              </a:rPr>
              <a:t/>
            </a:r>
            <a:br>
              <a:rPr lang="es-ES_tradnl" sz="2500" dirty="0" smtClean="0">
                <a:solidFill>
                  <a:srgbClr val="FF0000"/>
                </a:solidFill>
              </a:rPr>
            </a:br>
            <a:r>
              <a:rPr lang="es-ES_tradnl" sz="2500" dirty="0" smtClean="0">
                <a:solidFill>
                  <a:srgbClr val="FF0000"/>
                </a:solidFill>
              </a:rPr>
              <a:t>R</a:t>
            </a:r>
            <a:r>
              <a:rPr lang="es-ES_tradnl" sz="2500" dirty="0" smtClean="0">
                <a:solidFill>
                  <a:srgbClr val="000000"/>
                </a:solidFill>
              </a:rPr>
              <a:t>elación de transformación y polaridad</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Objetivo</a:t>
            </a:r>
          </a:p>
          <a:p>
            <a:pPr marL="554038" indent="-285750" algn="just">
              <a:buFont typeface="Wingdings" charset="2"/>
              <a:buChar char="§"/>
            </a:pPr>
            <a:r>
              <a:rPr lang="es-ES_tradnl" sz="1500" dirty="0" smtClean="0"/>
              <a:t>El objeto de este ensayo es el de determinar la relación de transformación para cada una de las combinaciones de arrollamientos, es decir la relación entre el primario/secundario, y si correspondiera la relación entre primario/terciario y secundario/terciario.</a:t>
            </a:r>
          </a:p>
          <a:p>
            <a:pPr marL="554038" indent="-285750" algn="just">
              <a:buFont typeface="Wingdings" charset="2"/>
              <a:buChar char="§"/>
            </a:pPr>
            <a:r>
              <a:rPr lang="es-ES_tradnl" sz="1500" dirty="0" smtClean="0"/>
              <a:t>Adicionalmente se mide el desplazamiento angular geométrico que existe en cada una de las combinaciones.</a:t>
            </a:r>
          </a:p>
          <a:p>
            <a:pPr marL="285750" indent="-285750" algn="just">
              <a:buFont typeface="Lucida Grande"/>
              <a:buChar char="➽"/>
            </a:pPr>
            <a:r>
              <a:rPr lang="es-ES_tradnl" sz="1500" b="1" dirty="0" smtClean="0"/>
              <a:t>Defectos detectables</a:t>
            </a:r>
          </a:p>
          <a:p>
            <a:pPr marL="554038" lvl="1" indent="-285750" algn="just">
              <a:spcAft>
                <a:spcPts val="600"/>
              </a:spcAft>
              <a:buFont typeface="Wingdings" charset="2"/>
              <a:buChar char="§"/>
            </a:pPr>
            <a:r>
              <a:rPr lang="es-ES_tradnl" sz="1500" dirty="0" smtClean="0"/>
              <a:t>Mediante la medición de la relación de transformación se pueden revelar circuitos abiertos, espiras en cortocircuito, defectos severos en los contactos del conmutador, terminales identificados incorrectamente, etc. </a:t>
            </a:r>
          </a:p>
          <a:p>
            <a:pPr marL="554038" lvl="1" indent="-285750" algn="just">
              <a:spcAft>
                <a:spcPts val="600"/>
              </a:spcAft>
              <a:buFont typeface="Wingdings" charset="2"/>
              <a:buChar char="§"/>
            </a:pPr>
            <a:r>
              <a:rPr lang="es-ES_tradnl" sz="1500" dirty="0" smtClean="0"/>
              <a:t>Midiendo el desplazamiento de fase se verifica la desviación angular entre el primario y secundario.</a:t>
            </a:r>
          </a:p>
          <a:p>
            <a:pPr marL="285750" lvl="1" indent="-285750" algn="just">
              <a:spcAft>
                <a:spcPts val="600"/>
              </a:spcAft>
              <a:buFont typeface="Lucida Grande"/>
              <a:buChar char="➽"/>
            </a:pPr>
            <a:r>
              <a:rPr lang="es-ES_tradnl" sz="1500" b="1" dirty="0" smtClean="0"/>
              <a:t>Indicador del defecto detectables con la prueba</a:t>
            </a:r>
          </a:p>
          <a:p>
            <a:pPr marL="554038" lvl="1" indent="-285750" algn="just">
              <a:spcAft>
                <a:spcPts val="600"/>
              </a:spcAft>
              <a:buFont typeface="Wingdings" charset="2"/>
              <a:buChar char="§"/>
            </a:pPr>
            <a:r>
              <a:rPr lang="en-US" sz="1500" dirty="0" err="1" smtClean="0"/>
              <a:t>Accionamiento</a:t>
            </a:r>
            <a:r>
              <a:rPr lang="en-US" sz="1500" dirty="0" smtClean="0"/>
              <a:t> del </a:t>
            </a:r>
            <a:r>
              <a:rPr lang="en-US" sz="1500" dirty="0" err="1" smtClean="0"/>
              <a:t>relé</a:t>
            </a:r>
            <a:r>
              <a:rPr lang="en-US" sz="1500" dirty="0" smtClean="0"/>
              <a:t> Buchholz, </a:t>
            </a:r>
            <a:r>
              <a:rPr lang="en-US" sz="1500" dirty="0" err="1" smtClean="0"/>
              <a:t>problemas</a:t>
            </a:r>
            <a:r>
              <a:rPr lang="en-US" sz="1500" dirty="0" smtClean="0"/>
              <a:t> en el </a:t>
            </a:r>
            <a:r>
              <a:rPr lang="en-US" sz="1500" dirty="0" err="1" smtClean="0"/>
              <a:t>conmutador</a:t>
            </a:r>
            <a:r>
              <a:rPr lang="en-US" sz="1500" dirty="0" smtClean="0"/>
              <a:t> </a:t>
            </a:r>
            <a:r>
              <a:rPr lang="en-US" sz="1500" dirty="0" err="1" smtClean="0"/>
              <a:t>bajo</a:t>
            </a:r>
            <a:r>
              <a:rPr lang="en-US" sz="1500" dirty="0" smtClean="0"/>
              <a:t> </a:t>
            </a:r>
            <a:r>
              <a:rPr lang="en-US" sz="1500" dirty="0" err="1" smtClean="0"/>
              <a:t>carga</a:t>
            </a:r>
            <a:r>
              <a:rPr lang="en-US" sz="1500" dirty="0" smtClean="0"/>
              <a:t>.</a:t>
            </a:r>
            <a:endParaRPr lang="es-ES_tradnl" sz="1500" dirty="0" smtClean="0"/>
          </a:p>
          <a:p>
            <a:pPr marL="554038" lvl="0" indent="-285750" algn="just">
              <a:buFont typeface="Wingdings" charset="2"/>
              <a:buChar char="§"/>
            </a:pPr>
            <a:endParaRPr lang="es-ES_tradnl" sz="1500" dirty="0"/>
          </a:p>
        </p:txBody>
      </p:sp>
    </p:spTree>
    <p:extLst>
      <p:ext uri="{BB962C8B-B14F-4D97-AF65-F5344CB8AC3E}">
        <p14:creationId xmlns:p14="http://schemas.microsoft.com/office/powerpoint/2010/main" val="1595765328"/>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a:solidFill>
                  <a:srgbClr val="FF0000"/>
                </a:solidFill>
              </a:rPr>
              <a:t/>
            </a:r>
            <a:br>
              <a:rPr lang="es-ES_tradnl" sz="2500" dirty="0">
                <a:solidFill>
                  <a:srgbClr val="FF0000"/>
                </a:solidFill>
              </a:rPr>
            </a:br>
            <a:r>
              <a:rPr lang="es-ES_tradnl" sz="2500" dirty="0">
                <a:solidFill>
                  <a:srgbClr val="FF0000"/>
                </a:solidFill>
              </a:rPr>
              <a:t>R</a:t>
            </a:r>
            <a:r>
              <a:rPr lang="es-ES_tradnl" sz="2500" dirty="0">
                <a:solidFill>
                  <a:srgbClr val="000000"/>
                </a:solidFill>
              </a:rPr>
              <a:t>elación de transformación y polaridad</a:t>
            </a:r>
            <a:endParaRPr lang="es-ES_tradnl" sz="2500" dirty="0"/>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endParaRPr lang="es-ES" sz="1500" b="1" dirty="0" smtClean="0">
              <a:latin typeface="Arial" charset="0"/>
            </a:endParaRPr>
          </a:p>
          <a:p>
            <a:pPr marL="266700" indent="0" algn="just">
              <a:buNone/>
            </a:pPr>
            <a:r>
              <a:rPr lang="es-ES" sz="1500" dirty="0" smtClean="0">
                <a:latin typeface="Arial" charset="0"/>
              </a:rPr>
              <a:t>Para las mediciones se considera que la relación de las tensiones en vacío es aproximadamente igual a la relación entre el número de espiras</a:t>
            </a:r>
            <a:r>
              <a:rPr lang="es-ES" sz="1500" dirty="0" smtClean="0">
                <a:solidFill>
                  <a:schemeClr val="tx1"/>
                </a:solidFill>
                <a:latin typeface="Arial" charset="0"/>
              </a:rPr>
              <a:t>.</a:t>
            </a:r>
            <a:endParaRPr lang="es-ES" sz="1500" dirty="0" smtClean="0">
              <a:latin typeface="Arial" charset="0"/>
            </a:endParaRPr>
          </a:p>
          <a:p>
            <a:pPr marL="554038" lvl="0" indent="-285750" algn="just">
              <a:buFont typeface="Wingdings" charset="2"/>
              <a:buChar char="§"/>
            </a:pPr>
            <a:endParaRPr lang="es-ES_tradnl" sz="1500" dirty="0"/>
          </a:p>
        </p:txBody>
      </p:sp>
      <p:graphicFrame>
        <p:nvGraphicFramePr>
          <p:cNvPr id="4" name="Object 5"/>
          <p:cNvGraphicFramePr>
            <a:graphicFrameLocks noChangeAspect="1"/>
          </p:cNvGraphicFramePr>
          <p:nvPr>
            <p:extLst>
              <p:ext uri="{D42A27DB-BD31-4B8C-83A1-F6EECF244321}">
                <p14:modId xmlns:p14="http://schemas.microsoft.com/office/powerpoint/2010/main" val="1004614274"/>
              </p:ext>
            </p:extLst>
          </p:nvPr>
        </p:nvGraphicFramePr>
        <p:xfrm>
          <a:off x="4278224" y="2104685"/>
          <a:ext cx="3601862" cy="2507456"/>
        </p:xfrm>
        <a:graphic>
          <a:graphicData uri="http://schemas.openxmlformats.org/presentationml/2006/ole">
            <mc:AlternateContent xmlns:mc="http://schemas.openxmlformats.org/markup-compatibility/2006">
              <mc:Choice xmlns:v="urn:schemas-microsoft-com:vml" Requires="v">
                <p:oleObj spid="_x0000_s6724" name="EcuaciÛn" r:id="rId3" imgW="3071880" imgH="1965600" progId="Equation.3">
                  <p:embed/>
                </p:oleObj>
              </mc:Choice>
              <mc:Fallback>
                <p:oleObj name="EcuaciÛn" r:id="rId3" imgW="3071880" imgH="1965600" progId="Equation.3">
                  <p:embed/>
                  <p:pic>
                    <p:nvPicPr>
                      <p:cNvPr id="0" name="Picture 57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8224" y="2104685"/>
                        <a:ext cx="3601862" cy="2507456"/>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8097" dir="2700000" algn="ctr" rotWithShape="0">
                                <a:srgbClr val="000000">
                                  <a:alpha val="74997"/>
                                </a:srgbClr>
                              </a:outerShdw>
                            </a:effectLst>
                          </a14:hiddenEffects>
                        </a:ext>
                      </a:extLst>
                    </p:spPr>
                  </p:pic>
                </p:oleObj>
              </mc:Fallback>
            </mc:AlternateContent>
          </a:graphicData>
        </a:graphic>
      </p:graphicFrame>
      <p:pic>
        <p:nvPicPr>
          <p:cNvPr id="7" name="Imagen 6" descr="Captura de pantalla 2015-06-05 a la(s) 10.09.33.pn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2921" y="1883497"/>
            <a:ext cx="3057049" cy="1814673"/>
          </a:xfrm>
          <a:prstGeom prst="rect">
            <a:avLst/>
          </a:prstGeom>
        </p:spPr>
      </p:pic>
      <p:sp>
        <p:nvSpPr>
          <p:cNvPr id="8" name="Rectangle 4"/>
          <p:cNvSpPr>
            <a:spLocks noChangeArrowheads="1"/>
          </p:cNvSpPr>
          <p:nvPr/>
        </p:nvSpPr>
        <p:spPr bwMode="auto">
          <a:xfrm>
            <a:off x="661511" y="3745072"/>
            <a:ext cx="3203733"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15913" indent="-315913" algn="l" defTabSz="739775">
              <a:spcBef>
                <a:spcPct val="20000"/>
              </a:spcBef>
              <a:buClr>
                <a:srgbClr val="FF0000"/>
              </a:buClr>
              <a:buSzPct val="100000"/>
              <a:buFont typeface="Wingdings" charset="0"/>
              <a:buNone/>
            </a:pPr>
            <a:r>
              <a:rPr lang="es-ES" sz="1200" dirty="0">
                <a:solidFill>
                  <a:srgbClr val="00233C"/>
                </a:solidFill>
              </a:rPr>
              <a:t>N</a:t>
            </a:r>
            <a:r>
              <a:rPr lang="es-ES" sz="1200" baseline="-25000" dirty="0">
                <a:solidFill>
                  <a:srgbClr val="00233C"/>
                </a:solidFill>
              </a:rPr>
              <a:t>P</a:t>
            </a:r>
            <a:r>
              <a:rPr lang="es-ES" sz="1200" dirty="0">
                <a:solidFill>
                  <a:srgbClr val="00233C"/>
                </a:solidFill>
              </a:rPr>
              <a:t>  =  </a:t>
            </a:r>
            <a:r>
              <a:rPr lang="es-ES" sz="1200" dirty="0" smtClean="0">
                <a:solidFill>
                  <a:srgbClr val="00233C"/>
                </a:solidFill>
              </a:rPr>
              <a:t>Número </a:t>
            </a:r>
            <a:r>
              <a:rPr lang="es-ES" sz="1200" dirty="0">
                <a:solidFill>
                  <a:srgbClr val="00233C"/>
                </a:solidFill>
              </a:rPr>
              <a:t>de espiras en el primario</a:t>
            </a:r>
          </a:p>
          <a:p>
            <a:pPr marL="315913" indent="-315913" algn="l" defTabSz="739775">
              <a:spcBef>
                <a:spcPct val="20000"/>
              </a:spcBef>
              <a:buClr>
                <a:srgbClr val="FF0000"/>
              </a:buClr>
              <a:buSzPct val="100000"/>
              <a:buFont typeface="Wingdings" charset="0"/>
              <a:buNone/>
            </a:pPr>
            <a:r>
              <a:rPr lang="es-ES" sz="1200" dirty="0">
                <a:solidFill>
                  <a:srgbClr val="00233C"/>
                </a:solidFill>
              </a:rPr>
              <a:t>N</a:t>
            </a:r>
            <a:r>
              <a:rPr lang="es-ES" sz="1200" baseline="-25000" dirty="0">
                <a:solidFill>
                  <a:srgbClr val="00233C"/>
                </a:solidFill>
              </a:rPr>
              <a:t>S</a:t>
            </a:r>
            <a:r>
              <a:rPr lang="es-ES" sz="1200" dirty="0">
                <a:solidFill>
                  <a:srgbClr val="00233C"/>
                </a:solidFill>
              </a:rPr>
              <a:t>  =  </a:t>
            </a:r>
            <a:r>
              <a:rPr lang="es-ES" sz="1200" dirty="0" smtClean="0">
                <a:solidFill>
                  <a:srgbClr val="00233C"/>
                </a:solidFill>
              </a:rPr>
              <a:t>Número </a:t>
            </a:r>
            <a:r>
              <a:rPr lang="es-ES" sz="1200" dirty="0">
                <a:solidFill>
                  <a:srgbClr val="00233C"/>
                </a:solidFill>
              </a:rPr>
              <a:t>de espiras en el secundario</a:t>
            </a:r>
          </a:p>
          <a:p>
            <a:pPr marL="315913" indent="-315913" algn="l" defTabSz="739775">
              <a:spcBef>
                <a:spcPct val="20000"/>
              </a:spcBef>
              <a:buClr>
                <a:srgbClr val="FF0000"/>
              </a:buClr>
              <a:buSzPct val="100000"/>
              <a:buFont typeface="Wingdings" charset="0"/>
              <a:buNone/>
            </a:pPr>
            <a:r>
              <a:rPr lang="es-ES" sz="1200" dirty="0" smtClean="0">
                <a:solidFill>
                  <a:srgbClr val="00233C"/>
                </a:solidFill>
              </a:rPr>
              <a:t>U</a:t>
            </a:r>
            <a:r>
              <a:rPr lang="es-ES" sz="1200" baseline="-25000" dirty="0" smtClean="0">
                <a:solidFill>
                  <a:srgbClr val="00233C"/>
                </a:solidFill>
              </a:rPr>
              <a:t>P</a:t>
            </a:r>
            <a:r>
              <a:rPr lang="es-ES" sz="1200" dirty="0" smtClean="0">
                <a:solidFill>
                  <a:srgbClr val="00233C"/>
                </a:solidFill>
              </a:rPr>
              <a:t>  </a:t>
            </a:r>
            <a:r>
              <a:rPr lang="es-ES" sz="1200" dirty="0">
                <a:solidFill>
                  <a:srgbClr val="00233C"/>
                </a:solidFill>
              </a:rPr>
              <a:t>=  </a:t>
            </a:r>
            <a:r>
              <a:rPr lang="es-ES" sz="1200" dirty="0" smtClean="0">
                <a:solidFill>
                  <a:srgbClr val="00233C"/>
                </a:solidFill>
              </a:rPr>
              <a:t>Tensión Primaria</a:t>
            </a:r>
            <a:endParaRPr lang="es-ES" sz="1200" dirty="0">
              <a:solidFill>
                <a:srgbClr val="00233C"/>
              </a:solidFill>
            </a:endParaRPr>
          </a:p>
          <a:p>
            <a:pPr marL="315913" indent="-315913" algn="l" defTabSz="739775">
              <a:spcBef>
                <a:spcPct val="20000"/>
              </a:spcBef>
              <a:buClr>
                <a:srgbClr val="FF0000"/>
              </a:buClr>
              <a:buSzPct val="100000"/>
              <a:buFont typeface="Wingdings" charset="0"/>
              <a:buNone/>
            </a:pPr>
            <a:r>
              <a:rPr lang="es-ES" sz="1200" dirty="0" smtClean="0">
                <a:solidFill>
                  <a:srgbClr val="00233C"/>
                </a:solidFill>
              </a:rPr>
              <a:t>U</a:t>
            </a:r>
            <a:r>
              <a:rPr lang="es-ES" sz="1200" baseline="-25000" dirty="0" smtClean="0">
                <a:solidFill>
                  <a:srgbClr val="00233C"/>
                </a:solidFill>
              </a:rPr>
              <a:t>S</a:t>
            </a:r>
            <a:r>
              <a:rPr lang="es-ES" sz="1200" dirty="0" smtClean="0">
                <a:solidFill>
                  <a:srgbClr val="00233C"/>
                </a:solidFill>
              </a:rPr>
              <a:t>  </a:t>
            </a:r>
            <a:r>
              <a:rPr lang="es-ES" sz="1200" dirty="0">
                <a:solidFill>
                  <a:srgbClr val="00233C"/>
                </a:solidFill>
              </a:rPr>
              <a:t>=  </a:t>
            </a:r>
            <a:r>
              <a:rPr lang="es-ES" sz="1200" dirty="0" smtClean="0">
                <a:solidFill>
                  <a:srgbClr val="00233C"/>
                </a:solidFill>
              </a:rPr>
              <a:t>Tensión Secundaria</a:t>
            </a:r>
            <a:endParaRPr lang="es-ES" sz="1200" dirty="0">
              <a:solidFill>
                <a:srgbClr val="00233C"/>
              </a:solidFill>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elación de transformación y polaridad</a:t>
            </a:r>
            <a:endParaRPr lang="es-ES_tradnl" sz="2500" dirty="0"/>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600" b="1" dirty="0" smtClean="0"/>
              <a:t>Metodología</a:t>
            </a:r>
            <a:endParaRPr lang="es-ES" sz="1600" b="1" dirty="0" smtClean="0">
              <a:latin typeface="Arial" charset="0"/>
            </a:endParaRPr>
          </a:p>
          <a:p>
            <a:pPr marL="554038" indent="-285750" algn="just">
              <a:buFont typeface="Wingdings" charset="2"/>
              <a:buChar char="§"/>
            </a:pPr>
            <a:r>
              <a:rPr lang="es-ES" sz="1500" dirty="0"/>
              <a:t>Se excita un devanado y se mide la tensión inducida en el devanado opuesto.</a:t>
            </a:r>
          </a:p>
          <a:p>
            <a:pPr marL="554038" indent="-285750" algn="just">
              <a:buFont typeface="Wingdings" charset="2"/>
              <a:buChar char="§"/>
            </a:pPr>
            <a:r>
              <a:rPr lang="es-ES" sz="1500" dirty="0"/>
              <a:t>La tensión de prueba se aplica sea al devanado de alta o al de baja tensión.</a:t>
            </a:r>
          </a:p>
          <a:p>
            <a:pPr marL="554038" indent="-285750" algn="just">
              <a:buFont typeface="Wingdings" charset="2"/>
              <a:buChar char="§"/>
            </a:pPr>
            <a:r>
              <a:rPr lang="es-ES" sz="1500" dirty="0"/>
              <a:t>La corriente generada en el devanado donde se aplica la tensión es la corriente de excitación.</a:t>
            </a:r>
          </a:p>
          <a:p>
            <a:pPr algn="just"/>
            <a:endParaRPr lang="es-ES" sz="1600" dirty="0" smtClean="0">
              <a:latin typeface="Arial" charset="0"/>
            </a:endParaRPr>
          </a:p>
          <a:p>
            <a:pPr marL="554038" lvl="0" indent="-285750" algn="just">
              <a:buFont typeface="Wingdings" charset="2"/>
              <a:buChar char="§"/>
            </a:pPr>
            <a:endParaRPr lang="es-ES_tradnl" sz="1500" dirty="0"/>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2184" y="2452639"/>
            <a:ext cx="5181381" cy="2456359"/>
          </a:xfrm>
          <a:prstGeom prst="rect">
            <a:avLst/>
          </a:prstGeom>
        </p:spPr>
      </p:pic>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elación de transformación y polaridad</a:t>
            </a:r>
            <a:endParaRPr lang="es-ES_tradnl" sz="2500" dirty="0"/>
          </a:p>
        </p:txBody>
      </p:sp>
      <p:sp>
        <p:nvSpPr>
          <p:cNvPr id="6" name="Marcador de contenido 2"/>
          <p:cNvSpPr>
            <a:spLocks noGrp="1"/>
          </p:cNvSpPr>
          <p:nvPr>
            <p:ph idx="1"/>
          </p:nvPr>
        </p:nvSpPr>
        <p:spPr>
          <a:xfrm>
            <a:off x="509047" y="1041772"/>
            <a:ext cx="8484123" cy="3773422"/>
          </a:xfrm>
        </p:spPr>
        <p:txBody>
          <a:bodyPr>
            <a:noAutofit/>
          </a:bodyPr>
          <a:lstStyle/>
          <a:p>
            <a:pPr marL="285750" indent="-285750" algn="just">
              <a:buFont typeface="Lucida Grande"/>
              <a:buChar char="➽"/>
            </a:pPr>
            <a:r>
              <a:rPr lang="es-ES_tradnl" sz="1600" b="1" dirty="0" smtClean="0"/>
              <a:t>Interpretación de los resultados: </a:t>
            </a:r>
            <a:endParaRPr lang="es-ES" sz="1600" b="1" dirty="0" smtClean="0">
              <a:latin typeface="Arial" charset="0"/>
            </a:endParaRPr>
          </a:p>
          <a:p>
            <a:pPr marL="554038" lvl="1" indent="-285750" algn="just">
              <a:buFont typeface="Wingdings" charset="2"/>
              <a:buChar char="§"/>
            </a:pPr>
            <a:r>
              <a:rPr lang="es-ES" sz="1400" dirty="0">
                <a:ea typeface="+mn-ea"/>
                <a:cs typeface="+mn-cs"/>
              </a:rPr>
              <a:t>Las discrepancias del error de relación de las sucesivas mediciones a lo largo del mantenimiento, deben ser inferiores al ±0,5% (IEEE C57.152 y CIGRE TB 445) respecto a los valores de referencia.</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8086" y="1815856"/>
            <a:ext cx="6774545" cy="3312000"/>
          </a:xfrm>
          <a:prstGeom prst="rect">
            <a:avLst/>
          </a:prstGeom>
        </p:spPr>
      </p:pic>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l="923"/>
          <a:stretch/>
        </p:blipFill>
        <p:spPr>
          <a:xfrm>
            <a:off x="1400277" y="1812404"/>
            <a:ext cx="6774545" cy="3312000"/>
          </a:xfrm>
          <a:prstGeom prst="rect">
            <a:avLst/>
          </a:prstGeom>
        </p:spPr>
      </p:pic>
      <p:pic>
        <p:nvPicPr>
          <p:cNvPr id="8" name="Imagen 7"/>
          <p:cNvPicPr>
            <a:picLocks noChangeAspect="1"/>
          </p:cNvPicPr>
          <p:nvPr/>
        </p:nvPicPr>
        <p:blipFill rotWithShape="1">
          <a:blip r:embed="rId4">
            <a:extLst>
              <a:ext uri="{28A0092B-C50C-407E-A947-70E740481C1C}">
                <a14:useLocalDpi xmlns:a14="http://schemas.microsoft.com/office/drawing/2010/main" val="0"/>
              </a:ext>
            </a:extLst>
          </a:blip>
          <a:srcRect r="1544"/>
          <a:stretch/>
        </p:blipFill>
        <p:spPr>
          <a:xfrm>
            <a:off x="1378702" y="1831500"/>
            <a:ext cx="6696544" cy="3312000"/>
          </a:xfrm>
          <a:prstGeom prst="rect">
            <a:avLst/>
          </a:prstGeom>
        </p:spPr>
      </p:pic>
      <p:pic>
        <p:nvPicPr>
          <p:cNvPr id="9" name="Imagen 8"/>
          <p:cNvPicPr>
            <a:picLocks noChangeAspect="1"/>
          </p:cNvPicPr>
          <p:nvPr/>
        </p:nvPicPr>
        <p:blipFill rotWithShape="1">
          <a:blip r:embed="rId5">
            <a:extLst>
              <a:ext uri="{28A0092B-C50C-407E-A947-70E740481C1C}">
                <a14:useLocalDpi xmlns:a14="http://schemas.microsoft.com/office/drawing/2010/main" val="0"/>
              </a:ext>
            </a:extLst>
          </a:blip>
          <a:srcRect r="1689"/>
          <a:stretch/>
        </p:blipFill>
        <p:spPr>
          <a:xfrm>
            <a:off x="1360567" y="1815856"/>
            <a:ext cx="6687160" cy="3312000"/>
          </a:xfrm>
          <a:prstGeom prst="rect">
            <a:avLst/>
          </a:prstGeom>
        </p:spPr>
      </p:pic>
      <p:sp>
        <p:nvSpPr>
          <p:cNvPr id="10" name="Elipse 9"/>
          <p:cNvSpPr/>
          <p:nvPr/>
        </p:nvSpPr>
        <p:spPr>
          <a:xfrm>
            <a:off x="6487150" y="2540325"/>
            <a:ext cx="768096" cy="865632"/>
          </a:xfrm>
          <a:prstGeom prst="ellipse">
            <a:avLst/>
          </a:prstGeom>
          <a:no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 name="Elipse 10"/>
          <p:cNvSpPr/>
          <p:nvPr/>
        </p:nvSpPr>
        <p:spPr>
          <a:xfrm>
            <a:off x="6383518" y="4394614"/>
            <a:ext cx="926592" cy="623431"/>
          </a:xfrm>
          <a:prstGeom prst="ellipse">
            <a:avLst/>
          </a:prstGeom>
          <a:no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elación de transformación y polaridad</a:t>
            </a:r>
            <a:endParaRPr lang="es-ES_tradnl" sz="2500" dirty="0"/>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Interpretación de los resultados: </a:t>
            </a:r>
          </a:p>
          <a:p>
            <a:pPr marL="625475" indent="-29210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Placa característica: </a:t>
            </a:r>
            <a:r>
              <a:rPr lang="es-ES_tradnl" sz="1500" b="1" dirty="0" smtClean="0">
                <a:solidFill>
                  <a:srgbClr val="00233C"/>
                </a:solidFill>
                <a:latin typeface="Arial" charset="0"/>
                <a:ea typeface="ＭＳ Ｐゴシック" charset="0"/>
              </a:rPr>
              <a:t>VALORES DE REFERENCIA</a:t>
            </a:r>
          </a:p>
          <a:p>
            <a:pPr algn="just"/>
            <a:endParaRPr lang="es-ES" sz="1500" dirty="0" smtClean="0">
              <a:latin typeface="Arial" charset="0"/>
            </a:endParaRPr>
          </a:p>
          <a:p>
            <a:pPr marL="554038" lvl="0" indent="-285750" algn="just">
              <a:buFont typeface="Wingdings" charset="2"/>
              <a:buChar char="§"/>
            </a:pPr>
            <a:endParaRPr lang="es-ES_tradnl" sz="1500" dirty="0"/>
          </a:p>
        </p:txBody>
      </p:sp>
      <p:pic>
        <p:nvPicPr>
          <p:cNvPr id="5" name="Imagen 3" descr="Captura de pantalla 2015-06-11 a la(s) 08.09.36.png"/>
          <p:cNvPicPr>
            <a:picLocks noChangeAspect="1"/>
          </p:cNvPicPr>
          <p:nvPr/>
        </p:nvPicPr>
        <p:blipFill rotWithShape="1">
          <a:blip r:embed="rId2" cstate="print">
            <a:extLst>
              <a:ext uri="{28A0092B-C50C-407E-A947-70E740481C1C}">
                <a14:useLocalDpi xmlns:a14="http://schemas.microsoft.com/office/drawing/2010/main"/>
              </a:ext>
            </a:extLst>
          </a:blip>
          <a:srcRect l="879" t="1017" r="1936" b="1244"/>
          <a:stretch/>
        </p:blipFill>
        <p:spPr>
          <a:xfrm>
            <a:off x="774286" y="1875092"/>
            <a:ext cx="2748453" cy="2809796"/>
          </a:xfrm>
          <a:prstGeom prst="rect">
            <a:avLst/>
          </a:prstGeom>
        </p:spPr>
      </p:pic>
      <p:pic>
        <p:nvPicPr>
          <p:cNvPr id="7" name="Imagen 4" descr="Captura de pantalla 2015-06-11 a la(s) 08.12.08.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36455" y="1714608"/>
            <a:ext cx="3162768" cy="3356175"/>
          </a:xfrm>
          <a:prstGeom prst="rect">
            <a:avLst/>
          </a:prstGeom>
        </p:spPr>
      </p:pic>
      <p:sp>
        <p:nvSpPr>
          <p:cNvPr id="8" name="Rectángulo 5"/>
          <p:cNvSpPr/>
          <p:nvPr/>
        </p:nvSpPr>
        <p:spPr>
          <a:xfrm>
            <a:off x="679586" y="1775221"/>
            <a:ext cx="2967182" cy="2987387"/>
          </a:xfrm>
          <a:prstGeom prst="rect">
            <a:avLst/>
          </a:prstGeom>
          <a:no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9" name="Rectángulo 8"/>
          <p:cNvSpPr/>
          <p:nvPr/>
        </p:nvSpPr>
        <p:spPr>
          <a:xfrm>
            <a:off x="1995768" y="1957074"/>
            <a:ext cx="1526970" cy="1553013"/>
          </a:xfrm>
          <a:prstGeom prst="rect">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0" name="Flecha a la derecha con bandas 6"/>
          <p:cNvSpPr/>
          <p:nvPr/>
        </p:nvSpPr>
        <p:spPr>
          <a:xfrm>
            <a:off x="3522739" y="2294768"/>
            <a:ext cx="1128485" cy="935182"/>
          </a:xfrm>
          <a:prstGeom prst="striped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 name="CuadroTexto 9"/>
          <p:cNvSpPr txBox="1"/>
          <p:nvPr/>
        </p:nvSpPr>
        <p:spPr>
          <a:xfrm>
            <a:off x="3774709" y="3368449"/>
            <a:ext cx="1140056" cy="461665"/>
          </a:xfrm>
          <a:prstGeom prst="rect">
            <a:avLst/>
          </a:prstGeom>
          <a:noFill/>
        </p:spPr>
        <p:txBody>
          <a:bodyPr wrap="none" rtlCol="0">
            <a:spAutoFit/>
          </a:bodyPr>
          <a:lstStyle/>
          <a:p>
            <a:r>
              <a:rPr lang="es-ES_tradnl" b="1" dirty="0">
                <a:solidFill>
                  <a:srgbClr val="FF0000"/>
                </a:solidFill>
              </a:rPr>
              <a:t>±0,5% </a:t>
            </a: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elación de transformación y polaridad</a:t>
            </a:r>
            <a:endParaRPr lang="es-ES_tradnl" sz="2500" dirty="0"/>
          </a:p>
        </p:txBody>
      </p:sp>
      <p:sp>
        <p:nvSpPr>
          <p:cNvPr id="12"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AR" sz="1600" b="1" dirty="0" smtClean="0"/>
              <a:t>Polaridad</a:t>
            </a:r>
          </a:p>
          <a:p>
            <a:pPr algn="just"/>
            <a:endParaRPr lang="es-ES" sz="1600" dirty="0" smtClean="0">
              <a:latin typeface="Arial" charset="0"/>
            </a:endParaRPr>
          </a:p>
          <a:p>
            <a:pPr marL="554038" lvl="0" indent="-285750" algn="just">
              <a:buFont typeface="Wingdings" charset="2"/>
              <a:buChar char="§"/>
            </a:pPr>
            <a:endParaRPr lang="es-ES_tradnl" sz="1600" dirty="0"/>
          </a:p>
        </p:txBody>
      </p:sp>
      <p:pic>
        <p:nvPicPr>
          <p:cNvPr id="13" name="Picture 10"/>
          <p:cNvPicPr>
            <a:picLocks noChangeAspect="1" noChangeArrowheads="1"/>
          </p:cNvPicPr>
          <p:nvPr/>
        </p:nvPicPr>
        <p:blipFill rotWithShape="1">
          <a:blip r:embed="rId2">
            <a:extLst>
              <a:ext uri="{28A0092B-C50C-407E-A947-70E740481C1C}">
                <a14:useLocalDpi xmlns:a14="http://schemas.microsoft.com/office/drawing/2010/main"/>
              </a:ext>
            </a:extLst>
          </a:blip>
          <a:srcRect l="49252" t="17454" r="22341" b="24358"/>
          <a:stretch/>
        </p:blipFill>
        <p:spPr bwMode="auto">
          <a:xfrm>
            <a:off x="788399" y="1387104"/>
            <a:ext cx="1715680" cy="15556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14" name="Elipse 13"/>
          <p:cNvSpPr/>
          <p:nvPr/>
        </p:nvSpPr>
        <p:spPr bwMode="auto">
          <a:xfrm>
            <a:off x="1228931" y="1470232"/>
            <a:ext cx="118753" cy="118754"/>
          </a:xfrm>
          <a:prstGeom prst="ellips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5" name="Elipse 14"/>
          <p:cNvSpPr/>
          <p:nvPr/>
        </p:nvSpPr>
        <p:spPr bwMode="auto">
          <a:xfrm>
            <a:off x="1975099" y="1470233"/>
            <a:ext cx="118753" cy="118754"/>
          </a:xfrm>
          <a:prstGeom prst="ellips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cxnSp>
        <p:nvCxnSpPr>
          <p:cNvPr id="16" name="Conector recto de flecha 15"/>
          <p:cNvCxnSpPr/>
          <p:nvPr/>
        </p:nvCxnSpPr>
        <p:spPr bwMode="auto">
          <a:xfrm>
            <a:off x="3183391" y="2503385"/>
            <a:ext cx="2078182" cy="0"/>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Conector recto de flecha 16"/>
          <p:cNvCxnSpPr/>
          <p:nvPr/>
        </p:nvCxnSpPr>
        <p:spPr bwMode="auto">
          <a:xfrm>
            <a:off x="3183391" y="2358901"/>
            <a:ext cx="985652" cy="1981"/>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CuadroTexto 17"/>
          <p:cNvSpPr txBox="1"/>
          <p:nvPr/>
        </p:nvSpPr>
        <p:spPr>
          <a:xfrm>
            <a:off x="5406925" y="2349496"/>
            <a:ext cx="1067920" cy="307777"/>
          </a:xfrm>
          <a:prstGeom prst="rect">
            <a:avLst/>
          </a:prstGeom>
          <a:noFill/>
        </p:spPr>
        <p:txBody>
          <a:bodyPr wrap="none" rtlCol="0">
            <a:spAutoFit/>
          </a:bodyPr>
          <a:lstStyle/>
          <a:p>
            <a:r>
              <a:rPr lang="es-ES_tradnl" sz="1400" dirty="0" smtClean="0"/>
              <a:t>U</a:t>
            </a:r>
            <a:r>
              <a:rPr lang="es-ES_tradnl" sz="1400" baseline="-25000" dirty="0" smtClean="0"/>
              <a:t>1</a:t>
            </a:r>
            <a:r>
              <a:rPr lang="es-ES_tradnl" sz="1400" dirty="0" smtClean="0"/>
              <a:t> (H1-H2)</a:t>
            </a:r>
            <a:endParaRPr lang="es-ES_tradnl" sz="1400" dirty="0"/>
          </a:p>
        </p:txBody>
      </p:sp>
      <p:sp>
        <p:nvSpPr>
          <p:cNvPr id="19" name="CuadroTexto 18"/>
          <p:cNvSpPr txBox="1"/>
          <p:nvPr/>
        </p:nvSpPr>
        <p:spPr>
          <a:xfrm>
            <a:off x="4290555" y="2124356"/>
            <a:ext cx="987771" cy="307777"/>
          </a:xfrm>
          <a:prstGeom prst="rect">
            <a:avLst/>
          </a:prstGeom>
          <a:noFill/>
        </p:spPr>
        <p:txBody>
          <a:bodyPr wrap="none" rtlCol="0">
            <a:spAutoFit/>
          </a:bodyPr>
          <a:lstStyle/>
          <a:p>
            <a:r>
              <a:rPr lang="es-ES_tradnl" sz="1400" dirty="0" smtClean="0"/>
              <a:t>U</a:t>
            </a:r>
            <a:r>
              <a:rPr lang="es-ES_tradnl" sz="1400" baseline="-25000" dirty="0"/>
              <a:t>2</a:t>
            </a:r>
            <a:r>
              <a:rPr lang="es-ES_tradnl" sz="1400" dirty="0" smtClean="0"/>
              <a:t> (x1-x2)</a:t>
            </a:r>
            <a:endParaRPr lang="es-ES_tradnl" sz="1400" dirty="0"/>
          </a:p>
        </p:txBody>
      </p:sp>
      <p:sp>
        <p:nvSpPr>
          <p:cNvPr id="20" name="CuadroTexto 19"/>
          <p:cNvSpPr txBox="1"/>
          <p:nvPr/>
        </p:nvSpPr>
        <p:spPr>
          <a:xfrm>
            <a:off x="3077480" y="1588986"/>
            <a:ext cx="3632726" cy="323165"/>
          </a:xfrm>
          <a:prstGeom prst="rect">
            <a:avLst/>
          </a:prstGeom>
          <a:noFill/>
        </p:spPr>
        <p:txBody>
          <a:bodyPr wrap="none" rtlCol="0">
            <a:spAutoFit/>
          </a:bodyPr>
          <a:lstStyle/>
          <a:p>
            <a:r>
              <a:rPr lang="es-ES_tradnl" sz="1500" dirty="0" smtClean="0"/>
              <a:t>Polaridad (</a:t>
            </a:r>
            <a:r>
              <a:rPr lang="es-ES_tradnl" sz="1500" smtClean="0"/>
              <a:t>desplazamiento angular) = 0°</a:t>
            </a:r>
            <a:endParaRPr lang="es-ES_tradnl" sz="1500"/>
          </a:p>
        </p:txBody>
      </p:sp>
      <p:pic>
        <p:nvPicPr>
          <p:cNvPr id="21" name="Picture 10"/>
          <p:cNvPicPr>
            <a:picLocks noChangeAspect="1" noChangeArrowheads="1"/>
          </p:cNvPicPr>
          <p:nvPr/>
        </p:nvPicPr>
        <p:blipFill rotWithShape="1">
          <a:blip r:embed="rId2">
            <a:extLst>
              <a:ext uri="{28A0092B-C50C-407E-A947-70E740481C1C}">
                <a14:useLocalDpi xmlns:a14="http://schemas.microsoft.com/office/drawing/2010/main"/>
              </a:ext>
            </a:extLst>
          </a:blip>
          <a:srcRect l="49252" t="17454" r="22341" b="24358"/>
          <a:stretch/>
        </p:blipFill>
        <p:spPr bwMode="auto">
          <a:xfrm>
            <a:off x="788399" y="3374525"/>
            <a:ext cx="1715680" cy="15556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22" name="Elipse 21"/>
          <p:cNvSpPr/>
          <p:nvPr/>
        </p:nvSpPr>
        <p:spPr bwMode="auto">
          <a:xfrm>
            <a:off x="1228931" y="3457653"/>
            <a:ext cx="118753" cy="118754"/>
          </a:xfrm>
          <a:prstGeom prst="ellips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3" name="Elipse 22"/>
          <p:cNvSpPr/>
          <p:nvPr/>
        </p:nvSpPr>
        <p:spPr bwMode="auto">
          <a:xfrm>
            <a:off x="1856346" y="4977693"/>
            <a:ext cx="118753" cy="118754"/>
          </a:xfrm>
          <a:prstGeom prst="ellips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cxnSp>
        <p:nvCxnSpPr>
          <p:cNvPr id="24" name="Conector recto de flecha 23"/>
          <p:cNvCxnSpPr/>
          <p:nvPr/>
        </p:nvCxnSpPr>
        <p:spPr bwMode="auto">
          <a:xfrm>
            <a:off x="3183391" y="4490806"/>
            <a:ext cx="2078182" cy="0"/>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Conector recto de flecha 24"/>
          <p:cNvCxnSpPr/>
          <p:nvPr/>
        </p:nvCxnSpPr>
        <p:spPr bwMode="auto">
          <a:xfrm flipH="1">
            <a:off x="3237799" y="4336917"/>
            <a:ext cx="984683" cy="0"/>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CuadroTexto 25"/>
          <p:cNvSpPr txBox="1"/>
          <p:nvPr/>
        </p:nvSpPr>
        <p:spPr>
          <a:xfrm>
            <a:off x="5406925" y="4336917"/>
            <a:ext cx="1067920" cy="307777"/>
          </a:xfrm>
          <a:prstGeom prst="rect">
            <a:avLst/>
          </a:prstGeom>
          <a:noFill/>
        </p:spPr>
        <p:txBody>
          <a:bodyPr wrap="none" rtlCol="0">
            <a:spAutoFit/>
          </a:bodyPr>
          <a:lstStyle/>
          <a:p>
            <a:r>
              <a:rPr lang="es-ES_tradnl" sz="1400" dirty="0" smtClean="0"/>
              <a:t>U</a:t>
            </a:r>
            <a:r>
              <a:rPr lang="es-ES_tradnl" sz="1400" baseline="-25000" dirty="0" smtClean="0"/>
              <a:t>1</a:t>
            </a:r>
            <a:r>
              <a:rPr lang="es-ES_tradnl" sz="1400" dirty="0" smtClean="0"/>
              <a:t> (H1-H2)</a:t>
            </a:r>
            <a:endParaRPr lang="es-ES_tradnl" sz="1400" dirty="0"/>
          </a:p>
        </p:txBody>
      </p:sp>
      <p:sp>
        <p:nvSpPr>
          <p:cNvPr id="27" name="CuadroTexto 26"/>
          <p:cNvSpPr txBox="1"/>
          <p:nvPr/>
        </p:nvSpPr>
        <p:spPr>
          <a:xfrm>
            <a:off x="4273802" y="4048799"/>
            <a:ext cx="987771" cy="307777"/>
          </a:xfrm>
          <a:prstGeom prst="rect">
            <a:avLst/>
          </a:prstGeom>
          <a:noFill/>
        </p:spPr>
        <p:txBody>
          <a:bodyPr wrap="none" rtlCol="0">
            <a:spAutoFit/>
          </a:bodyPr>
          <a:lstStyle/>
          <a:p>
            <a:r>
              <a:rPr lang="es-ES_tradnl" sz="1400" dirty="0" smtClean="0"/>
              <a:t>U</a:t>
            </a:r>
            <a:r>
              <a:rPr lang="es-ES_tradnl" sz="1400" baseline="-25000" dirty="0"/>
              <a:t>2</a:t>
            </a:r>
            <a:r>
              <a:rPr lang="es-ES_tradnl" sz="1400" dirty="0" smtClean="0"/>
              <a:t> (x2-x1)</a:t>
            </a:r>
            <a:endParaRPr lang="es-ES_tradnl" sz="1400" dirty="0"/>
          </a:p>
        </p:txBody>
      </p:sp>
      <p:sp>
        <p:nvSpPr>
          <p:cNvPr id="28" name="CuadroTexto 27"/>
          <p:cNvSpPr txBox="1"/>
          <p:nvPr/>
        </p:nvSpPr>
        <p:spPr>
          <a:xfrm>
            <a:off x="2980589" y="3591404"/>
            <a:ext cx="3847528" cy="323165"/>
          </a:xfrm>
          <a:prstGeom prst="rect">
            <a:avLst/>
          </a:prstGeom>
          <a:noFill/>
        </p:spPr>
        <p:txBody>
          <a:bodyPr wrap="none" rtlCol="0">
            <a:spAutoFit/>
          </a:bodyPr>
          <a:lstStyle/>
          <a:p>
            <a:r>
              <a:rPr lang="es-ES_tradnl" sz="1500" dirty="0" smtClean="0"/>
              <a:t>Polaridad (desplazamiento angular) = 180°</a:t>
            </a:r>
            <a:endParaRPr lang="es-ES_tradnl" sz="1500" dirty="0"/>
          </a:p>
        </p:txBody>
      </p:sp>
    </p:spTree>
    <p:extLst>
      <p:ext uri="{BB962C8B-B14F-4D97-AF65-F5344CB8AC3E}">
        <p14:creationId xmlns:p14="http://schemas.microsoft.com/office/powerpoint/2010/main" val="1786057530"/>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elación de transformación y polaridad</a:t>
            </a:r>
            <a:endParaRPr lang="es-ES_tradnl" sz="2500" dirty="0"/>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AR" sz="1600" b="1" dirty="0" smtClean="0"/>
              <a:t>Relación de transformación: Grupos normalizados según IEC</a:t>
            </a:r>
          </a:p>
          <a:p>
            <a:pPr algn="just"/>
            <a:endParaRPr lang="es-ES" sz="1600" dirty="0" smtClean="0">
              <a:latin typeface="Arial" charset="0"/>
            </a:endParaRPr>
          </a:p>
          <a:p>
            <a:pPr marL="554038" lvl="0" indent="-285750" algn="just">
              <a:buFont typeface="Wingdings" charset="2"/>
              <a:buChar char="§"/>
            </a:pPr>
            <a:endParaRPr lang="es-ES_tradnl" sz="1600" dirty="0"/>
          </a:p>
        </p:txBody>
      </p:sp>
      <p:pic>
        <p:nvPicPr>
          <p:cNvPr id="3" name="Imagen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89497" y="1267821"/>
            <a:ext cx="2667415" cy="3745110"/>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356912" y="1310353"/>
            <a:ext cx="2628332" cy="3708000"/>
          </a:xfrm>
          <a:prstGeom prst="rect">
            <a:avLst/>
          </a:prstGeom>
        </p:spPr>
      </p:pic>
    </p:spTree>
    <p:extLst>
      <p:ext uri="{BB962C8B-B14F-4D97-AF65-F5344CB8AC3E}">
        <p14:creationId xmlns:p14="http://schemas.microsoft.com/office/powerpoint/2010/main" val="742488944"/>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960756" y="465765"/>
            <a:ext cx="6238775" cy="482203"/>
          </a:xfrm>
        </p:spPr>
        <p:txBody>
          <a:bodyPr/>
          <a:lstStyle/>
          <a:p>
            <a:r>
              <a:rPr lang="es-ES_tradnl" sz="2500" dirty="0" smtClean="0">
                <a:solidFill>
                  <a:srgbClr val="FF0000"/>
                </a:solidFill>
              </a:rPr>
              <a:t>R</a:t>
            </a:r>
            <a:r>
              <a:rPr lang="es-ES_tradnl" sz="2500" dirty="0" smtClean="0">
                <a:solidFill>
                  <a:srgbClr val="000000"/>
                </a:solidFill>
              </a:rPr>
              <a:t>elación de transformación y polaridad</a:t>
            </a:r>
            <a:endParaRPr lang="es-ES_tradnl" sz="2500" dirty="0"/>
          </a:p>
        </p:txBody>
      </p:sp>
      <p:sp>
        <p:nvSpPr>
          <p:cNvPr id="9"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AR" sz="1600" b="1" dirty="0" smtClean="0"/>
              <a:t>Polaridad</a:t>
            </a:r>
          </a:p>
          <a:p>
            <a:pPr algn="just"/>
            <a:endParaRPr lang="es-ES" sz="1600" dirty="0" smtClean="0">
              <a:latin typeface="Arial" charset="0"/>
            </a:endParaRPr>
          </a:p>
          <a:p>
            <a:pPr marL="554038" lvl="0" indent="-285750" algn="just">
              <a:buFont typeface="Wingdings" charset="2"/>
              <a:buChar char="§"/>
            </a:pPr>
            <a:endParaRPr lang="es-ES_tradnl" sz="1600" dirty="0"/>
          </a:p>
        </p:txBody>
      </p:sp>
      <p:cxnSp>
        <p:nvCxnSpPr>
          <p:cNvPr id="10" name="Conector recto de flecha 9"/>
          <p:cNvCxnSpPr/>
          <p:nvPr/>
        </p:nvCxnSpPr>
        <p:spPr bwMode="auto">
          <a:xfrm flipV="1">
            <a:off x="4723806" y="1542013"/>
            <a:ext cx="706281" cy="1016014"/>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riángulo 10"/>
          <p:cNvSpPr/>
          <p:nvPr/>
        </p:nvSpPr>
        <p:spPr bwMode="auto">
          <a:xfrm>
            <a:off x="1718928" y="1605301"/>
            <a:ext cx="1543792" cy="1186550"/>
          </a:xfrm>
          <a:prstGeom prst="triangle">
            <a:avLst/>
          </a:prstGeom>
          <a:solidFill>
            <a:schemeClr val="bg1"/>
          </a:solidFill>
          <a:ln w="1905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cxnSp>
        <p:nvCxnSpPr>
          <p:cNvPr id="12" name="Conector recto de flecha 11"/>
          <p:cNvCxnSpPr/>
          <p:nvPr/>
        </p:nvCxnSpPr>
        <p:spPr bwMode="auto">
          <a:xfrm flipH="1">
            <a:off x="1699660" y="3970169"/>
            <a:ext cx="721841" cy="0"/>
          </a:xfrm>
          <a:prstGeom prst="straightConnector1">
            <a:avLst/>
          </a:prstGeom>
          <a:solidFill>
            <a:schemeClr val="accent1"/>
          </a:solidFill>
          <a:ln w="1905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ector recto de flecha 12"/>
          <p:cNvCxnSpPr/>
          <p:nvPr/>
        </p:nvCxnSpPr>
        <p:spPr bwMode="auto">
          <a:xfrm flipV="1">
            <a:off x="2421501" y="3324970"/>
            <a:ext cx="350887" cy="644163"/>
          </a:xfrm>
          <a:prstGeom prst="straightConnector1">
            <a:avLst/>
          </a:prstGeom>
          <a:solidFill>
            <a:schemeClr val="accent1"/>
          </a:solidFill>
          <a:ln w="1905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Conector recto de flecha 13"/>
          <p:cNvCxnSpPr/>
          <p:nvPr/>
        </p:nvCxnSpPr>
        <p:spPr bwMode="auto">
          <a:xfrm>
            <a:off x="2426040" y="3967643"/>
            <a:ext cx="442821" cy="593819"/>
          </a:xfrm>
          <a:prstGeom prst="straightConnector1">
            <a:avLst/>
          </a:prstGeom>
          <a:solidFill>
            <a:schemeClr val="accent1"/>
          </a:solidFill>
          <a:ln w="1905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CuadroTexto 14"/>
          <p:cNvSpPr txBox="1"/>
          <p:nvPr/>
        </p:nvSpPr>
        <p:spPr>
          <a:xfrm>
            <a:off x="2283876" y="1266987"/>
            <a:ext cx="413896" cy="307777"/>
          </a:xfrm>
          <a:prstGeom prst="rect">
            <a:avLst/>
          </a:prstGeom>
          <a:noFill/>
        </p:spPr>
        <p:txBody>
          <a:bodyPr wrap="none" rtlCol="0">
            <a:spAutoFit/>
          </a:bodyPr>
          <a:lstStyle/>
          <a:p>
            <a:r>
              <a:rPr lang="es-ES_tradnl" sz="1400" smtClean="0"/>
              <a:t>H1</a:t>
            </a:r>
            <a:endParaRPr lang="es-ES_tradnl" sz="1400" dirty="0"/>
          </a:p>
        </p:txBody>
      </p:sp>
      <p:sp>
        <p:nvSpPr>
          <p:cNvPr id="16" name="CuadroTexto 15"/>
          <p:cNvSpPr txBox="1"/>
          <p:nvPr/>
        </p:nvSpPr>
        <p:spPr>
          <a:xfrm>
            <a:off x="1492712" y="2796824"/>
            <a:ext cx="413896" cy="307777"/>
          </a:xfrm>
          <a:prstGeom prst="rect">
            <a:avLst/>
          </a:prstGeom>
          <a:noFill/>
        </p:spPr>
        <p:txBody>
          <a:bodyPr wrap="none" rtlCol="0">
            <a:spAutoFit/>
          </a:bodyPr>
          <a:lstStyle/>
          <a:p>
            <a:r>
              <a:rPr lang="es-ES_tradnl" sz="1400" dirty="0" smtClean="0"/>
              <a:t>H2</a:t>
            </a:r>
            <a:endParaRPr lang="es-ES_tradnl" sz="1400" dirty="0"/>
          </a:p>
        </p:txBody>
      </p:sp>
      <p:sp>
        <p:nvSpPr>
          <p:cNvPr id="17" name="CuadroTexto 16"/>
          <p:cNvSpPr txBox="1"/>
          <p:nvPr/>
        </p:nvSpPr>
        <p:spPr>
          <a:xfrm>
            <a:off x="3055772" y="2802503"/>
            <a:ext cx="413896" cy="307777"/>
          </a:xfrm>
          <a:prstGeom prst="rect">
            <a:avLst/>
          </a:prstGeom>
          <a:noFill/>
        </p:spPr>
        <p:txBody>
          <a:bodyPr wrap="none" rtlCol="0">
            <a:spAutoFit/>
          </a:bodyPr>
          <a:lstStyle/>
          <a:p>
            <a:r>
              <a:rPr lang="es-ES_tradnl" sz="1400" dirty="0" smtClean="0"/>
              <a:t>H3</a:t>
            </a:r>
            <a:endParaRPr lang="es-ES_tradnl" sz="1400" dirty="0"/>
          </a:p>
        </p:txBody>
      </p:sp>
      <p:sp>
        <p:nvSpPr>
          <p:cNvPr id="18" name="CuadroTexto 17"/>
          <p:cNvSpPr txBox="1"/>
          <p:nvPr/>
        </p:nvSpPr>
        <p:spPr>
          <a:xfrm>
            <a:off x="2681951" y="4561462"/>
            <a:ext cx="373820" cy="307777"/>
          </a:xfrm>
          <a:prstGeom prst="rect">
            <a:avLst/>
          </a:prstGeom>
          <a:noFill/>
        </p:spPr>
        <p:txBody>
          <a:bodyPr wrap="none" rtlCol="0">
            <a:spAutoFit/>
          </a:bodyPr>
          <a:lstStyle/>
          <a:p>
            <a:r>
              <a:rPr lang="es-ES_tradnl" sz="1400" dirty="0" smtClean="0"/>
              <a:t>x3</a:t>
            </a:r>
            <a:endParaRPr lang="es-ES_tradnl" sz="1400" dirty="0"/>
          </a:p>
        </p:txBody>
      </p:sp>
      <p:sp>
        <p:nvSpPr>
          <p:cNvPr id="19" name="CuadroTexto 18"/>
          <p:cNvSpPr txBox="1"/>
          <p:nvPr/>
        </p:nvSpPr>
        <p:spPr>
          <a:xfrm>
            <a:off x="2772388" y="3324970"/>
            <a:ext cx="373820" cy="307777"/>
          </a:xfrm>
          <a:prstGeom prst="rect">
            <a:avLst/>
          </a:prstGeom>
          <a:noFill/>
        </p:spPr>
        <p:txBody>
          <a:bodyPr wrap="none" rtlCol="0">
            <a:spAutoFit/>
          </a:bodyPr>
          <a:lstStyle/>
          <a:p>
            <a:r>
              <a:rPr lang="es-ES_tradnl" sz="1400" dirty="0" smtClean="0"/>
              <a:t>x</a:t>
            </a:r>
            <a:r>
              <a:rPr lang="es-ES_tradnl" sz="1400" dirty="0"/>
              <a:t>1</a:t>
            </a:r>
          </a:p>
        </p:txBody>
      </p:sp>
      <p:sp>
        <p:nvSpPr>
          <p:cNvPr id="20" name="CuadroTexto 19"/>
          <p:cNvSpPr txBox="1"/>
          <p:nvPr/>
        </p:nvSpPr>
        <p:spPr>
          <a:xfrm>
            <a:off x="1532017" y="3999852"/>
            <a:ext cx="373820" cy="307777"/>
          </a:xfrm>
          <a:prstGeom prst="rect">
            <a:avLst/>
          </a:prstGeom>
          <a:noFill/>
        </p:spPr>
        <p:txBody>
          <a:bodyPr wrap="none" rtlCol="0">
            <a:spAutoFit/>
          </a:bodyPr>
          <a:lstStyle/>
          <a:p>
            <a:r>
              <a:rPr lang="es-ES_tradnl" sz="1400" dirty="0" smtClean="0"/>
              <a:t>x</a:t>
            </a:r>
            <a:r>
              <a:rPr lang="es-ES_tradnl" sz="1400" dirty="0"/>
              <a:t>2</a:t>
            </a:r>
          </a:p>
        </p:txBody>
      </p:sp>
      <p:cxnSp>
        <p:nvCxnSpPr>
          <p:cNvPr id="21" name="Conector recto de flecha 20"/>
          <p:cNvCxnSpPr/>
          <p:nvPr/>
        </p:nvCxnSpPr>
        <p:spPr bwMode="auto">
          <a:xfrm flipV="1">
            <a:off x="4951887" y="2068822"/>
            <a:ext cx="331055" cy="489204"/>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Conector recto de flecha 21"/>
          <p:cNvCxnSpPr/>
          <p:nvPr/>
        </p:nvCxnSpPr>
        <p:spPr bwMode="auto">
          <a:xfrm flipH="1" flipV="1">
            <a:off x="4951887" y="3349203"/>
            <a:ext cx="775657" cy="1"/>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Conector recto de flecha 22"/>
          <p:cNvCxnSpPr/>
          <p:nvPr/>
        </p:nvCxnSpPr>
        <p:spPr bwMode="auto">
          <a:xfrm flipH="1">
            <a:off x="4294970" y="3167661"/>
            <a:ext cx="1432574" cy="0"/>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Conector recto de flecha 23"/>
          <p:cNvCxnSpPr/>
          <p:nvPr/>
        </p:nvCxnSpPr>
        <p:spPr bwMode="auto">
          <a:xfrm>
            <a:off x="5179968" y="3898309"/>
            <a:ext cx="723085" cy="970930"/>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Conector recto de flecha 24"/>
          <p:cNvCxnSpPr/>
          <p:nvPr/>
        </p:nvCxnSpPr>
        <p:spPr bwMode="auto">
          <a:xfrm>
            <a:off x="5011257" y="3999852"/>
            <a:ext cx="418830" cy="561610"/>
          </a:xfrm>
          <a:prstGeom prst="straightConnector1">
            <a:avLst/>
          </a:prstGeom>
          <a:solidFill>
            <a:schemeClr val="accent1"/>
          </a:solidFill>
          <a:ln w="28575"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CuadroTexto 25"/>
          <p:cNvSpPr txBox="1"/>
          <p:nvPr/>
        </p:nvSpPr>
        <p:spPr>
          <a:xfrm>
            <a:off x="5716143" y="3195314"/>
            <a:ext cx="373820" cy="307777"/>
          </a:xfrm>
          <a:prstGeom prst="rect">
            <a:avLst/>
          </a:prstGeom>
          <a:noFill/>
        </p:spPr>
        <p:txBody>
          <a:bodyPr wrap="none" rtlCol="0">
            <a:spAutoFit/>
          </a:bodyPr>
          <a:lstStyle/>
          <a:p>
            <a:r>
              <a:rPr lang="es-ES_tradnl" sz="1400" dirty="0" smtClean="0"/>
              <a:t>x0</a:t>
            </a:r>
            <a:endParaRPr lang="es-ES_tradnl" sz="1400" dirty="0"/>
          </a:p>
        </p:txBody>
      </p:sp>
      <p:sp>
        <p:nvSpPr>
          <p:cNvPr id="27" name="CuadroTexto 26"/>
          <p:cNvSpPr txBox="1"/>
          <p:nvPr/>
        </p:nvSpPr>
        <p:spPr>
          <a:xfrm>
            <a:off x="4589468" y="3295117"/>
            <a:ext cx="373820" cy="307777"/>
          </a:xfrm>
          <a:prstGeom prst="rect">
            <a:avLst/>
          </a:prstGeom>
          <a:noFill/>
        </p:spPr>
        <p:txBody>
          <a:bodyPr wrap="none" rtlCol="0">
            <a:spAutoFit/>
          </a:bodyPr>
          <a:lstStyle/>
          <a:p>
            <a:r>
              <a:rPr lang="es-ES_tradnl" sz="1400" dirty="0" smtClean="0"/>
              <a:t>x2</a:t>
            </a:r>
            <a:endParaRPr lang="es-ES_tradnl" sz="1400" dirty="0"/>
          </a:p>
        </p:txBody>
      </p:sp>
      <p:sp>
        <p:nvSpPr>
          <p:cNvPr id="28" name="CuadroTexto 27"/>
          <p:cNvSpPr txBox="1"/>
          <p:nvPr/>
        </p:nvSpPr>
        <p:spPr>
          <a:xfrm>
            <a:off x="4637437" y="3937432"/>
            <a:ext cx="373820" cy="307777"/>
          </a:xfrm>
          <a:prstGeom prst="rect">
            <a:avLst/>
          </a:prstGeom>
          <a:noFill/>
        </p:spPr>
        <p:txBody>
          <a:bodyPr wrap="none" rtlCol="0">
            <a:spAutoFit/>
          </a:bodyPr>
          <a:lstStyle/>
          <a:p>
            <a:r>
              <a:rPr lang="es-ES_tradnl" sz="1400" dirty="0" smtClean="0"/>
              <a:t>x0</a:t>
            </a:r>
            <a:endParaRPr lang="es-ES_tradnl" sz="1400" dirty="0"/>
          </a:p>
        </p:txBody>
      </p:sp>
      <p:sp>
        <p:nvSpPr>
          <p:cNvPr id="29" name="CuadroTexto 28"/>
          <p:cNvSpPr txBox="1"/>
          <p:nvPr/>
        </p:nvSpPr>
        <p:spPr>
          <a:xfrm>
            <a:off x="4890036" y="2549580"/>
            <a:ext cx="373820" cy="307777"/>
          </a:xfrm>
          <a:prstGeom prst="rect">
            <a:avLst/>
          </a:prstGeom>
          <a:noFill/>
        </p:spPr>
        <p:txBody>
          <a:bodyPr wrap="none" rtlCol="0">
            <a:spAutoFit/>
          </a:bodyPr>
          <a:lstStyle/>
          <a:p>
            <a:r>
              <a:rPr lang="es-ES_tradnl" sz="1400" dirty="0" smtClean="0"/>
              <a:t>x0</a:t>
            </a:r>
            <a:endParaRPr lang="es-ES_tradnl" sz="1400" dirty="0"/>
          </a:p>
        </p:txBody>
      </p:sp>
      <p:sp>
        <p:nvSpPr>
          <p:cNvPr id="30" name="CuadroTexto 29"/>
          <p:cNvSpPr txBox="1"/>
          <p:nvPr/>
        </p:nvSpPr>
        <p:spPr>
          <a:xfrm>
            <a:off x="5324113" y="1914933"/>
            <a:ext cx="373820" cy="307777"/>
          </a:xfrm>
          <a:prstGeom prst="rect">
            <a:avLst/>
          </a:prstGeom>
          <a:noFill/>
        </p:spPr>
        <p:txBody>
          <a:bodyPr wrap="none" rtlCol="0">
            <a:spAutoFit/>
          </a:bodyPr>
          <a:lstStyle/>
          <a:p>
            <a:r>
              <a:rPr lang="es-ES_tradnl" sz="1400" dirty="0" smtClean="0"/>
              <a:t>x1</a:t>
            </a:r>
            <a:endParaRPr lang="es-ES_tradnl" sz="1400" dirty="0"/>
          </a:p>
        </p:txBody>
      </p:sp>
      <p:sp>
        <p:nvSpPr>
          <p:cNvPr id="31" name="CuadroTexto 30"/>
          <p:cNvSpPr txBox="1"/>
          <p:nvPr/>
        </p:nvSpPr>
        <p:spPr>
          <a:xfrm>
            <a:off x="5105840" y="4561462"/>
            <a:ext cx="373820" cy="307777"/>
          </a:xfrm>
          <a:prstGeom prst="rect">
            <a:avLst/>
          </a:prstGeom>
          <a:noFill/>
        </p:spPr>
        <p:txBody>
          <a:bodyPr wrap="none" rtlCol="0">
            <a:spAutoFit/>
          </a:bodyPr>
          <a:lstStyle/>
          <a:p>
            <a:r>
              <a:rPr lang="es-ES_tradnl" sz="1400" dirty="0" smtClean="0"/>
              <a:t>x3</a:t>
            </a:r>
            <a:endParaRPr lang="es-ES_tradnl" sz="1400" dirty="0"/>
          </a:p>
        </p:txBody>
      </p:sp>
      <p:sp>
        <p:nvSpPr>
          <p:cNvPr id="32" name="CuadroTexto 31"/>
          <p:cNvSpPr txBox="1"/>
          <p:nvPr/>
        </p:nvSpPr>
        <p:spPr>
          <a:xfrm>
            <a:off x="5417581" y="1338725"/>
            <a:ext cx="413896" cy="307777"/>
          </a:xfrm>
          <a:prstGeom prst="rect">
            <a:avLst/>
          </a:prstGeom>
          <a:noFill/>
        </p:spPr>
        <p:txBody>
          <a:bodyPr wrap="none" rtlCol="0">
            <a:spAutoFit/>
          </a:bodyPr>
          <a:lstStyle/>
          <a:p>
            <a:r>
              <a:rPr lang="es-ES_tradnl" sz="1400" dirty="0" smtClean="0"/>
              <a:t>H1</a:t>
            </a:r>
            <a:endParaRPr lang="es-ES_tradnl" sz="1400" dirty="0"/>
          </a:p>
        </p:txBody>
      </p:sp>
      <p:sp>
        <p:nvSpPr>
          <p:cNvPr id="33" name="CuadroTexto 32"/>
          <p:cNvSpPr txBox="1"/>
          <p:nvPr/>
        </p:nvSpPr>
        <p:spPr>
          <a:xfrm>
            <a:off x="4368843" y="2341020"/>
            <a:ext cx="413896" cy="307777"/>
          </a:xfrm>
          <a:prstGeom prst="rect">
            <a:avLst/>
          </a:prstGeom>
          <a:noFill/>
        </p:spPr>
        <p:txBody>
          <a:bodyPr wrap="none" rtlCol="0">
            <a:spAutoFit/>
          </a:bodyPr>
          <a:lstStyle/>
          <a:p>
            <a:r>
              <a:rPr lang="es-ES_tradnl" sz="1400" dirty="0" smtClean="0"/>
              <a:t>H2</a:t>
            </a:r>
            <a:endParaRPr lang="es-ES_tradnl" sz="1400" dirty="0"/>
          </a:p>
        </p:txBody>
      </p:sp>
      <p:sp>
        <p:nvSpPr>
          <p:cNvPr id="34" name="CuadroTexto 33"/>
          <p:cNvSpPr txBox="1"/>
          <p:nvPr/>
        </p:nvSpPr>
        <p:spPr>
          <a:xfrm>
            <a:off x="5677895" y="2887537"/>
            <a:ext cx="413896" cy="307777"/>
          </a:xfrm>
          <a:prstGeom prst="rect">
            <a:avLst/>
          </a:prstGeom>
          <a:noFill/>
        </p:spPr>
        <p:txBody>
          <a:bodyPr wrap="none" rtlCol="0">
            <a:spAutoFit/>
          </a:bodyPr>
          <a:lstStyle/>
          <a:p>
            <a:r>
              <a:rPr lang="es-ES_tradnl" sz="1400" dirty="0" smtClean="0"/>
              <a:t>H3</a:t>
            </a:r>
            <a:endParaRPr lang="es-ES_tradnl" sz="1400" dirty="0"/>
          </a:p>
        </p:txBody>
      </p:sp>
      <p:sp>
        <p:nvSpPr>
          <p:cNvPr id="35" name="CuadroTexto 34"/>
          <p:cNvSpPr txBox="1"/>
          <p:nvPr/>
        </p:nvSpPr>
        <p:spPr>
          <a:xfrm>
            <a:off x="3964390" y="2917124"/>
            <a:ext cx="430924" cy="307777"/>
          </a:xfrm>
          <a:prstGeom prst="rect">
            <a:avLst/>
          </a:prstGeom>
          <a:noFill/>
        </p:spPr>
        <p:txBody>
          <a:bodyPr wrap="square" rtlCol="0">
            <a:spAutoFit/>
          </a:bodyPr>
          <a:lstStyle/>
          <a:p>
            <a:r>
              <a:rPr lang="es-ES_tradnl" sz="1400" dirty="0" smtClean="0"/>
              <a:t>H2</a:t>
            </a:r>
            <a:endParaRPr lang="es-ES_tradnl" sz="1400" dirty="0"/>
          </a:p>
        </p:txBody>
      </p:sp>
      <p:sp>
        <p:nvSpPr>
          <p:cNvPr id="36" name="CuadroTexto 35"/>
          <p:cNvSpPr txBox="1"/>
          <p:nvPr/>
        </p:nvSpPr>
        <p:spPr>
          <a:xfrm>
            <a:off x="5117165" y="3620355"/>
            <a:ext cx="413896" cy="307777"/>
          </a:xfrm>
          <a:prstGeom prst="rect">
            <a:avLst/>
          </a:prstGeom>
          <a:noFill/>
        </p:spPr>
        <p:txBody>
          <a:bodyPr wrap="none" rtlCol="0">
            <a:spAutoFit/>
          </a:bodyPr>
          <a:lstStyle/>
          <a:p>
            <a:r>
              <a:rPr lang="es-ES_tradnl" sz="1400" dirty="0" smtClean="0"/>
              <a:t>H1</a:t>
            </a:r>
            <a:endParaRPr lang="es-ES_tradnl" sz="1400" dirty="0"/>
          </a:p>
        </p:txBody>
      </p:sp>
      <p:sp>
        <p:nvSpPr>
          <p:cNvPr id="37" name="CuadroTexto 36"/>
          <p:cNvSpPr txBox="1"/>
          <p:nvPr/>
        </p:nvSpPr>
        <p:spPr>
          <a:xfrm>
            <a:off x="5864805" y="4730462"/>
            <a:ext cx="413896" cy="307777"/>
          </a:xfrm>
          <a:prstGeom prst="rect">
            <a:avLst/>
          </a:prstGeom>
          <a:noFill/>
        </p:spPr>
        <p:txBody>
          <a:bodyPr wrap="none" rtlCol="0">
            <a:spAutoFit/>
          </a:bodyPr>
          <a:lstStyle/>
          <a:p>
            <a:r>
              <a:rPr lang="es-ES_tradnl" sz="1400" dirty="0" smtClean="0"/>
              <a:t>H3</a:t>
            </a:r>
            <a:endParaRPr lang="es-ES_tradnl" sz="1400" dirty="0"/>
          </a:p>
        </p:txBody>
      </p:sp>
      <p:sp>
        <p:nvSpPr>
          <p:cNvPr id="38" name="CuadroTexto 37"/>
          <p:cNvSpPr txBox="1"/>
          <p:nvPr/>
        </p:nvSpPr>
        <p:spPr>
          <a:xfrm>
            <a:off x="612805" y="1343931"/>
            <a:ext cx="904415" cy="461665"/>
          </a:xfrm>
          <a:prstGeom prst="rect">
            <a:avLst/>
          </a:prstGeom>
          <a:noFill/>
        </p:spPr>
        <p:txBody>
          <a:bodyPr wrap="none" rtlCol="0">
            <a:spAutoFit/>
          </a:bodyPr>
          <a:lstStyle/>
          <a:p>
            <a:r>
              <a:rPr lang="es-ES_tradnl" dirty="0" smtClean="0"/>
              <a:t>Dyn1</a:t>
            </a:r>
            <a:endParaRPr lang="es-ES_tradnl" dirty="0"/>
          </a:p>
        </p:txBody>
      </p:sp>
      <p:sp>
        <p:nvSpPr>
          <p:cNvPr id="39" name="CuadroTexto 38"/>
          <p:cNvSpPr txBox="1"/>
          <p:nvPr/>
        </p:nvSpPr>
        <p:spPr>
          <a:xfrm>
            <a:off x="6406548" y="2633046"/>
            <a:ext cx="2419553" cy="784830"/>
          </a:xfrm>
          <a:prstGeom prst="rect">
            <a:avLst/>
          </a:prstGeom>
          <a:noFill/>
        </p:spPr>
        <p:txBody>
          <a:bodyPr wrap="square" rtlCol="0">
            <a:spAutoFit/>
          </a:bodyPr>
          <a:lstStyle/>
          <a:p>
            <a:r>
              <a:rPr lang="es-ES_tradnl" sz="1500" dirty="0" smtClean="0"/>
              <a:t>Polaridad (</a:t>
            </a:r>
            <a:r>
              <a:rPr lang="es-ES_tradnl" sz="1500" smtClean="0"/>
              <a:t>desplazamiento angular) = 0°</a:t>
            </a:r>
            <a:endParaRPr lang="es-ES_tradnl" sz="1500"/>
          </a:p>
        </p:txBody>
      </p:sp>
    </p:spTree>
    <p:extLst>
      <p:ext uri="{BB962C8B-B14F-4D97-AF65-F5344CB8AC3E}">
        <p14:creationId xmlns:p14="http://schemas.microsoft.com/office/powerpoint/2010/main" val="21316927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960756" y="148857"/>
            <a:ext cx="6238775" cy="799112"/>
          </a:xfrm>
        </p:spPr>
        <p:txBody>
          <a:bodyPr/>
          <a:lstStyle/>
          <a:p>
            <a:r>
              <a:rPr lang="es-ES_tradnl" sz="2500" dirty="0">
                <a:solidFill>
                  <a:srgbClr val="FF0000"/>
                </a:solidFill>
              </a:rPr>
              <a:t/>
            </a:r>
            <a:br>
              <a:rPr lang="es-ES_tradnl" sz="2500" dirty="0">
                <a:solidFill>
                  <a:srgbClr val="FF0000"/>
                </a:solidFill>
              </a:rPr>
            </a:br>
            <a:r>
              <a:rPr lang="es-ES_tradnl" sz="2500" dirty="0">
                <a:solidFill>
                  <a:srgbClr val="FF0000"/>
                </a:solidFill>
              </a:rPr>
              <a:t>R</a:t>
            </a:r>
            <a:r>
              <a:rPr lang="es-ES_tradnl" sz="2500" dirty="0">
                <a:solidFill>
                  <a:srgbClr val="000000"/>
                </a:solidFill>
              </a:rPr>
              <a:t>esistencia de devanados</a:t>
            </a:r>
            <a:endParaRPr lang="es-ES_tradnl" sz="2500" dirty="0" smtClean="0">
              <a:solidFill>
                <a:srgbClr val="000000"/>
              </a:solidFill>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6788" y="1488559"/>
            <a:ext cx="4858001" cy="2883626"/>
          </a:xfrm>
          <a:prstGeom prst="rect">
            <a:avLst/>
          </a:prstGeom>
        </p:spPr>
      </p:pic>
    </p:spTree>
    <p:extLst>
      <p:ext uri="{BB962C8B-B14F-4D97-AF65-F5344CB8AC3E}">
        <p14:creationId xmlns:p14="http://schemas.microsoft.com/office/powerpoint/2010/main" val="299991536"/>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Objetivo</a:t>
            </a:r>
          </a:p>
          <a:p>
            <a:pPr marL="554038" lvl="1" indent="-285750" algn="just">
              <a:spcAft>
                <a:spcPts val="600"/>
              </a:spcAft>
              <a:buFont typeface="Wingdings" charset="2"/>
              <a:buChar char="§"/>
            </a:pPr>
            <a:r>
              <a:rPr lang="es-ES_tradnl" sz="1500" dirty="0" smtClean="0"/>
              <a:t>Este ensayo tiene como objeto la medición de las resistencias de los arrollamientos (para cada posición del conmutador, si correspondiera) aplicando una tensión/corriente continua.</a:t>
            </a:r>
          </a:p>
          <a:p>
            <a:pPr marL="285750" indent="-285750" algn="just">
              <a:buFont typeface="Lucida Grande"/>
              <a:buChar char="➽"/>
            </a:pPr>
            <a:r>
              <a:rPr lang="es-ES_tradnl" sz="1500" b="1" dirty="0" smtClean="0"/>
              <a:t>Defectos detectables</a:t>
            </a:r>
          </a:p>
          <a:p>
            <a:pPr marL="554038" lvl="1" indent="-285750" algn="just">
              <a:spcAft>
                <a:spcPts val="600"/>
              </a:spcAft>
              <a:buFont typeface="Wingdings" charset="2"/>
              <a:buChar char="§"/>
            </a:pPr>
            <a:r>
              <a:rPr lang="en-US" sz="1500" dirty="0" err="1"/>
              <a:t>Problemas</a:t>
            </a:r>
            <a:r>
              <a:rPr lang="en-US" sz="1500" dirty="0"/>
              <a:t> </a:t>
            </a:r>
            <a:r>
              <a:rPr lang="en-US" sz="1500" dirty="0" err="1"/>
              <a:t>en</a:t>
            </a:r>
            <a:r>
              <a:rPr lang="en-US" sz="1500" dirty="0"/>
              <a:t> el </a:t>
            </a:r>
            <a:r>
              <a:rPr lang="en-US" sz="1500" dirty="0" err="1"/>
              <a:t>conmutador</a:t>
            </a:r>
            <a:r>
              <a:rPr lang="en-US" sz="1500" dirty="0"/>
              <a:t>, </a:t>
            </a:r>
            <a:r>
              <a:rPr lang="en-US" sz="1500" dirty="0" err="1"/>
              <a:t>conductores</a:t>
            </a:r>
            <a:r>
              <a:rPr lang="en-US" sz="1500" dirty="0"/>
              <a:t> </a:t>
            </a:r>
            <a:r>
              <a:rPr lang="en-US" sz="1500" dirty="0" err="1"/>
              <a:t>cortados</a:t>
            </a:r>
            <a:r>
              <a:rPr lang="en-US" sz="1500" dirty="0"/>
              <a:t>, </a:t>
            </a:r>
            <a:r>
              <a:rPr lang="en-US" sz="1500" dirty="0" err="1"/>
              <a:t>cortocircuitos</a:t>
            </a:r>
            <a:r>
              <a:rPr lang="en-US" sz="1500" dirty="0"/>
              <a:t> entre discos (</a:t>
            </a:r>
            <a:r>
              <a:rPr lang="en-US" sz="1500" dirty="0" err="1"/>
              <a:t>devanados</a:t>
            </a:r>
            <a:r>
              <a:rPr lang="en-US" sz="1500" dirty="0"/>
              <a:t>), </a:t>
            </a:r>
            <a:r>
              <a:rPr lang="en-US" sz="1500" dirty="0" err="1"/>
              <a:t>problemas</a:t>
            </a:r>
            <a:r>
              <a:rPr lang="en-US" sz="1500" dirty="0"/>
              <a:t> de </a:t>
            </a:r>
            <a:r>
              <a:rPr lang="en-US" sz="1500" dirty="0" err="1"/>
              <a:t>conexión</a:t>
            </a:r>
            <a:r>
              <a:rPr lang="en-US" sz="1500" dirty="0"/>
              <a:t> </a:t>
            </a:r>
            <a:r>
              <a:rPr lang="en-US" sz="1500" dirty="0" err="1"/>
              <a:t>en</a:t>
            </a:r>
            <a:r>
              <a:rPr lang="en-US" sz="1500" dirty="0"/>
              <a:t> </a:t>
            </a:r>
            <a:r>
              <a:rPr lang="en-US" sz="1500" dirty="0" err="1"/>
              <a:t>los</a:t>
            </a:r>
            <a:r>
              <a:rPr lang="en-US" sz="1500" dirty="0"/>
              <a:t> bushings.</a:t>
            </a:r>
            <a:endParaRPr lang="es-ES_tradnl" sz="1500" dirty="0"/>
          </a:p>
          <a:p>
            <a:pPr marL="285750" lvl="1" indent="-285750" algn="just">
              <a:spcAft>
                <a:spcPts val="600"/>
              </a:spcAft>
              <a:buFont typeface="Lucida Grande"/>
              <a:buChar char="➽"/>
            </a:pPr>
            <a:r>
              <a:rPr lang="es-ES_tradnl" sz="1500" b="1" dirty="0" smtClean="0"/>
              <a:t>Indicador del defecto detectables con la prueba</a:t>
            </a:r>
          </a:p>
          <a:p>
            <a:pPr marL="554038" lvl="1" indent="-285750" algn="just">
              <a:spcAft>
                <a:spcPts val="600"/>
              </a:spcAft>
              <a:buFont typeface="Wingdings" charset="2"/>
              <a:buChar char="§"/>
            </a:pPr>
            <a:r>
              <a:rPr lang="es-ES" sz="1500" dirty="0" smtClean="0"/>
              <a:t>Elevadas temperaturas internas o calentamientos localizados (DGA).</a:t>
            </a:r>
            <a:endParaRPr lang="es-ES_tradnl" sz="1500" dirty="0"/>
          </a:p>
          <a:p>
            <a:pPr marL="285750" lvl="1" indent="-285750" algn="just">
              <a:spcAft>
                <a:spcPts val="600"/>
              </a:spcAft>
              <a:buFont typeface="Lucida Grande"/>
              <a:buChar char="➽"/>
            </a:pPr>
            <a:endParaRPr lang="es-ES_tradnl" sz="1500" b="1" dirty="0" smtClean="0"/>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sp>
        <p:nvSpPr>
          <p:cNvPr id="6" name="Marcador de contenido 2"/>
          <p:cNvSpPr>
            <a:spLocks noGrp="1"/>
          </p:cNvSpPr>
          <p:nvPr>
            <p:ph idx="1"/>
          </p:nvPr>
        </p:nvSpPr>
        <p:spPr>
          <a:xfrm>
            <a:off x="584666" y="1041772"/>
            <a:ext cx="7194418" cy="3773422"/>
          </a:xfrm>
        </p:spPr>
        <p:txBody>
          <a:bodyPr>
            <a:noAutofit/>
          </a:bodyPr>
          <a:lstStyle/>
          <a:p>
            <a:pPr marL="285750" indent="-285750" algn="just">
              <a:buFont typeface="Lucida Grande"/>
              <a:buChar char="➽"/>
            </a:pPr>
            <a:r>
              <a:rPr lang="es-ES_tradnl" sz="1500" b="1" dirty="0" smtClean="0"/>
              <a:t>Defectos detectables</a:t>
            </a:r>
          </a:p>
          <a:p>
            <a:pPr marL="268288" lvl="0" algn="just">
              <a:buFont typeface="Wingdings" charset="2"/>
              <a:buChar char="§"/>
              <a:tabLst>
                <a:tab pos="266700" algn="l"/>
              </a:tabLst>
            </a:pPr>
            <a:r>
              <a:rPr lang="es-ES_tradnl" sz="1500" dirty="0" smtClean="0"/>
              <a:t>Este ensayo permite además detectar valores elevados de resistencia en los contactos del conmutador. Esto puede originarse como consecuencia de:</a:t>
            </a:r>
          </a:p>
          <a:p>
            <a:pPr marL="646112" lvl="0" indent="-285750" algn="just">
              <a:buFont typeface="Arial" charset="0"/>
              <a:buChar char="•"/>
              <a:tabLst>
                <a:tab pos="628650" algn="l"/>
              </a:tabLst>
            </a:pPr>
            <a:r>
              <a:rPr lang="es-ES_tradnl" sz="1500" dirty="0" smtClean="0"/>
              <a:t>La deformación de las superficies de los contactos debido a un calentamiento localizado.</a:t>
            </a:r>
          </a:p>
          <a:p>
            <a:pPr marL="646112" lvl="0" indent="-285750" algn="just">
              <a:buFont typeface="Arial" charset="0"/>
              <a:buChar char="•"/>
              <a:tabLst>
                <a:tab pos="628650" algn="l"/>
              </a:tabLst>
            </a:pPr>
            <a:r>
              <a:rPr lang="es-ES_tradnl" sz="1500" dirty="0" smtClean="0"/>
              <a:t>El aumento de la resistencia entre los contactos debido a depósitos de carbonización y/o contaminación.</a:t>
            </a:r>
          </a:p>
          <a:p>
            <a:pPr marL="646112" lvl="0" indent="-285750" algn="just">
              <a:buFont typeface="Arial" charset="0"/>
              <a:buChar char="•"/>
              <a:tabLst>
                <a:tab pos="628650" algn="l"/>
              </a:tabLst>
            </a:pPr>
            <a:r>
              <a:rPr lang="es-ES_tradnl" sz="1500" dirty="0" smtClean="0"/>
              <a:t>La disminución de la presión mecánica de los contactos como consecuencia de anomalías en el sistema mecánico.</a:t>
            </a:r>
            <a:endParaRPr lang="es-ES_tradnl" sz="1500" dirty="0"/>
          </a:p>
        </p:txBody>
      </p:sp>
      <p:sp>
        <p:nvSpPr>
          <p:cNvPr id="4" name="Rectangle 8"/>
          <p:cNvSpPr>
            <a:spLocks noChangeArrowheads="1"/>
          </p:cNvSpPr>
          <p:nvPr/>
        </p:nvSpPr>
        <p:spPr bwMode="auto">
          <a:xfrm>
            <a:off x="578240" y="3674269"/>
            <a:ext cx="1828800" cy="285750"/>
          </a:xfrm>
          <a:prstGeom prst="rect">
            <a:avLst/>
          </a:prstGeom>
          <a:solidFill>
            <a:schemeClr val="bg1">
              <a:lumMod val="85000"/>
            </a:schemeClr>
          </a:solidFill>
          <a:ln w="12700">
            <a:solidFill>
              <a:schemeClr val="bg1">
                <a:lumMod val="75000"/>
              </a:schemeClr>
            </a:solidFill>
            <a:miter lim="800000"/>
            <a:headEnd type="none" w="sm" len="sm"/>
            <a:tailEnd type="none" w="sm" len="sm"/>
          </a:ln>
        </p:spPr>
        <p:txBody>
          <a:bodyPr wrap="none" anchor="ctr"/>
          <a:lstStyle/>
          <a:p>
            <a:endParaRPr lang="es-ES" dirty="0"/>
          </a:p>
        </p:txBody>
      </p:sp>
      <p:sp>
        <p:nvSpPr>
          <p:cNvPr id="5" name="Rectangle 10"/>
          <p:cNvSpPr>
            <a:spLocks noChangeArrowheads="1"/>
          </p:cNvSpPr>
          <p:nvPr/>
        </p:nvSpPr>
        <p:spPr bwMode="auto">
          <a:xfrm>
            <a:off x="1797440" y="3960019"/>
            <a:ext cx="1828800" cy="285750"/>
          </a:xfrm>
          <a:prstGeom prst="rect">
            <a:avLst/>
          </a:prstGeom>
          <a:solidFill>
            <a:schemeClr val="bg1">
              <a:lumMod val="85000"/>
            </a:schemeClr>
          </a:solidFill>
          <a:ln w="12700">
            <a:solidFill>
              <a:schemeClr val="bg1">
                <a:lumMod val="75000"/>
              </a:schemeClr>
            </a:solidFill>
            <a:miter lim="800000"/>
            <a:headEnd type="none" w="sm" len="sm"/>
            <a:tailEnd type="none" w="sm" len="sm"/>
          </a:ln>
        </p:spPr>
        <p:txBody>
          <a:bodyPr wrap="none" anchor="ctr"/>
          <a:lstStyle/>
          <a:p>
            <a:endParaRPr lang="es-ES" dirty="0"/>
          </a:p>
        </p:txBody>
      </p:sp>
      <p:sp>
        <p:nvSpPr>
          <p:cNvPr id="7" name="Rectangle 12"/>
          <p:cNvSpPr>
            <a:spLocks noChangeArrowheads="1"/>
          </p:cNvSpPr>
          <p:nvPr/>
        </p:nvSpPr>
        <p:spPr bwMode="auto">
          <a:xfrm>
            <a:off x="4233116" y="3674269"/>
            <a:ext cx="1828800" cy="285750"/>
          </a:xfrm>
          <a:prstGeom prst="rect">
            <a:avLst/>
          </a:prstGeom>
          <a:solidFill>
            <a:schemeClr val="bg1">
              <a:lumMod val="85000"/>
            </a:schemeClr>
          </a:solidFill>
          <a:ln w="12700">
            <a:solidFill>
              <a:schemeClr val="bg1">
                <a:lumMod val="75000"/>
              </a:schemeClr>
            </a:solidFill>
            <a:miter lim="800000"/>
            <a:headEnd type="none" w="sm" len="sm"/>
            <a:tailEnd type="none" w="sm" len="sm"/>
          </a:ln>
        </p:spPr>
        <p:txBody>
          <a:bodyPr wrap="none" anchor="ctr"/>
          <a:lstStyle/>
          <a:p>
            <a:endParaRPr lang="es-ES" dirty="0"/>
          </a:p>
        </p:txBody>
      </p:sp>
      <p:sp>
        <p:nvSpPr>
          <p:cNvPr id="8" name="Rectangle 13"/>
          <p:cNvSpPr>
            <a:spLocks noChangeArrowheads="1"/>
          </p:cNvSpPr>
          <p:nvPr/>
        </p:nvSpPr>
        <p:spPr bwMode="auto">
          <a:xfrm>
            <a:off x="5473575" y="3960019"/>
            <a:ext cx="1828800" cy="285750"/>
          </a:xfrm>
          <a:prstGeom prst="rect">
            <a:avLst/>
          </a:prstGeom>
          <a:solidFill>
            <a:schemeClr val="bg1">
              <a:lumMod val="85000"/>
            </a:schemeClr>
          </a:solidFill>
          <a:ln w="12700">
            <a:solidFill>
              <a:schemeClr val="bg1">
                <a:lumMod val="75000"/>
              </a:schemeClr>
            </a:solidFill>
            <a:miter lim="800000"/>
            <a:headEnd type="none" w="sm" len="sm"/>
            <a:tailEnd type="none" w="sm" len="sm"/>
          </a:ln>
        </p:spPr>
        <p:txBody>
          <a:bodyPr wrap="none" anchor="ctr"/>
          <a:lstStyle/>
          <a:p>
            <a:endParaRPr lang="es-ES" dirty="0"/>
          </a:p>
        </p:txBody>
      </p:sp>
      <p:sp>
        <p:nvSpPr>
          <p:cNvPr id="9" name="Rectangle 14"/>
          <p:cNvSpPr>
            <a:spLocks noChangeArrowheads="1"/>
          </p:cNvSpPr>
          <p:nvPr/>
        </p:nvSpPr>
        <p:spPr bwMode="auto">
          <a:xfrm>
            <a:off x="5452316" y="3902869"/>
            <a:ext cx="609600" cy="114300"/>
          </a:xfrm>
          <a:prstGeom prst="rect">
            <a:avLst/>
          </a:prstGeom>
          <a:pattFill prst="zigZag">
            <a:fgClr>
              <a:schemeClr val="accent2"/>
            </a:fgClr>
            <a:bgClr>
              <a:schemeClr val="accent1"/>
            </a:bgClr>
          </a:patt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nchor="ctr"/>
          <a:lstStyle/>
          <a:p>
            <a:endParaRPr lang="es-ES" dirty="0"/>
          </a:p>
        </p:txBody>
      </p:sp>
      <p:sp>
        <p:nvSpPr>
          <p:cNvPr id="10" name="Text Box 16"/>
          <p:cNvSpPr txBox="1">
            <a:spLocks noChangeArrowheads="1"/>
          </p:cNvSpPr>
          <p:nvPr/>
        </p:nvSpPr>
        <p:spPr bwMode="auto">
          <a:xfrm>
            <a:off x="2385774" y="3578571"/>
            <a:ext cx="13716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s-ES" sz="1000" dirty="0"/>
              <a:t>Baja </a:t>
            </a:r>
            <a:r>
              <a:rPr lang="es-ES" sz="1000" dirty="0" smtClean="0"/>
              <a:t>resistencia</a:t>
            </a:r>
            <a:endParaRPr lang="es-ES" sz="1000" dirty="0"/>
          </a:p>
        </p:txBody>
      </p:sp>
      <p:sp>
        <p:nvSpPr>
          <p:cNvPr id="11" name="Text Box 17"/>
          <p:cNvSpPr txBox="1">
            <a:spLocks noChangeArrowheads="1"/>
          </p:cNvSpPr>
          <p:nvPr/>
        </p:nvSpPr>
        <p:spPr bwMode="auto">
          <a:xfrm>
            <a:off x="6061916" y="3577298"/>
            <a:ext cx="11430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s-ES" sz="1000" dirty="0" smtClean="0"/>
              <a:t>Alta </a:t>
            </a:r>
            <a:r>
              <a:rPr lang="es-ES" sz="1000" dirty="0"/>
              <a:t>resistencia</a:t>
            </a:r>
          </a:p>
        </p:txBody>
      </p:sp>
      <p:pic>
        <p:nvPicPr>
          <p:cNvPr id="3" name="Imagen 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889355" y="1077130"/>
            <a:ext cx="1201480" cy="3383958"/>
          </a:xfrm>
          <a:prstGeom prst="rect">
            <a:avLst/>
          </a:prstGeom>
        </p:spPr>
      </p:pic>
      <p:cxnSp>
        <p:nvCxnSpPr>
          <p:cNvPr id="16" name="Conector angular 15"/>
          <p:cNvCxnSpPr>
            <a:endCxn id="5" idx="2"/>
          </p:cNvCxnSpPr>
          <p:nvPr/>
        </p:nvCxnSpPr>
        <p:spPr bwMode="auto">
          <a:xfrm rot="10800000" flipV="1">
            <a:off x="2711841" y="3700407"/>
            <a:ext cx="5177515" cy="545361"/>
          </a:xfrm>
          <a:prstGeom prst="bentConnector4">
            <a:avLst>
              <a:gd name="adj1" fmla="val 4820"/>
              <a:gd name="adj2" fmla="val 210154"/>
            </a:avLst>
          </a:prstGeom>
          <a:solidFill>
            <a:schemeClr val="accent1"/>
          </a:solidFill>
          <a:ln w="5715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ector angular 19"/>
          <p:cNvCxnSpPr>
            <a:endCxn id="8" idx="2"/>
          </p:cNvCxnSpPr>
          <p:nvPr/>
        </p:nvCxnSpPr>
        <p:spPr bwMode="auto">
          <a:xfrm rot="10800000" flipV="1">
            <a:off x="6387976" y="3703073"/>
            <a:ext cx="1503857" cy="542696"/>
          </a:xfrm>
          <a:prstGeom prst="bentConnector4">
            <a:avLst>
              <a:gd name="adj1" fmla="val 17477"/>
              <a:gd name="adj2" fmla="val 210695"/>
            </a:avLst>
          </a:prstGeom>
          <a:solidFill>
            <a:schemeClr val="accent1"/>
          </a:solidFill>
          <a:ln w="5715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CuadroTexto 11"/>
          <p:cNvSpPr txBox="1"/>
          <p:nvPr/>
        </p:nvSpPr>
        <p:spPr>
          <a:xfrm rot="5400000">
            <a:off x="8205336" y="2033972"/>
            <a:ext cx="1370888" cy="200055"/>
          </a:xfrm>
          <a:prstGeom prst="rect">
            <a:avLst/>
          </a:prstGeom>
          <a:noFill/>
        </p:spPr>
        <p:txBody>
          <a:bodyPr wrap="none" rtlCol="0">
            <a:spAutoFit/>
          </a:bodyPr>
          <a:lstStyle/>
          <a:p>
            <a:r>
              <a:rPr lang="es-ES_tradnl" sz="700" smtClean="0"/>
              <a:t>Fuente: </a:t>
            </a:r>
            <a:r>
              <a:rPr lang="es-ES_tradnl" sz="700" dirty="0" err="1" smtClean="0"/>
              <a:t>www.reinhausen.com</a:t>
            </a:r>
            <a:endParaRPr lang="es-ES_tradnl" sz="700" dirty="0"/>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sp>
        <p:nvSpPr>
          <p:cNvPr id="6" name="Marcador de contenido 2"/>
          <p:cNvSpPr>
            <a:spLocks noGrp="1"/>
          </p:cNvSpPr>
          <p:nvPr>
            <p:ph idx="1"/>
          </p:nvPr>
        </p:nvSpPr>
        <p:spPr>
          <a:xfrm>
            <a:off x="584666" y="1041772"/>
            <a:ext cx="8342518" cy="3773422"/>
          </a:xfrm>
        </p:spPr>
        <p:txBody>
          <a:bodyPr>
            <a:noAutofit/>
          </a:bodyPr>
          <a:lstStyle/>
          <a:p>
            <a:pPr marL="285750" indent="-285750" algn="just">
              <a:buFont typeface="Lucida Grande"/>
              <a:buChar char="➽"/>
            </a:pPr>
            <a:r>
              <a:rPr lang="es-ES_tradnl" sz="1500" b="1" dirty="0" smtClean="0"/>
              <a:t>Metodología</a:t>
            </a:r>
          </a:p>
          <a:p>
            <a:pPr marL="557213" lvl="1" indent="-285750" algn="just">
              <a:spcBef>
                <a:spcPts val="600"/>
              </a:spcBef>
              <a:spcAft>
                <a:spcPts val="600"/>
              </a:spcAft>
              <a:buFont typeface="Wingdings" charset="2"/>
              <a:buChar char="§"/>
              <a:tabLst>
                <a:tab pos="544513" algn="l"/>
              </a:tabLst>
            </a:pPr>
            <a:r>
              <a:rPr lang="es-ES_tradnl" sz="1500" dirty="0" smtClean="0">
                <a:latin typeface="Arial" charset="0"/>
              </a:rPr>
              <a:t>Se debe tratar de saturar el núcleo. Esto sucede generalmente cuando la corriente de prueba es de aproximadamente 1% de la corriente de carga nominal (o aproximadamente 2 veces la corriente sin carga)</a:t>
            </a:r>
          </a:p>
          <a:p>
            <a:pPr marL="557213" lvl="1" indent="-285750" algn="just">
              <a:spcBef>
                <a:spcPts val="600"/>
              </a:spcBef>
              <a:spcAft>
                <a:spcPts val="600"/>
              </a:spcAft>
              <a:buFont typeface="Wingdings" charset="2"/>
              <a:buChar char="§"/>
              <a:tabLst>
                <a:tab pos="544513" algn="l"/>
              </a:tabLst>
            </a:pPr>
            <a:r>
              <a:rPr lang="es-ES_tradnl" sz="1500" dirty="0" smtClean="0">
                <a:latin typeface="Arial" charset="0"/>
              </a:rPr>
              <a:t>Nunca se debiera exceder el </a:t>
            </a:r>
            <a:r>
              <a:rPr lang="es-ES_tradnl" sz="1500" b="1" dirty="0" smtClean="0">
                <a:latin typeface="Arial" charset="0"/>
              </a:rPr>
              <a:t>10% </a:t>
            </a:r>
            <a:r>
              <a:rPr lang="es-ES_tradnl" sz="1500" dirty="0" smtClean="0">
                <a:latin typeface="Arial" charset="0"/>
              </a:rPr>
              <a:t>de la corriente nominal para evitar lecturas erróneas debido al calentamiento del devanado.</a:t>
            </a:r>
          </a:p>
          <a:p>
            <a:pPr marL="557213" lvl="1" indent="-285750" algn="just">
              <a:spcBef>
                <a:spcPts val="600"/>
              </a:spcBef>
              <a:spcAft>
                <a:spcPts val="600"/>
              </a:spcAft>
              <a:buFont typeface="Wingdings" charset="2"/>
              <a:buChar char="§"/>
              <a:tabLst>
                <a:tab pos="544513" algn="l"/>
              </a:tabLst>
            </a:pPr>
            <a:r>
              <a:rPr lang="es-ES_tradnl" sz="1500" dirty="0" smtClean="0">
                <a:latin typeface="Arial" charset="0"/>
              </a:rPr>
              <a:t>Si la corriente de prueba es demasiado baja, la resistencia medida no es coherente (no se satura el n</a:t>
            </a:r>
            <a:r>
              <a:rPr lang="es-ES" sz="1500" dirty="0" err="1" smtClean="0">
                <a:latin typeface="Arial" charset="0"/>
              </a:rPr>
              <a:t>úcleo</a:t>
            </a:r>
            <a:r>
              <a:rPr lang="es-ES" sz="1500" dirty="0" smtClean="0">
                <a:latin typeface="Arial" charset="0"/>
              </a:rPr>
              <a:t>).</a:t>
            </a:r>
            <a:endParaRPr lang="es-ES_tradnl" sz="1500" dirty="0" smtClean="0"/>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p:txBody>
      </p:sp>
      <p:sp>
        <p:nvSpPr>
          <p:cNvPr id="14" name="Rectangle 2"/>
          <p:cNvSpPr>
            <a:spLocks noChangeArrowheads="1"/>
          </p:cNvSpPr>
          <p:nvPr/>
        </p:nvSpPr>
        <p:spPr bwMode="gray">
          <a:xfrm>
            <a:off x="463524" y="1446803"/>
            <a:ext cx="842486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a:lnSpc>
                <a:spcPts val="3400"/>
              </a:lnSpc>
            </a:pPr>
            <a:endParaRPr lang="en-US" sz="2600" dirty="0"/>
          </a:p>
        </p:txBody>
      </p:sp>
      <p:pic>
        <p:nvPicPr>
          <p:cNvPr id="15" name="Picture 4"/>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r="15031"/>
          <a:stretch/>
        </p:blipFill>
        <p:spPr bwMode="gray">
          <a:xfrm>
            <a:off x="6650897" y="1446803"/>
            <a:ext cx="2302821" cy="16921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type="none" w="med" len="lg"/>
              </a14:hiddenLine>
            </a:ext>
          </a:extLst>
        </p:spPr>
      </p:pic>
      <p:pic>
        <p:nvPicPr>
          <p:cNvPr id="16"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gray">
          <a:xfrm>
            <a:off x="3398196" y="1264456"/>
            <a:ext cx="3292549" cy="23640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type="none" w="med" len="lg"/>
              </a14:hiddenLine>
            </a:ext>
          </a:extLst>
        </p:spPr>
      </p:pic>
      <p:sp>
        <p:nvSpPr>
          <p:cNvPr id="17" name="Text Box 7"/>
          <p:cNvSpPr txBox="1">
            <a:spLocks noChangeArrowheads="1"/>
          </p:cNvSpPr>
          <p:nvPr/>
        </p:nvSpPr>
        <p:spPr bwMode="gray">
          <a:xfrm>
            <a:off x="7993384" y="3140420"/>
            <a:ext cx="895002"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type="none" w="med" len="lg"/>
              </a14:hiddenLine>
            </a:ext>
          </a:extLst>
        </p:spPr>
        <p:txBody>
          <a:bodyPr wrap="square" lIns="0" tIns="0" rIns="0" bIns="0">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sv-SE" sz="1200" dirty="0" smtClean="0"/>
              <a:t>tiempo</a:t>
            </a:r>
          </a:p>
        </p:txBody>
      </p:sp>
      <p:sp>
        <p:nvSpPr>
          <p:cNvPr id="18" name="Oval 6"/>
          <p:cNvSpPr>
            <a:spLocks noChangeArrowheads="1"/>
          </p:cNvSpPr>
          <p:nvPr/>
        </p:nvSpPr>
        <p:spPr bwMode="auto">
          <a:xfrm rot="18900000">
            <a:off x="5355230" y="1495075"/>
            <a:ext cx="529614" cy="521187"/>
          </a:xfrm>
          <a:prstGeom prst="ellipse">
            <a:avLst/>
          </a:prstGeom>
          <a:solidFill>
            <a:srgbClr val="92D050">
              <a:alpha val="52940"/>
            </a:srgbClr>
          </a:solidFill>
          <a:ln w="25400">
            <a:solidFill>
              <a:srgbClr val="00B050"/>
            </a:solidFill>
            <a:miter lim="800000"/>
            <a:headEnd type="none" w="sm" len="sm"/>
            <a:tailEnd type="none" w="sm" len="sm"/>
          </a:ln>
        </p:spPr>
        <p:txBody>
          <a:bodyPr wrap="none"/>
          <a:lstStyle/>
          <a:p>
            <a:endParaRPr lang="en-US" dirty="0"/>
          </a:p>
        </p:txBody>
      </p:sp>
      <p:sp>
        <p:nvSpPr>
          <p:cNvPr id="19" name="TextBox 7"/>
          <p:cNvSpPr txBox="1">
            <a:spLocks noChangeArrowheads="1"/>
          </p:cNvSpPr>
          <p:nvPr/>
        </p:nvSpPr>
        <p:spPr bwMode="auto">
          <a:xfrm>
            <a:off x="5375090" y="1138989"/>
            <a:ext cx="6611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sv-SE" sz="1800" dirty="0"/>
              <a:t>OK</a:t>
            </a:r>
            <a:endParaRPr lang="en-US" sz="1800" dirty="0"/>
          </a:p>
        </p:txBody>
      </p:sp>
      <p:sp>
        <p:nvSpPr>
          <p:cNvPr id="20" name="Oval 8"/>
          <p:cNvSpPr>
            <a:spLocks noChangeArrowheads="1"/>
          </p:cNvSpPr>
          <p:nvPr/>
        </p:nvSpPr>
        <p:spPr bwMode="auto">
          <a:xfrm>
            <a:off x="4513675" y="2194310"/>
            <a:ext cx="656999" cy="504374"/>
          </a:xfrm>
          <a:prstGeom prst="ellipse">
            <a:avLst/>
          </a:prstGeom>
          <a:solidFill>
            <a:srgbClr val="FF0000">
              <a:alpha val="49019"/>
            </a:srgbClr>
          </a:solidFill>
          <a:ln w="25400">
            <a:solidFill>
              <a:srgbClr val="FF0000"/>
            </a:solidFill>
            <a:miter lim="800000"/>
            <a:headEnd type="none" w="sm" len="sm"/>
            <a:tailEnd type="none" w="sm" len="sm"/>
          </a:ln>
        </p:spPr>
        <p:txBody>
          <a:bodyPr wrap="none"/>
          <a:lstStyle/>
          <a:p>
            <a:endParaRPr lang="en-US" dirty="0"/>
          </a:p>
        </p:txBody>
      </p:sp>
      <p:sp>
        <p:nvSpPr>
          <p:cNvPr id="21" name="TextBox 9"/>
          <p:cNvSpPr txBox="1">
            <a:spLocks noChangeArrowheads="1"/>
          </p:cNvSpPr>
          <p:nvPr/>
        </p:nvSpPr>
        <p:spPr bwMode="auto">
          <a:xfrm>
            <a:off x="3038516" y="2183697"/>
            <a:ext cx="10195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800" dirty="0" smtClean="0"/>
              <a:t>¡E</a:t>
            </a:r>
            <a:r>
              <a:rPr lang="sv-SE" sz="1800" dirty="0" smtClean="0"/>
              <a:t>vitar!</a:t>
            </a:r>
            <a:endParaRPr lang="en-US" sz="1800" dirty="0"/>
          </a:p>
        </p:txBody>
      </p:sp>
      <p:cxnSp>
        <p:nvCxnSpPr>
          <p:cNvPr id="22" name="Conector recto de flecha 4"/>
          <p:cNvCxnSpPr/>
          <p:nvPr/>
        </p:nvCxnSpPr>
        <p:spPr>
          <a:xfrm flipV="1">
            <a:off x="4074420" y="2326018"/>
            <a:ext cx="439256" cy="4234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6" name="Picture 7"/>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379704" y="1381262"/>
            <a:ext cx="2705858" cy="208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p:txBody>
      </p:sp>
      <p:graphicFrame>
        <p:nvGraphicFramePr>
          <p:cNvPr id="13" name="Table 4"/>
          <p:cNvGraphicFramePr>
            <a:graphicFrameLocks noGrp="1"/>
          </p:cNvGraphicFramePr>
          <p:nvPr>
            <p:extLst>
              <p:ext uri="{D42A27DB-BD31-4B8C-83A1-F6EECF244321}">
                <p14:modId xmlns:p14="http://schemas.microsoft.com/office/powerpoint/2010/main" val="750166507"/>
              </p:ext>
            </p:extLst>
          </p:nvPr>
        </p:nvGraphicFramePr>
        <p:xfrm>
          <a:off x="717116" y="1524998"/>
          <a:ext cx="7544727" cy="2068782"/>
        </p:xfrm>
        <a:graphic>
          <a:graphicData uri="http://schemas.openxmlformats.org/drawingml/2006/table">
            <a:tbl>
              <a:tblPr/>
              <a:tblGrid>
                <a:gridCol w="1789889">
                  <a:extLst>
                    <a:ext uri="{9D8B030D-6E8A-4147-A177-3AD203B41FA5}">
                      <a16:colId xmlns:a16="http://schemas.microsoft.com/office/drawing/2014/main" val="20000"/>
                    </a:ext>
                  </a:extLst>
                </a:gridCol>
                <a:gridCol w="1427381">
                  <a:extLst>
                    <a:ext uri="{9D8B030D-6E8A-4147-A177-3AD203B41FA5}">
                      <a16:colId xmlns:a16="http://schemas.microsoft.com/office/drawing/2014/main" val="20001"/>
                    </a:ext>
                  </a:extLst>
                </a:gridCol>
                <a:gridCol w="868513">
                  <a:extLst>
                    <a:ext uri="{9D8B030D-6E8A-4147-A177-3AD203B41FA5}">
                      <a16:colId xmlns:a16="http://schemas.microsoft.com/office/drawing/2014/main" val="20002"/>
                    </a:ext>
                  </a:extLst>
                </a:gridCol>
                <a:gridCol w="865492">
                  <a:extLst>
                    <a:ext uri="{9D8B030D-6E8A-4147-A177-3AD203B41FA5}">
                      <a16:colId xmlns:a16="http://schemas.microsoft.com/office/drawing/2014/main" val="20003"/>
                    </a:ext>
                  </a:extLst>
                </a:gridCol>
                <a:gridCol w="863980">
                  <a:extLst>
                    <a:ext uri="{9D8B030D-6E8A-4147-A177-3AD203B41FA5}">
                      <a16:colId xmlns:a16="http://schemas.microsoft.com/office/drawing/2014/main" val="20004"/>
                    </a:ext>
                  </a:extLst>
                </a:gridCol>
                <a:gridCol w="863980">
                  <a:extLst>
                    <a:ext uri="{9D8B030D-6E8A-4147-A177-3AD203B41FA5}">
                      <a16:colId xmlns:a16="http://schemas.microsoft.com/office/drawing/2014/main" val="20005"/>
                    </a:ext>
                  </a:extLst>
                </a:gridCol>
                <a:gridCol w="865492">
                  <a:extLst>
                    <a:ext uri="{9D8B030D-6E8A-4147-A177-3AD203B41FA5}">
                      <a16:colId xmlns:a16="http://schemas.microsoft.com/office/drawing/2014/main" val="20006"/>
                    </a:ext>
                  </a:extLst>
                </a:gridCol>
              </a:tblGrid>
              <a:tr h="334303">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1" i="0" u="none" strike="noStrike" cap="none" normalizeH="0" baseline="0" dirty="0" smtClean="0">
                          <a:ln>
                            <a:noFill/>
                          </a:ln>
                          <a:solidFill>
                            <a:srgbClr val="000000"/>
                          </a:solidFill>
                          <a:effectLst/>
                          <a:latin typeface="Arial" charset="0"/>
                          <a:ea typeface="ＭＳ Ｐゴシック" charset="0"/>
                          <a:cs typeface="Arial" charset="0"/>
                        </a:rPr>
                        <a:t>Tipo de transformador</a:t>
                      </a:r>
                      <a:endParaRPr kumimoji="0" lang="sv-SE" sz="1100" b="1" i="0" u="none" strike="noStrike" cap="none" normalizeH="0" baseline="0" dirty="0">
                        <a:ln>
                          <a:noFill/>
                        </a:ln>
                        <a:solidFill>
                          <a:srgbClr val="000000"/>
                        </a:solidFill>
                        <a:effectLst/>
                        <a:latin typeface="Arial" charset="0"/>
                        <a:ea typeface="ＭＳ Ｐゴシック" charset="0"/>
                        <a:cs typeface="Arial" charset="0"/>
                      </a:endParaRP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1" i="0" u="none" strike="noStrike" cap="none" normalizeH="0" baseline="0" dirty="0" smtClean="0">
                          <a:ln>
                            <a:noFill/>
                          </a:ln>
                          <a:solidFill>
                            <a:srgbClr val="000000"/>
                          </a:solidFill>
                          <a:effectLst/>
                          <a:latin typeface="Arial" charset="0"/>
                          <a:ea typeface="ＭＳ Ｐゴシック" charset="0"/>
                          <a:cs typeface="Arial" charset="0"/>
                        </a:rPr>
                        <a:t>Configuración</a:t>
                      </a:r>
                      <a:endParaRPr kumimoji="0" lang="sv-SE" sz="1100" b="1" i="0" u="none" strike="noStrike" cap="none" normalizeH="0" baseline="0" dirty="0">
                        <a:ln>
                          <a:noFill/>
                        </a:ln>
                        <a:solidFill>
                          <a:srgbClr val="000000"/>
                        </a:solidFill>
                        <a:effectLst/>
                        <a:latin typeface="Arial" charset="0"/>
                        <a:ea typeface="ＭＳ Ｐゴシック" charset="0"/>
                        <a:cs typeface="Arial" charset="0"/>
                      </a:endParaRP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1" i="0" u="none" strike="noStrike" cap="none" normalizeH="0" baseline="0" dirty="0" smtClean="0">
                          <a:ln>
                            <a:noFill/>
                          </a:ln>
                          <a:solidFill>
                            <a:srgbClr val="000000"/>
                          </a:solidFill>
                          <a:effectLst/>
                          <a:latin typeface="Arial" charset="0"/>
                          <a:ea typeface="ＭＳ Ｐゴシック" charset="0"/>
                          <a:cs typeface="Arial" charset="0"/>
                        </a:rPr>
                        <a:t>Potencia (MVA)</a:t>
                      </a:r>
                      <a:endParaRPr kumimoji="0" lang="sv-SE" sz="1100" b="1" i="0" u="none" strike="noStrike" cap="none" normalizeH="0" baseline="0" dirty="0">
                        <a:ln>
                          <a:noFill/>
                        </a:ln>
                        <a:solidFill>
                          <a:srgbClr val="000000"/>
                        </a:solidFill>
                        <a:effectLst/>
                        <a:latin typeface="Arial" charset="0"/>
                        <a:ea typeface="ＭＳ Ｐゴシック" charset="0"/>
                        <a:cs typeface="Arial" charset="0"/>
                      </a:endParaRP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1" i="0" u="none" strike="noStrike" cap="none" normalizeH="0" baseline="0" dirty="0" smtClean="0">
                          <a:ln>
                            <a:noFill/>
                          </a:ln>
                          <a:solidFill>
                            <a:srgbClr val="000000"/>
                          </a:solidFill>
                          <a:effectLst/>
                          <a:latin typeface="Arial" charset="0"/>
                          <a:ea typeface="ＭＳ Ｐゴシック" charset="0"/>
                          <a:cs typeface="Arial" charset="0"/>
                        </a:rPr>
                        <a:t>AT</a:t>
                      </a:r>
                      <a:endParaRPr kumimoji="0" lang="sv-SE" sz="1100" b="1" i="0" u="none" strike="noStrike" cap="none" normalizeH="0" baseline="0" dirty="0">
                        <a:ln>
                          <a:noFill/>
                        </a:ln>
                        <a:solidFill>
                          <a:srgbClr val="000000"/>
                        </a:solidFill>
                        <a:effectLst/>
                        <a:latin typeface="Arial" charset="0"/>
                        <a:ea typeface="ＭＳ Ｐゴシック" charset="0"/>
                        <a:cs typeface="Arial" charset="0"/>
                      </a:endParaRP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1" i="0" u="none" strike="noStrike" cap="none" normalizeH="0" baseline="0" dirty="0" smtClean="0">
                          <a:ln>
                            <a:noFill/>
                          </a:ln>
                          <a:solidFill>
                            <a:srgbClr val="000000"/>
                          </a:solidFill>
                          <a:effectLst/>
                          <a:latin typeface="Arial" charset="0"/>
                          <a:ea typeface="ＭＳ Ｐゴシック" charset="0"/>
                          <a:cs typeface="Arial" charset="0"/>
                        </a:rPr>
                        <a:t>BT</a:t>
                      </a:r>
                      <a:endParaRPr kumimoji="0" lang="sv-SE" sz="1100" b="1" i="0" u="none" strike="noStrike" cap="none" normalizeH="0" baseline="0" dirty="0">
                        <a:ln>
                          <a:noFill/>
                        </a:ln>
                        <a:solidFill>
                          <a:srgbClr val="000000"/>
                        </a:solidFill>
                        <a:effectLst/>
                        <a:latin typeface="Arial" charset="0"/>
                        <a:ea typeface="ＭＳ Ｐゴシック" charset="0"/>
                        <a:cs typeface="Arial" charset="0"/>
                      </a:endParaRP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extLst>
                  <a:ext uri="{0D108BD9-81ED-4DB2-BD59-A6C34878D82A}">
                    <a16:rowId xmlns:a16="http://schemas.microsoft.com/office/drawing/2014/main" val="10000"/>
                  </a:ext>
                </a:extLst>
              </a:tr>
              <a:tr h="334303">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1" i="0" u="none" strike="noStrike" cap="none" normalizeH="0" baseline="0" dirty="0">
                          <a:ln>
                            <a:noFill/>
                          </a:ln>
                          <a:solidFill>
                            <a:srgbClr val="000000"/>
                          </a:solidFill>
                          <a:effectLst/>
                          <a:latin typeface="Arial" charset="0"/>
                          <a:ea typeface="ＭＳ Ｐゴシック" charset="0"/>
                          <a:cs typeface="Arial" charset="0"/>
                        </a:rPr>
                        <a:t>kV</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1" i="0" u="none" strike="noStrike" cap="none" normalizeH="0" baseline="0" dirty="0">
                          <a:ln>
                            <a:noFill/>
                          </a:ln>
                          <a:solidFill>
                            <a:srgbClr val="000000"/>
                          </a:solidFill>
                          <a:effectLst/>
                          <a:latin typeface="Arial" charset="0"/>
                          <a:ea typeface="ＭＳ Ｐゴシック" charset="0"/>
                          <a:cs typeface="Arial" charset="0"/>
                        </a:rPr>
                        <a:t>A</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1" i="0" u="none" strike="noStrike" cap="none" normalizeH="0" baseline="0" dirty="0">
                          <a:ln>
                            <a:noFill/>
                          </a:ln>
                          <a:solidFill>
                            <a:srgbClr val="000000"/>
                          </a:solidFill>
                          <a:effectLst/>
                          <a:latin typeface="Arial" charset="0"/>
                          <a:ea typeface="ＭＳ Ｐゴシック" charset="0"/>
                          <a:cs typeface="Arial" charset="0"/>
                        </a:rPr>
                        <a:t>kV</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1" i="0" u="none" strike="noStrike" cap="none" normalizeH="0" baseline="0" dirty="0">
                          <a:ln>
                            <a:noFill/>
                          </a:ln>
                          <a:solidFill>
                            <a:srgbClr val="000000"/>
                          </a:solidFill>
                          <a:effectLst/>
                          <a:latin typeface="Arial" charset="0"/>
                          <a:ea typeface="ＭＳ Ｐゴシック" charset="0"/>
                          <a:cs typeface="Arial" charset="0"/>
                        </a:rPr>
                        <a:t>A</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5004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smtClean="0">
                          <a:ln>
                            <a:noFill/>
                          </a:ln>
                          <a:solidFill>
                            <a:srgbClr val="000000"/>
                          </a:solidFill>
                          <a:effectLst/>
                          <a:latin typeface="Arial" charset="0"/>
                          <a:ea typeface="ＭＳ Ｐゴシック" charset="0"/>
                          <a:cs typeface="Arial" charset="0"/>
                        </a:rPr>
                        <a:t>GSU </a:t>
                      </a:r>
                    </a:p>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smtClean="0">
                          <a:ln>
                            <a:noFill/>
                          </a:ln>
                          <a:solidFill>
                            <a:srgbClr val="000000"/>
                          </a:solidFill>
                          <a:effectLst/>
                          <a:latin typeface="Arial" charset="0"/>
                          <a:ea typeface="ＭＳ Ｐゴシック" charset="0"/>
                          <a:cs typeface="Arial" charset="0"/>
                        </a:rPr>
                        <a:t>(gran potencia)</a:t>
                      </a:r>
                      <a:endParaRPr kumimoji="0" lang="sv-SE" sz="1100" b="0" i="0" u="none" strike="noStrike" cap="none" normalizeH="0" baseline="0" dirty="0">
                        <a:ln>
                          <a:noFill/>
                        </a:ln>
                        <a:solidFill>
                          <a:srgbClr val="000000"/>
                        </a:solidFill>
                        <a:effectLst/>
                        <a:latin typeface="Arial" charset="0"/>
                        <a:ea typeface="ＭＳ Ｐゴシック" charset="0"/>
                        <a:cs typeface="Arial" charset="0"/>
                      </a:endParaRP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YNd5</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1100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400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1590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27</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23500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004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smtClean="0">
                          <a:ln>
                            <a:noFill/>
                          </a:ln>
                          <a:solidFill>
                            <a:srgbClr val="000000"/>
                          </a:solidFill>
                          <a:effectLst/>
                          <a:latin typeface="Arial" charset="0"/>
                          <a:ea typeface="ＭＳ Ｐゴシック" charset="0"/>
                          <a:cs typeface="Arial" charset="0"/>
                        </a:rPr>
                        <a:t>GSU </a:t>
                      </a:r>
                    </a:p>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smtClean="0">
                          <a:ln>
                            <a:noFill/>
                          </a:ln>
                          <a:solidFill>
                            <a:srgbClr val="000000"/>
                          </a:solidFill>
                          <a:effectLst/>
                          <a:latin typeface="Arial" charset="0"/>
                          <a:ea typeface="ＭＳ Ｐゴシック" charset="0"/>
                          <a:cs typeface="Arial" charset="0"/>
                        </a:rPr>
                        <a:t>(potencia media) </a:t>
                      </a:r>
                      <a:endParaRPr kumimoji="0" lang="sv-SE" sz="1100" b="0" i="0" u="none" strike="noStrike" cap="none" normalizeH="0" baseline="0" dirty="0">
                        <a:ln>
                          <a:noFill/>
                        </a:ln>
                        <a:solidFill>
                          <a:srgbClr val="000000"/>
                        </a:solidFill>
                        <a:effectLst/>
                        <a:latin typeface="Arial" charset="0"/>
                        <a:ea typeface="ＭＳ Ｐゴシック" charset="0"/>
                        <a:cs typeface="Arial" charset="0"/>
                      </a:endParaRP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YNd11</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220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78</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1600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15</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8300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5004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smtClean="0">
                          <a:ln>
                            <a:noFill/>
                          </a:ln>
                          <a:solidFill>
                            <a:srgbClr val="000000"/>
                          </a:solidFill>
                          <a:effectLst/>
                          <a:latin typeface="Arial" charset="0"/>
                          <a:ea typeface="ＭＳ Ｐゴシック" charset="0"/>
                          <a:cs typeface="Arial" charset="0"/>
                        </a:rPr>
                        <a:t>Distribución</a:t>
                      </a:r>
                    </a:p>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smtClean="0">
                          <a:ln>
                            <a:noFill/>
                          </a:ln>
                          <a:solidFill>
                            <a:srgbClr val="000000"/>
                          </a:solidFill>
                          <a:effectLst/>
                          <a:latin typeface="Arial" charset="0"/>
                          <a:ea typeface="ＭＳ Ｐゴシック" charset="0"/>
                          <a:cs typeface="Arial" charset="0"/>
                        </a:rPr>
                        <a:t>(gran potencia)</a:t>
                      </a:r>
                      <a:endParaRPr kumimoji="0" lang="sv-SE" sz="1100" b="0" i="0" u="none" strike="noStrike" cap="none" normalizeH="0" baseline="0" dirty="0">
                        <a:ln>
                          <a:noFill/>
                        </a:ln>
                        <a:solidFill>
                          <a:srgbClr val="000000"/>
                        </a:solidFill>
                        <a:effectLst/>
                        <a:latin typeface="Arial" charset="0"/>
                        <a:ea typeface="ＭＳ Ｐゴシック" charset="0"/>
                        <a:cs typeface="Arial" charset="0"/>
                      </a:endParaRP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YNyn0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20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21</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550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11</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1050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5004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smtClean="0">
                          <a:ln>
                            <a:noFill/>
                          </a:ln>
                          <a:solidFill>
                            <a:srgbClr val="000000"/>
                          </a:solidFill>
                          <a:effectLst/>
                          <a:latin typeface="Arial" charset="0"/>
                          <a:ea typeface="ＭＳ Ｐゴシック" charset="0"/>
                          <a:cs typeface="Arial" charset="0"/>
                        </a:rPr>
                        <a:t>Distribución (potencia media)</a:t>
                      </a:r>
                      <a:endParaRPr kumimoji="0" lang="sv-SE" sz="1100" b="0" i="0" u="none" strike="noStrike" cap="none" normalizeH="0" baseline="0" dirty="0">
                        <a:ln>
                          <a:noFill/>
                        </a:ln>
                        <a:solidFill>
                          <a:srgbClr val="000000"/>
                        </a:solidFill>
                        <a:effectLst/>
                        <a:latin typeface="Arial" charset="0"/>
                        <a:ea typeface="ＭＳ Ｐゴシック" charset="0"/>
                        <a:cs typeface="Arial" charset="0"/>
                      </a:endParaRP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Yyn0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0.5</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10.5</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27</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0.4</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sz="1100" b="0" i="0" u="none" strike="noStrike" cap="none" normalizeH="0" baseline="0" dirty="0">
                          <a:ln>
                            <a:noFill/>
                          </a:ln>
                          <a:solidFill>
                            <a:srgbClr val="000000"/>
                          </a:solidFill>
                          <a:effectLst/>
                          <a:latin typeface="Arial" charset="0"/>
                          <a:ea typeface="ＭＳ Ｐゴシック" charset="0"/>
                          <a:cs typeface="Arial" charset="0"/>
                        </a:rPr>
                        <a:t>720</a:t>
                      </a:r>
                    </a:p>
                  </a:txBody>
                  <a:tcPr marL="9525" marR="9525" marT="714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cxnSp>
        <p:nvCxnSpPr>
          <p:cNvPr id="23" name="Conector recto 11"/>
          <p:cNvCxnSpPr/>
          <p:nvPr/>
        </p:nvCxnSpPr>
        <p:spPr>
          <a:xfrm>
            <a:off x="397692" y="4099483"/>
            <a:ext cx="816148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4" name="Conector recto 12"/>
          <p:cNvCxnSpPr/>
          <p:nvPr/>
        </p:nvCxnSpPr>
        <p:spPr>
          <a:xfrm>
            <a:off x="397692" y="4409386"/>
            <a:ext cx="816148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5" name="Flecha abajo 3"/>
          <p:cNvSpPr/>
          <p:nvPr/>
        </p:nvSpPr>
        <p:spPr>
          <a:xfrm>
            <a:off x="5761031" y="3593779"/>
            <a:ext cx="837968" cy="414199"/>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6" name="Flecha abajo 13"/>
          <p:cNvSpPr/>
          <p:nvPr/>
        </p:nvSpPr>
        <p:spPr>
          <a:xfrm>
            <a:off x="7423874" y="3593779"/>
            <a:ext cx="837968" cy="414199"/>
          </a:xfrm>
          <a:prstGeom prst="down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7" name="TextBox 5"/>
          <p:cNvSpPr txBox="1">
            <a:spLocks noChangeArrowheads="1"/>
          </p:cNvSpPr>
          <p:nvPr/>
        </p:nvSpPr>
        <p:spPr bwMode="auto">
          <a:xfrm>
            <a:off x="453558" y="4070299"/>
            <a:ext cx="839166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sv-SE" sz="2000" b="1" dirty="0">
                <a:solidFill>
                  <a:srgbClr val="FF0000"/>
                </a:solidFill>
              </a:rPr>
              <a:t>~ 1% </a:t>
            </a:r>
            <a:r>
              <a:rPr lang="sv-SE" sz="2000" b="1" dirty="0" smtClean="0">
                <a:solidFill>
                  <a:srgbClr val="FF0000"/>
                </a:solidFill>
              </a:rPr>
              <a:t>de la corriente nominal ~ </a:t>
            </a:r>
            <a:r>
              <a:rPr lang="sv-SE" sz="2000" b="1" dirty="0">
                <a:solidFill>
                  <a:srgbClr val="FF0000"/>
                </a:solidFill>
              </a:rPr>
              <a:t>1 </a:t>
            </a:r>
            <a:r>
              <a:rPr lang="sv-SE" sz="2000" b="1" dirty="0" smtClean="0">
                <a:solidFill>
                  <a:srgbClr val="FF0000"/>
                </a:solidFill>
              </a:rPr>
              <a:t>a </a:t>
            </a:r>
            <a:r>
              <a:rPr lang="sv-SE" sz="2000" b="1" dirty="0">
                <a:solidFill>
                  <a:srgbClr val="FF0000"/>
                </a:solidFill>
              </a:rPr>
              <a:t>15 A </a:t>
            </a:r>
            <a:r>
              <a:rPr lang="sv-SE" sz="2000" b="1" dirty="0" smtClean="0">
                <a:solidFill>
                  <a:srgbClr val="FF0000"/>
                </a:solidFill>
              </a:rPr>
              <a:t>en AT y </a:t>
            </a:r>
            <a:r>
              <a:rPr lang="sv-SE" sz="2000" b="1" dirty="0">
                <a:solidFill>
                  <a:srgbClr val="FF0000"/>
                </a:solidFill>
              </a:rPr>
              <a:t>10 </a:t>
            </a:r>
            <a:r>
              <a:rPr lang="sv-SE" sz="2000" b="1" dirty="0" smtClean="0">
                <a:solidFill>
                  <a:srgbClr val="FF0000"/>
                </a:solidFill>
              </a:rPr>
              <a:t>a </a:t>
            </a:r>
            <a:r>
              <a:rPr lang="sv-SE" sz="2000" b="1" dirty="0">
                <a:solidFill>
                  <a:srgbClr val="FF0000"/>
                </a:solidFill>
              </a:rPr>
              <a:t>250 A </a:t>
            </a:r>
            <a:r>
              <a:rPr lang="sv-SE" sz="2000" b="1" dirty="0" smtClean="0">
                <a:solidFill>
                  <a:srgbClr val="FF0000"/>
                </a:solidFill>
              </a:rPr>
              <a:t>en BT</a:t>
            </a:r>
            <a:endParaRPr lang="sv-SE" sz="2000" b="1" dirty="0">
              <a:solidFill>
                <a:srgbClr val="FF0000"/>
              </a:solidFill>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a:p>
            <a:pPr marL="533400" lvl="1" indent="-215900" algn="just">
              <a:spcBef>
                <a:spcPts val="0"/>
              </a:spcBef>
              <a:spcAft>
                <a:spcPts val="0"/>
              </a:spcAft>
              <a:buFont typeface="Wingdings" charset="2"/>
              <a:buChar char="§"/>
            </a:pPr>
            <a:r>
              <a:rPr lang="en-US" sz="1500" dirty="0" err="1" smtClean="0"/>
              <a:t>Magnetización</a:t>
            </a:r>
            <a:r>
              <a:rPr lang="en-US" sz="1500" dirty="0" smtClean="0"/>
              <a:t> </a:t>
            </a:r>
            <a:r>
              <a:rPr lang="en-US" sz="1500" dirty="0" err="1" smtClean="0"/>
              <a:t>Simultánea</a:t>
            </a:r>
            <a:r>
              <a:rPr lang="en-US" sz="1500" dirty="0" smtClean="0"/>
              <a:t> de </a:t>
            </a:r>
            <a:r>
              <a:rPr lang="en-US" sz="1500" dirty="0" err="1" smtClean="0"/>
              <a:t>Devanados</a:t>
            </a:r>
            <a:r>
              <a:rPr lang="en-US" sz="1500" dirty="0" smtClean="0"/>
              <a:t> </a:t>
            </a:r>
          </a:p>
          <a:p>
            <a:pPr marL="317500" lvl="1" indent="0" algn="just">
              <a:spcBef>
                <a:spcPts val="0"/>
              </a:spcBef>
              <a:spcAft>
                <a:spcPts val="0"/>
              </a:spcAft>
              <a:buNone/>
            </a:pPr>
            <a:r>
              <a:rPr lang="en-US" sz="1500" dirty="0"/>
              <a:t> </a:t>
            </a:r>
            <a:r>
              <a:rPr lang="en-US" sz="1500" dirty="0" smtClean="0"/>
              <a:t>   (Simultaneous Winding Magnetization, SWM)</a:t>
            </a:r>
            <a:endParaRPr lang="es-ES_tradnl" sz="1500" dirty="0" smtClean="0"/>
          </a:p>
          <a:p>
            <a:pPr marL="285750" indent="-285750" algn="just">
              <a:buNone/>
            </a:pPr>
            <a:endParaRPr lang="es-ES_tradnl" sz="1500" b="1" dirty="0" smtClean="0"/>
          </a:p>
        </p:txBody>
      </p:sp>
      <p:sp>
        <p:nvSpPr>
          <p:cNvPr id="10" name="Text Box 62"/>
          <p:cNvSpPr txBox="1">
            <a:spLocks noChangeArrowheads="1"/>
          </p:cNvSpPr>
          <p:nvPr/>
        </p:nvSpPr>
        <p:spPr bwMode="auto">
          <a:xfrm>
            <a:off x="5643890" y="1432519"/>
            <a:ext cx="3227478" cy="263149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sv-SE" sz="1500" b="1" dirty="0" smtClean="0"/>
              <a:t>Problema conocido:</a:t>
            </a:r>
            <a:endParaRPr lang="sv-SE" sz="1500" b="1" dirty="0"/>
          </a:p>
          <a:p>
            <a:r>
              <a:rPr lang="es-ES_tradnl" sz="1500" dirty="0" smtClean="0"/>
              <a:t>Bobinas de BT en </a:t>
            </a:r>
            <a:r>
              <a:rPr lang="es-ES_tradnl" sz="1500" dirty="0"/>
              <a:t>grandes transformadores Yd pueden tomar mucho tiempo para </a:t>
            </a:r>
            <a:r>
              <a:rPr lang="es-ES_tradnl" sz="1500" dirty="0" smtClean="0"/>
              <a:t>estabilizar la corriente</a:t>
            </a:r>
          </a:p>
          <a:p>
            <a:endParaRPr lang="sv-SE" sz="1500" dirty="0"/>
          </a:p>
          <a:p>
            <a:r>
              <a:rPr lang="sv-SE" sz="1500" b="1" dirty="0" smtClean="0"/>
              <a:t>Solución:</a:t>
            </a:r>
            <a:endParaRPr lang="sv-SE" sz="1500" b="1" dirty="0"/>
          </a:p>
          <a:p>
            <a:r>
              <a:rPr lang="es-ES_tradnl" sz="1500" dirty="0"/>
              <a:t>Magnetización Simultánea de Devanados </a:t>
            </a:r>
            <a:r>
              <a:rPr lang="es-ES_tradnl" sz="1500" dirty="0" smtClean="0"/>
              <a:t> </a:t>
            </a:r>
            <a:r>
              <a:rPr lang="sv-SE" sz="1500" dirty="0" smtClean="0"/>
              <a:t>(</a:t>
            </a:r>
            <a:r>
              <a:rPr lang="sv-SE" sz="1500" dirty="0"/>
              <a:t>SWM); </a:t>
            </a:r>
            <a:r>
              <a:rPr lang="sv-SE" sz="1500" dirty="0" smtClean="0"/>
              <a:t>inyectando corriente en AT y BT en forma simultánea</a:t>
            </a:r>
            <a:endParaRPr lang="sv-SE" sz="1500" dirty="0"/>
          </a:p>
        </p:txBody>
      </p:sp>
      <p:grpSp>
        <p:nvGrpSpPr>
          <p:cNvPr id="11" name="Group 7"/>
          <p:cNvGrpSpPr>
            <a:grpSpLocks/>
          </p:cNvGrpSpPr>
          <p:nvPr/>
        </p:nvGrpSpPr>
        <p:grpSpPr bwMode="auto">
          <a:xfrm>
            <a:off x="2610113" y="2222952"/>
            <a:ext cx="3240087" cy="2215754"/>
            <a:chOff x="1610" y="1207"/>
            <a:chExt cx="2041" cy="1861"/>
          </a:xfrm>
        </p:grpSpPr>
        <p:grpSp>
          <p:nvGrpSpPr>
            <p:cNvPr id="12" name="Group 8"/>
            <p:cNvGrpSpPr>
              <a:grpSpLocks/>
            </p:cNvGrpSpPr>
            <p:nvPr/>
          </p:nvGrpSpPr>
          <p:grpSpPr bwMode="auto">
            <a:xfrm rot="5400000">
              <a:off x="2560" y="2479"/>
              <a:ext cx="182" cy="1000"/>
              <a:chOff x="612" y="1389"/>
              <a:chExt cx="182" cy="1814"/>
            </a:xfrm>
          </p:grpSpPr>
          <p:grpSp>
            <p:nvGrpSpPr>
              <p:cNvPr id="51" name="Group 9"/>
              <p:cNvGrpSpPr>
                <a:grpSpLocks/>
              </p:cNvGrpSpPr>
              <p:nvPr/>
            </p:nvGrpSpPr>
            <p:grpSpPr bwMode="auto">
              <a:xfrm>
                <a:off x="612" y="1389"/>
                <a:ext cx="182" cy="907"/>
                <a:chOff x="295" y="890"/>
                <a:chExt cx="91" cy="907"/>
              </a:xfrm>
            </p:grpSpPr>
            <p:sp>
              <p:nvSpPr>
                <p:cNvPr id="58" name="Arc 10"/>
                <p:cNvSpPr>
                  <a:spLocks/>
                </p:cNvSpPr>
                <p:nvPr/>
              </p:nvSpPr>
              <p:spPr bwMode="auto">
                <a:xfrm rot="391078">
                  <a:off x="295" y="1616"/>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59" name="Arc 11"/>
                <p:cNvSpPr>
                  <a:spLocks/>
                </p:cNvSpPr>
                <p:nvPr/>
              </p:nvSpPr>
              <p:spPr bwMode="auto">
                <a:xfrm rot="391078">
                  <a:off x="295" y="890"/>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60" name="Arc 12"/>
                <p:cNvSpPr>
                  <a:spLocks/>
                </p:cNvSpPr>
                <p:nvPr/>
              </p:nvSpPr>
              <p:spPr bwMode="auto">
                <a:xfrm rot="391078">
                  <a:off x="295" y="1071"/>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61" name="Arc 13"/>
                <p:cNvSpPr>
                  <a:spLocks/>
                </p:cNvSpPr>
                <p:nvPr/>
              </p:nvSpPr>
              <p:spPr bwMode="auto">
                <a:xfrm rot="391078">
                  <a:off x="295" y="1253"/>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62" name="Arc 14"/>
                <p:cNvSpPr>
                  <a:spLocks/>
                </p:cNvSpPr>
                <p:nvPr/>
              </p:nvSpPr>
              <p:spPr bwMode="auto">
                <a:xfrm rot="391078">
                  <a:off x="295" y="1434"/>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grpSp>
          <p:grpSp>
            <p:nvGrpSpPr>
              <p:cNvPr id="52" name="Group 15"/>
              <p:cNvGrpSpPr>
                <a:grpSpLocks/>
              </p:cNvGrpSpPr>
              <p:nvPr/>
            </p:nvGrpSpPr>
            <p:grpSpPr bwMode="auto">
              <a:xfrm>
                <a:off x="612" y="2296"/>
                <a:ext cx="182" cy="907"/>
                <a:chOff x="295" y="890"/>
                <a:chExt cx="91" cy="907"/>
              </a:xfrm>
            </p:grpSpPr>
            <p:sp>
              <p:nvSpPr>
                <p:cNvPr id="53" name="Arc 16"/>
                <p:cNvSpPr>
                  <a:spLocks/>
                </p:cNvSpPr>
                <p:nvPr/>
              </p:nvSpPr>
              <p:spPr bwMode="auto">
                <a:xfrm rot="391078">
                  <a:off x="295" y="1616"/>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54" name="Arc 17"/>
                <p:cNvSpPr>
                  <a:spLocks/>
                </p:cNvSpPr>
                <p:nvPr/>
              </p:nvSpPr>
              <p:spPr bwMode="auto">
                <a:xfrm rot="391078">
                  <a:off x="295" y="890"/>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55" name="Arc 18"/>
                <p:cNvSpPr>
                  <a:spLocks/>
                </p:cNvSpPr>
                <p:nvPr/>
              </p:nvSpPr>
              <p:spPr bwMode="auto">
                <a:xfrm rot="391078">
                  <a:off x="295" y="1071"/>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56" name="Arc 19"/>
                <p:cNvSpPr>
                  <a:spLocks/>
                </p:cNvSpPr>
                <p:nvPr/>
              </p:nvSpPr>
              <p:spPr bwMode="auto">
                <a:xfrm rot="391078">
                  <a:off x="295" y="1253"/>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57" name="Arc 20"/>
                <p:cNvSpPr>
                  <a:spLocks/>
                </p:cNvSpPr>
                <p:nvPr/>
              </p:nvSpPr>
              <p:spPr bwMode="auto">
                <a:xfrm rot="391078">
                  <a:off x="295" y="1434"/>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grpSp>
        </p:grpSp>
        <p:grpSp>
          <p:nvGrpSpPr>
            <p:cNvPr id="14" name="Group 21"/>
            <p:cNvGrpSpPr>
              <a:grpSpLocks/>
            </p:cNvGrpSpPr>
            <p:nvPr/>
          </p:nvGrpSpPr>
          <p:grpSpPr bwMode="auto">
            <a:xfrm rot="-1720151">
              <a:off x="3153" y="1571"/>
              <a:ext cx="182" cy="1000"/>
              <a:chOff x="612" y="1389"/>
              <a:chExt cx="182" cy="1814"/>
            </a:xfrm>
          </p:grpSpPr>
          <p:grpSp>
            <p:nvGrpSpPr>
              <p:cNvPr id="39" name="Group 22"/>
              <p:cNvGrpSpPr>
                <a:grpSpLocks/>
              </p:cNvGrpSpPr>
              <p:nvPr/>
            </p:nvGrpSpPr>
            <p:grpSpPr bwMode="auto">
              <a:xfrm>
                <a:off x="612" y="1389"/>
                <a:ext cx="182" cy="907"/>
                <a:chOff x="295" y="890"/>
                <a:chExt cx="91" cy="907"/>
              </a:xfrm>
            </p:grpSpPr>
            <p:sp>
              <p:nvSpPr>
                <p:cNvPr id="46" name="Arc 23"/>
                <p:cNvSpPr>
                  <a:spLocks/>
                </p:cNvSpPr>
                <p:nvPr/>
              </p:nvSpPr>
              <p:spPr bwMode="auto">
                <a:xfrm rot="391078">
                  <a:off x="295" y="1616"/>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47" name="Arc 24"/>
                <p:cNvSpPr>
                  <a:spLocks/>
                </p:cNvSpPr>
                <p:nvPr/>
              </p:nvSpPr>
              <p:spPr bwMode="auto">
                <a:xfrm rot="391078">
                  <a:off x="295" y="890"/>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48" name="Arc 25"/>
                <p:cNvSpPr>
                  <a:spLocks/>
                </p:cNvSpPr>
                <p:nvPr/>
              </p:nvSpPr>
              <p:spPr bwMode="auto">
                <a:xfrm rot="391078">
                  <a:off x="295" y="1071"/>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49" name="Arc 26"/>
                <p:cNvSpPr>
                  <a:spLocks/>
                </p:cNvSpPr>
                <p:nvPr/>
              </p:nvSpPr>
              <p:spPr bwMode="auto">
                <a:xfrm rot="391078">
                  <a:off x="295" y="1253"/>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50" name="Arc 27"/>
                <p:cNvSpPr>
                  <a:spLocks/>
                </p:cNvSpPr>
                <p:nvPr/>
              </p:nvSpPr>
              <p:spPr bwMode="auto">
                <a:xfrm rot="391078">
                  <a:off x="295" y="1434"/>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grpSp>
          <p:grpSp>
            <p:nvGrpSpPr>
              <p:cNvPr id="40" name="Group 28"/>
              <p:cNvGrpSpPr>
                <a:grpSpLocks/>
              </p:cNvGrpSpPr>
              <p:nvPr/>
            </p:nvGrpSpPr>
            <p:grpSpPr bwMode="auto">
              <a:xfrm>
                <a:off x="612" y="2296"/>
                <a:ext cx="182" cy="907"/>
                <a:chOff x="295" y="890"/>
                <a:chExt cx="91" cy="907"/>
              </a:xfrm>
            </p:grpSpPr>
            <p:sp>
              <p:nvSpPr>
                <p:cNvPr id="41" name="Arc 29"/>
                <p:cNvSpPr>
                  <a:spLocks/>
                </p:cNvSpPr>
                <p:nvPr/>
              </p:nvSpPr>
              <p:spPr bwMode="auto">
                <a:xfrm rot="391078">
                  <a:off x="295" y="1616"/>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42" name="Arc 30"/>
                <p:cNvSpPr>
                  <a:spLocks/>
                </p:cNvSpPr>
                <p:nvPr/>
              </p:nvSpPr>
              <p:spPr bwMode="auto">
                <a:xfrm rot="391078">
                  <a:off x="295" y="890"/>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43" name="Arc 31"/>
                <p:cNvSpPr>
                  <a:spLocks/>
                </p:cNvSpPr>
                <p:nvPr/>
              </p:nvSpPr>
              <p:spPr bwMode="auto">
                <a:xfrm rot="391078">
                  <a:off x="295" y="1071"/>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44" name="Arc 32"/>
                <p:cNvSpPr>
                  <a:spLocks/>
                </p:cNvSpPr>
                <p:nvPr/>
              </p:nvSpPr>
              <p:spPr bwMode="auto">
                <a:xfrm rot="391078">
                  <a:off x="295" y="1253"/>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45" name="Arc 33"/>
                <p:cNvSpPr>
                  <a:spLocks/>
                </p:cNvSpPr>
                <p:nvPr/>
              </p:nvSpPr>
              <p:spPr bwMode="auto">
                <a:xfrm rot="391078">
                  <a:off x="295" y="1434"/>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grpSp>
        </p:grpSp>
        <p:grpSp>
          <p:nvGrpSpPr>
            <p:cNvPr id="15" name="Group 34"/>
            <p:cNvGrpSpPr>
              <a:grpSpLocks/>
            </p:cNvGrpSpPr>
            <p:nvPr/>
          </p:nvGrpSpPr>
          <p:grpSpPr bwMode="auto">
            <a:xfrm rot="-8861810">
              <a:off x="1928" y="1523"/>
              <a:ext cx="182" cy="1000"/>
              <a:chOff x="612" y="1389"/>
              <a:chExt cx="182" cy="1814"/>
            </a:xfrm>
          </p:grpSpPr>
          <p:grpSp>
            <p:nvGrpSpPr>
              <p:cNvPr id="22" name="Group 35"/>
              <p:cNvGrpSpPr>
                <a:grpSpLocks/>
              </p:cNvGrpSpPr>
              <p:nvPr/>
            </p:nvGrpSpPr>
            <p:grpSpPr bwMode="auto">
              <a:xfrm>
                <a:off x="612" y="1389"/>
                <a:ext cx="182" cy="907"/>
                <a:chOff x="295" y="890"/>
                <a:chExt cx="91" cy="907"/>
              </a:xfrm>
            </p:grpSpPr>
            <p:sp>
              <p:nvSpPr>
                <p:cNvPr id="34" name="Arc 36"/>
                <p:cNvSpPr>
                  <a:spLocks/>
                </p:cNvSpPr>
                <p:nvPr/>
              </p:nvSpPr>
              <p:spPr bwMode="auto">
                <a:xfrm rot="391078">
                  <a:off x="295" y="1616"/>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35" name="Arc 37"/>
                <p:cNvSpPr>
                  <a:spLocks/>
                </p:cNvSpPr>
                <p:nvPr/>
              </p:nvSpPr>
              <p:spPr bwMode="auto">
                <a:xfrm rot="391078">
                  <a:off x="295" y="890"/>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36" name="Arc 38"/>
                <p:cNvSpPr>
                  <a:spLocks/>
                </p:cNvSpPr>
                <p:nvPr/>
              </p:nvSpPr>
              <p:spPr bwMode="auto">
                <a:xfrm rot="391078">
                  <a:off x="295" y="1071"/>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37" name="Arc 39"/>
                <p:cNvSpPr>
                  <a:spLocks/>
                </p:cNvSpPr>
                <p:nvPr/>
              </p:nvSpPr>
              <p:spPr bwMode="auto">
                <a:xfrm rot="391078">
                  <a:off x="295" y="1253"/>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38" name="Arc 40"/>
                <p:cNvSpPr>
                  <a:spLocks/>
                </p:cNvSpPr>
                <p:nvPr/>
              </p:nvSpPr>
              <p:spPr bwMode="auto">
                <a:xfrm rot="391078">
                  <a:off x="295" y="1434"/>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grpSp>
          <p:grpSp>
            <p:nvGrpSpPr>
              <p:cNvPr id="28" name="Group 41"/>
              <p:cNvGrpSpPr>
                <a:grpSpLocks/>
              </p:cNvGrpSpPr>
              <p:nvPr/>
            </p:nvGrpSpPr>
            <p:grpSpPr bwMode="auto">
              <a:xfrm>
                <a:off x="612" y="2296"/>
                <a:ext cx="182" cy="907"/>
                <a:chOff x="295" y="890"/>
                <a:chExt cx="91" cy="907"/>
              </a:xfrm>
            </p:grpSpPr>
            <p:sp>
              <p:nvSpPr>
                <p:cNvPr id="29" name="Arc 42"/>
                <p:cNvSpPr>
                  <a:spLocks/>
                </p:cNvSpPr>
                <p:nvPr/>
              </p:nvSpPr>
              <p:spPr bwMode="auto">
                <a:xfrm rot="391078">
                  <a:off x="295" y="1616"/>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30" name="Arc 43"/>
                <p:cNvSpPr>
                  <a:spLocks/>
                </p:cNvSpPr>
                <p:nvPr/>
              </p:nvSpPr>
              <p:spPr bwMode="auto">
                <a:xfrm rot="391078">
                  <a:off x="295" y="890"/>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31" name="Arc 44"/>
                <p:cNvSpPr>
                  <a:spLocks/>
                </p:cNvSpPr>
                <p:nvPr/>
              </p:nvSpPr>
              <p:spPr bwMode="auto">
                <a:xfrm rot="391078">
                  <a:off x="295" y="1071"/>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32" name="Arc 45"/>
                <p:cNvSpPr>
                  <a:spLocks/>
                </p:cNvSpPr>
                <p:nvPr/>
              </p:nvSpPr>
              <p:spPr bwMode="auto">
                <a:xfrm rot="391078">
                  <a:off x="295" y="1253"/>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sp>
              <p:nvSpPr>
                <p:cNvPr id="33" name="Arc 46"/>
                <p:cNvSpPr>
                  <a:spLocks/>
                </p:cNvSpPr>
                <p:nvPr/>
              </p:nvSpPr>
              <p:spPr bwMode="auto">
                <a:xfrm rot="391078">
                  <a:off x="295" y="1434"/>
                  <a:ext cx="91" cy="181"/>
                </a:xfrm>
                <a:custGeom>
                  <a:avLst/>
                  <a:gdLst>
                    <a:gd name="T0" fmla="*/ 0 w 21600"/>
                    <a:gd name="T1" fmla="*/ 0 h 42729"/>
                    <a:gd name="T2" fmla="*/ 0 w 21600"/>
                    <a:gd name="T3" fmla="*/ 0 h 42729"/>
                    <a:gd name="T4" fmla="*/ 0 w 21600"/>
                    <a:gd name="T5" fmla="*/ 0 h 42729"/>
                    <a:gd name="T6" fmla="*/ 0 60000 65536"/>
                    <a:gd name="T7" fmla="*/ 0 60000 65536"/>
                    <a:gd name="T8" fmla="*/ 0 60000 65536"/>
                    <a:gd name="T9" fmla="*/ 0 w 21600"/>
                    <a:gd name="T10" fmla="*/ 0 h 42729"/>
                    <a:gd name="T11" fmla="*/ 21600 w 21600"/>
                    <a:gd name="T12" fmla="*/ 42729 h 42729"/>
                  </a:gdLst>
                  <a:ahLst/>
                  <a:cxnLst>
                    <a:cxn ang="T6">
                      <a:pos x="T0" y="T1"/>
                    </a:cxn>
                    <a:cxn ang="T7">
                      <a:pos x="T2" y="T3"/>
                    </a:cxn>
                    <a:cxn ang="T8">
                      <a:pos x="T4" y="T5"/>
                    </a:cxn>
                  </a:cxnLst>
                  <a:rect l="T9" t="T10" r="T11" b="T12"/>
                  <a:pathLst>
                    <a:path w="21600" h="42729" fill="none" extrusionOk="0">
                      <a:moveTo>
                        <a:pt x="124" y="0"/>
                      </a:moveTo>
                      <a:cubicBezTo>
                        <a:pt x="12005" y="69"/>
                        <a:pt x="21600" y="9719"/>
                        <a:pt x="21600" y="21600"/>
                      </a:cubicBezTo>
                      <a:cubicBezTo>
                        <a:pt x="21600" y="31799"/>
                        <a:pt x="14465" y="40609"/>
                        <a:pt x="4487" y="42728"/>
                      </a:cubicBezTo>
                    </a:path>
                    <a:path w="21600" h="42729" stroke="0" extrusionOk="0">
                      <a:moveTo>
                        <a:pt x="124" y="0"/>
                      </a:moveTo>
                      <a:cubicBezTo>
                        <a:pt x="12005" y="69"/>
                        <a:pt x="21600" y="9719"/>
                        <a:pt x="21600" y="21600"/>
                      </a:cubicBezTo>
                      <a:cubicBezTo>
                        <a:pt x="21600" y="31799"/>
                        <a:pt x="14465" y="40609"/>
                        <a:pt x="4487" y="42728"/>
                      </a:cubicBezTo>
                      <a:lnTo>
                        <a:pt x="0" y="2160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sv-SE" dirty="0"/>
                </a:p>
              </p:txBody>
            </p:sp>
          </p:grpSp>
        </p:grpSp>
        <p:sp>
          <p:nvSpPr>
            <p:cNvPr id="16" name="Line 47"/>
            <p:cNvSpPr>
              <a:spLocks noChangeShapeType="1"/>
            </p:cNvSpPr>
            <p:nvPr/>
          </p:nvSpPr>
          <p:spPr bwMode="auto">
            <a:xfrm flipH="1">
              <a:off x="1610" y="2523"/>
              <a:ext cx="227" cy="408"/>
            </a:xfrm>
            <a:prstGeom prst="line">
              <a:avLst/>
            </a:prstGeom>
            <a:noFill/>
            <a:ln w="2857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s-ES" dirty="0"/>
            </a:p>
          </p:txBody>
        </p:sp>
        <p:sp>
          <p:nvSpPr>
            <p:cNvPr id="17" name="Line 48"/>
            <p:cNvSpPr>
              <a:spLocks noChangeShapeType="1"/>
            </p:cNvSpPr>
            <p:nvPr/>
          </p:nvSpPr>
          <p:spPr bwMode="auto">
            <a:xfrm>
              <a:off x="1610" y="2931"/>
              <a:ext cx="544" cy="0"/>
            </a:xfrm>
            <a:prstGeom prst="line">
              <a:avLst/>
            </a:prstGeom>
            <a:noFill/>
            <a:ln w="2857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s-ES" dirty="0"/>
            </a:p>
          </p:txBody>
        </p:sp>
        <p:sp>
          <p:nvSpPr>
            <p:cNvPr id="18" name="Line 49"/>
            <p:cNvSpPr>
              <a:spLocks noChangeShapeType="1"/>
            </p:cNvSpPr>
            <p:nvPr/>
          </p:nvSpPr>
          <p:spPr bwMode="auto">
            <a:xfrm flipH="1">
              <a:off x="2336" y="1207"/>
              <a:ext cx="317" cy="454"/>
            </a:xfrm>
            <a:prstGeom prst="line">
              <a:avLst/>
            </a:prstGeom>
            <a:noFill/>
            <a:ln w="2857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s-ES" dirty="0"/>
            </a:p>
          </p:txBody>
        </p:sp>
        <p:sp>
          <p:nvSpPr>
            <p:cNvPr id="19" name="Line 50"/>
            <p:cNvSpPr>
              <a:spLocks noChangeShapeType="1"/>
            </p:cNvSpPr>
            <p:nvPr/>
          </p:nvSpPr>
          <p:spPr bwMode="auto">
            <a:xfrm>
              <a:off x="2653" y="1207"/>
              <a:ext cx="272" cy="454"/>
            </a:xfrm>
            <a:prstGeom prst="line">
              <a:avLst/>
            </a:prstGeom>
            <a:noFill/>
            <a:ln w="2857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s-ES" dirty="0"/>
            </a:p>
          </p:txBody>
        </p:sp>
        <p:sp>
          <p:nvSpPr>
            <p:cNvPr id="20" name="Line 51"/>
            <p:cNvSpPr>
              <a:spLocks noChangeShapeType="1"/>
            </p:cNvSpPr>
            <p:nvPr/>
          </p:nvSpPr>
          <p:spPr bwMode="auto">
            <a:xfrm>
              <a:off x="3152" y="2886"/>
              <a:ext cx="499" cy="0"/>
            </a:xfrm>
            <a:prstGeom prst="line">
              <a:avLst/>
            </a:prstGeom>
            <a:noFill/>
            <a:ln w="2857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s-ES" dirty="0"/>
            </a:p>
          </p:txBody>
        </p:sp>
        <p:sp>
          <p:nvSpPr>
            <p:cNvPr id="21" name="Line 52"/>
            <p:cNvSpPr>
              <a:spLocks noChangeShapeType="1"/>
            </p:cNvSpPr>
            <p:nvPr/>
          </p:nvSpPr>
          <p:spPr bwMode="auto">
            <a:xfrm>
              <a:off x="3425" y="2523"/>
              <a:ext cx="226" cy="363"/>
            </a:xfrm>
            <a:prstGeom prst="line">
              <a:avLst/>
            </a:prstGeom>
            <a:noFill/>
            <a:ln w="2857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s-ES" dirty="0"/>
            </a:p>
          </p:txBody>
        </p:sp>
      </p:grpSp>
      <p:sp>
        <p:nvSpPr>
          <p:cNvPr id="63" name="Line 53"/>
          <p:cNvSpPr>
            <a:spLocks noChangeShapeType="1"/>
          </p:cNvSpPr>
          <p:nvPr/>
        </p:nvSpPr>
        <p:spPr bwMode="auto">
          <a:xfrm>
            <a:off x="1098813" y="2169375"/>
            <a:ext cx="3095625" cy="0"/>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es-ES" dirty="0"/>
          </a:p>
        </p:txBody>
      </p:sp>
      <p:sp>
        <p:nvSpPr>
          <p:cNvPr id="64" name="Line 54"/>
          <p:cNvSpPr>
            <a:spLocks noChangeShapeType="1"/>
          </p:cNvSpPr>
          <p:nvPr/>
        </p:nvSpPr>
        <p:spPr bwMode="auto">
          <a:xfrm>
            <a:off x="1098812" y="2169375"/>
            <a:ext cx="0" cy="701278"/>
          </a:xfrm>
          <a:prstGeom prst="line">
            <a:avLst/>
          </a:prstGeom>
          <a:noFill/>
          <a:ln w="38100">
            <a:solidFill>
              <a:srgbClr val="FF3300"/>
            </a:solidFill>
            <a:round/>
            <a:headEnd/>
            <a:tailEnd/>
          </a:ln>
          <a:extLst>
            <a:ext uri="{909E8E84-426E-40dd-AFC4-6F175D3DCCD1}">
              <a14:hiddenFill xmlns:a14="http://schemas.microsoft.com/office/drawing/2010/main" xmlns="">
                <a:noFill/>
              </a14:hiddenFill>
            </a:ext>
          </a:extLst>
        </p:spPr>
        <p:txBody>
          <a:bodyPr/>
          <a:lstStyle/>
          <a:p>
            <a:endParaRPr lang="es-ES" dirty="0"/>
          </a:p>
        </p:txBody>
      </p:sp>
      <p:sp>
        <p:nvSpPr>
          <p:cNvPr id="65" name="Line 55"/>
          <p:cNvSpPr>
            <a:spLocks noChangeShapeType="1"/>
          </p:cNvSpPr>
          <p:nvPr/>
        </p:nvSpPr>
        <p:spPr bwMode="auto">
          <a:xfrm flipH="1">
            <a:off x="1098812" y="4275590"/>
            <a:ext cx="1439862"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s-ES" dirty="0"/>
          </a:p>
        </p:txBody>
      </p:sp>
      <p:sp>
        <p:nvSpPr>
          <p:cNvPr id="66" name="Line 56"/>
          <p:cNvSpPr>
            <a:spLocks noChangeShapeType="1"/>
          </p:cNvSpPr>
          <p:nvPr/>
        </p:nvSpPr>
        <p:spPr bwMode="auto">
          <a:xfrm flipV="1">
            <a:off x="1098812" y="3519543"/>
            <a:ext cx="0" cy="75604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s-ES" dirty="0"/>
          </a:p>
        </p:txBody>
      </p:sp>
      <p:sp>
        <p:nvSpPr>
          <p:cNvPr id="67" name="Line 57"/>
          <p:cNvSpPr>
            <a:spLocks noChangeShapeType="1"/>
          </p:cNvSpPr>
          <p:nvPr/>
        </p:nvSpPr>
        <p:spPr bwMode="auto">
          <a:xfrm rot="10800000" flipV="1">
            <a:off x="3330837" y="3033769"/>
            <a:ext cx="576262" cy="648890"/>
          </a:xfrm>
          <a:prstGeom prst="line">
            <a:avLst/>
          </a:prstGeom>
          <a:noFill/>
          <a:ln w="76200">
            <a:solidFill>
              <a:srgbClr val="9999FF"/>
            </a:solidFill>
            <a:round/>
            <a:headEnd/>
            <a:tailEnd type="triangle" w="med" len="med"/>
          </a:ln>
          <a:extLst>
            <a:ext uri="{909E8E84-426E-40dd-AFC4-6F175D3DCCD1}">
              <a14:hiddenFill xmlns:a14="http://schemas.microsoft.com/office/drawing/2010/main" xmlns="">
                <a:noFill/>
              </a14:hiddenFill>
            </a:ext>
          </a:extLst>
        </p:spPr>
        <p:txBody>
          <a:bodyPr/>
          <a:lstStyle/>
          <a:p>
            <a:endParaRPr lang="es-ES" dirty="0"/>
          </a:p>
        </p:txBody>
      </p:sp>
      <p:sp>
        <p:nvSpPr>
          <p:cNvPr id="68" name="Line 58"/>
          <p:cNvSpPr>
            <a:spLocks noChangeShapeType="1"/>
          </p:cNvSpPr>
          <p:nvPr/>
        </p:nvSpPr>
        <p:spPr bwMode="auto">
          <a:xfrm rot="10800000" flipV="1">
            <a:off x="3907100" y="4113665"/>
            <a:ext cx="576263" cy="0"/>
          </a:xfrm>
          <a:prstGeom prst="line">
            <a:avLst/>
          </a:prstGeom>
          <a:noFill/>
          <a:ln w="76200">
            <a:solidFill>
              <a:srgbClr val="9999FF"/>
            </a:solidFill>
            <a:round/>
            <a:headEnd/>
            <a:tailEnd type="triangle" w="med" len="med"/>
          </a:ln>
          <a:extLst>
            <a:ext uri="{909E8E84-426E-40dd-AFC4-6F175D3DCCD1}">
              <a14:hiddenFill xmlns:a14="http://schemas.microsoft.com/office/drawing/2010/main" xmlns="">
                <a:noFill/>
              </a14:hiddenFill>
            </a:ext>
          </a:extLst>
        </p:spPr>
        <p:txBody>
          <a:bodyPr/>
          <a:lstStyle/>
          <a:p>
            <a:endParaRPr lang="es-ES" dirty="0"/>
          </a:p>
        </p:txBody>
      </p:sp>
      <p:sp>
        <p:nvSpPr>
          <p:cNvPr id="69" name="Line 59"/>
          <p:cNvSpPr>
            <a:spLocks noChangeShapeType="1"/>
          </p:cNvSpPr>
          <p:nvPr/>
        </p:nvSpPr>
        <p:spPr bwMode="auto">
          <a:xfrm rot="10800000" flipH="1" flipV="1">
            <a:off x="4770699" y="3195693"/>
            <a:ext cx="287338" cy="323850"/>
          </a:xfrm>
          <a:prstGeom prst="line">
            <a:avLst/>
          </a:prstGeom>
          <a:noFill/>
          <a:ln w="76200">
            <a:solidFill>
              <a:srgbClr val="9999FF"/>
            </a:solidFill>
            <a:round/>
            <a:headEnd/>
            <a:tailEnd type="triangle" w="med" len="med"/>
          </a:ln>
          <a:extLst>
            <a:ext uri="{909E8E84-426E-40dd-AFC4-6F175D3DCCD1}">
              <a14:hiddenFill xmlns:a14="http://schemas.microsoft.com/office/drawing/2010/main" xmlns="">
                <a:noFill/>
              </a14:hiddenFill>
            </a:ext>
          </a:extLst>
        </p:spPr>
        <p:txBody>
          <a:bodyPr/>
          <a:lstStyle/>
          <a:p>
            <a:endParaRPr lang="es-ES" dirty="0"/>
          </a:p>
        </p:txBody>
      </p:sp>
      <p:sp>
        <p:nvSpPr>
          <p:cNvPr id="70" name="Rectangle 60"/>
          <p:cNvSpPr>
            <a:spLocks noChangeArrowheads="1"/>
          </p:cNvSpPr>
          <p:nvPr/>
        </p:nvSpPr>
        <p:spPr bwMode="auto">
          <a:xfrm>
            <a:off x="460236" y="2867133"/>
            <a:ext cx="1277418" cy="661750"/>
          </a:xfrm>
          <a:prstGeom prst="rect">
            <a:avLst/>
          </a:prstGeom>
          <a:solidFill>
            <a:srgbClr val="FF9900"/>
          </a:solidFill>
          <a:ln w="9525">
            <a:solidFill>
              <a:schemeClr val="tx1"/>
            </a:solidFill>
            <a:miter lim="800000"/>
            <a:headEnd/>
            <a:tailEnd/>
          </a:ln>
        </p:spPr>
        <p:txBody>
          <a:bodyPr wrap="none" anchor="ctr"/>
          <a:lstStyle/>
          <a:p>
            <a:pPr algn="ctr"/>
            <a:r>
              <a:rPr lang="sv-SE" sz="1400" b="1" dirty="0" err="1" smtClean="0"/>
              <a:t>Instrumento</a:t>
            </a:r>
            <a:endParaRPr lang="sv-SE" sz="1400" b="1" dirty="0"/>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a:p>
            <a:pPr marL="533400" lvl="1" indent="-250825" algn="just">
              <a:spcBef>
                <a:spcPts val="0"/>
              </a:spcBef>
              <a:spcAft>
                <a:spcPts val="0"/>
              </a:spcAft>
              <a:buFont typeface="Wingdings" charset="2"/>
              <a:buChar char="§"/>
            </a:pPr>
            <a:r>
              <a:rPr lang="en-US" sz="1500" dirty="0" err="1"/>
              <a:t>Magnetización</a:t>
            </a:r>
            <a:r>
              <a:rPr lang="en-US" sz="1500" dirty="0"/>
              <a:t> </a:t>
            </a:r>
            <a:r>
              <a:rPr lang="en-US" sz="1500" dirty="0" err="1"/>
              <a:t>Simultánea</a:t>
            </a:r>
            <a:r>
              <a:rPr lang="en-US" sz="1500" dirty="0"/>
              <a:t> de </a:t>
            </a:r>
            <a:r>
              <a:rPr lang="en-US" sz="1500" dirty="0" err="1"/>
              <a:t>Devanados</a:t>
            </a:r>
            <a:r>
              <a:rPr lang="en-US" sz="1500" dirty="0"/>
              <a:t> </a:t>
            </a:r>
          </a:p>
        </p:txBody>
      </p:sp>
      <p:grpSp>
        <p:nvGrpSpPr>
          <p:cNvPr id="7" name="Group 181"/>
          <p:cNvGrpSpPr>
            <a:grpSpLocks/>
          </p:cNvGrpSpPr>
          <p:nvPr/>
        </p:nvGrpSpPr>
        <p:grpSpPr bwMode="auto">
          <a:xfrm>
            <a:off x="5181621" y="1943163"/>
            <a:ext cx="2895600" cy="2559844"/>
            <a:chOff x="1421856" y="2496023"/>
            <a:chExt cx="2895600" cy="3412491"/>
          </a:xfrm>
        </p:grpSpPr>
        <p:pic>
          <p:nvPicPr>
            <p:cNvPr id="8" name="Picture 2" descr="Core.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1421856" y="3101814"/>
              <a:ext cx="2895600" cy="280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Freeform 3"/>
            <p:cNvSpPr>
              <a:spLocks/>
            </p:cNvSpPr>
            <p:nvPr/>
          </p:nvSpPr>
          <p:spPr bwMode="auto">
            <a:xfrm>
              <a:off x="2385468" y="36415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 name="Freeform 4"/>
            <p:cNvSpPr>
              <a:spLocks/>
            </p:cNvSpPr>
            <p:nvPr/>
          </p:nvSpPr>
          <p:spPr bwMode="auto">
            <a:xfrm>
              <a:off x="2385468" y="36590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 name="Freeform 8"/>
            <p:cNvSpPr>
              <a:spLocks/>
            </p:cNvSpPr>
            <p:nvPr/>
          </p:nvSpPr>
          <p:spPr bwMode="auto">
            <a:xfrm>
              <a:off x="2385468" y="367490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 name="Freeform 9"/>
            <p:cNvSpPr>
              <a:spLocks/>
            </p:cNvSpPr>
            <p:nvPr/>
          </p:nvSpPr>
          <p:spPr bwMode="auto">
            <a:xfrm>
              <a:off x="2385468" y="36923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 name="Freeform 10"/>
            <p:cNvSpPr>
              <a:spLocks/>
            </p:cNvSpPr>
            <p:nvPr/>
          </p:nvSpPr>
          <p:spPr bwMode="auto">
            <a:xfrm>
              <a:off x="2385468" y="37114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5" name="Freeform 11"/>
            <p:cNvSpPr>
              <a:spLocks/>
            </p:cNvSpPr>
            <p:nvPr/>
          </p:nvSpPr>
          <p:spPr bwMode="auto">
            <a:xfrm>
              <a:off x="2385468" y="37272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6" name="Freeform 12"/>
            <p:cNvSpPr>
              <a:spLocks/>
            </p:cNvSpPr>
            <p:nvPr/>
          </p:nvSpPr>
          <p:spPr bwMode="auto">
            <a:xfrm>
              <a:off x="2385468" y="37447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7" name="Freeform 13"/>
            <p:cNvSpPr>
              <a:spLocks/>
            </p:cNvSpPr>
            <p:nvPr/>
          </p:nvSpPr>
          <p:spPr bwMode="auto">
            <a:xfrm>
              <a:off x="2385468" y="37606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8" name="Freeform 14"/>
            <p:cNvSpPr>
              <a:spLocks/>
            </p:cNvSpPr>
            <p:nvPr/>
          </p:nvSpPr>
          <p:spPr bwMode="auto">
            <a:xfrm>
              <a:off x="2385468" y="37780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9" name="Freeform 15"/>
            <p:cNvSpPr>
              <a:spLocks/>
            </p:cNvSpPr>
            <p:nvPr/>
          </p:nvSpPr>
          <p:spPr bwMode="auto">
            <a:xfrm>
              <a:off x="2385468" y="37939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0" name="Freeform 16"/>
            <p:cNvSpPr>
              <a:spLocks/>
            </p:cNvSpPr>
            <p:nvPr/>
          </p:nvSpPr>
          <p:spPr bwMode="auto">
            <a:xfrm>
              <a:off x="2385468" y="38114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1" name="Freeform 17"/>
            <p:cNvSpPr>
              <a:spLocks/>
            </p:cNvSpPr>
            <p:nvPr/>
          </p:nvSpPr>
          <p:spPr bwMode="auto">
            <a:xfrm>
              <a:off x="2385468" y="382730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2" name="Freeform 18"/>
            <p:cNvSpPr>
              <a:spLocks/>
            </p:cNvSpPr>
            <p:nvPr/>
          </p:nvSpPr>
          <p:spPr bwMode="auto">
            <a:xfrm>
              <a:off x="2385468" y="38463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3" name="Freeform 19"/>
            <p:cNvSpPr>
              <a:spLocks/>
            </p:cNvSpPr>
            <p:nvPr/>
          </p:nvSpPr>
          <p:spPr bwMode="auto">
            <a:xfrm>
              <a:off x="2385468" y="38638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4" name="Freeform 20"/>
            <p:cNvSpPr>
              <a:spLocks/>
            </p:cNvSpPr>
            <p:nvPr/>
          </p:nvSpPr>
          <p:spPr bwMode="auto">
            <a:xfrm>
              <a:off x="2385468" y="38796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5" name="Freeform 21"/>
            <p:cNvSpPr>
              <a:spLocks/>
            </p:cNvSpPr>
            <p:nvPr/>
          </p:nvSpPr>
          <p:spPr bwMode="auto">
            <a:xfrm>
              <a:off x="2385468" y="38971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6" name="Freeform 22"/>
            <p:cNvSpPr>
              <a:spLocks/>
            </p:cNvSpPr>
            <p:nvPr/>
          </p:nvSpPr>
          <p:spPr bwMode="auto">
            <a:xfrm>
              <a:off x="2385468" y="39130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7" name="Freeform 23"/>
            <p:cNvSpPr>
              <a:spLocks/>
            </p:cNvSpPr>
            <p:nvPr/>
          </p:nvSpPr>
          <p:spPr bwMode="auto">
            <a:xfrm>
              <a:off x="2385468" y="39304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8" name="Freeform 24"/>
            <p:cNvSpPr>
              <a:spLocks/>
            </p:cNvSpPr>
            <p:nvPr/>
          </p:nvSpPr>
          <p:spPr bwMode="auto">
            <a:xfrm>
              <a:off x="2385468" y="39463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29" name="Freeform 25"/>
            <p:cNvSpPr>
              <a:spLocks/>
            </p:cNvSpPr>
            <p:nvPr/>
          </p:nvSpPr>
          <p:spPr bwMode="auto">
            <a:xfrm>
              <a:off x="2385468" y="39638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0" name="Freeform 26"/>
            <p:cNvSpPr>
              <a:spLocks/>
            </p:cNvSpPr>
            <p:nvPr/>
          </p:nvSpPr>
          <p:spPr bwMode="auto">
            <a:xfrm>
              <a:off x="2385468" y="39828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1" name="Freeform 27"/>
            <p:cNvSpPr>
              <a:spLocks/>
            </p:cNvSpPr>
            <p:nvPr/>
          </p:nvSpPr>
          <p:spPr bwMode="auto">
            <a:xfrm>
              <a:off x="2385468" y="39987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2" name="Freeform 28"/>
            <p:cNvSpPr>
              <a:spLocks/>
            </p:cNvSpPr>
            <p:nvPr/>
          </p:nvSpPr>
          <p:spPr bwMode="auto">
            <a:xfrm>
              <a:off x="2385468" y="40162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3" name="Freeform 29"/>
            <p:cNvSpPr>
              <a:spLocks/>
            </p:cNvSpPr>
            <p:nvPr/>
          </p:nvSpPr>
          <p:spPr bwMode="auto">
            <a:xfrm>
              <a:off x="2385468" y="40320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4" name="Freeform 30"/>
            <p:cNvSpPr>
              <a:spLocks/>
            </p:cNvSpPr>
            <p:nvPr/>
          </p:nvSpPr>
          <p:spPr bwMode="auto">
            <a:xfrm>
              <a:off x="2385468" y="40495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5" name="Freeform 31"/>
            <p:cNvSpPr>
              <a:spLocks/>
            </p:cNvSpPr>
            <p:nvPr/>
          </p:nvSpPr>
          <p:spPr bwMode="auto">
            <a:xfrm>
              <a:off x="2385468" y="40654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6" name="Freeform 32"/>
            <p:cNvSpPr>
              <a:spLocks/>
            </p:cNvSpPr>
            <p:nvPr/>
          </p:nvSpPr>
          <p:spPr bwMode="auto">
            <a:xfrm>
              <a:off x="2385468" y="40828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7" name="Freeform 33"/>
            <p:cNvSpPr>
              <a:spLocks/>
            </p:cNvSpPr>
            <p:nvPr/>
          </p:nvSpPr>
          <p:spPr bwMode="auto">
            <a:xfrm>
              <a:off x="2385468" y="40987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8" name="Freeform 34"/>
            <p:cNvSpPr>
              <a:spLocks/>
            </p:cNvSpPr>
            <p:nvPr/>
          </p:nvSpPr>
          <p:spPr bwMode="auto">
            <a:xfrm>
              <a:off x="2385468" y="41178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39" name="Freeform 35"/>
            <p:cNvSpPr>
              <a:spLocks/>
            </p:cNvSpPr>
            <p:nvPr/>
          </p:nvSpPr>
          <p:spPr bwMode="auto">
            <a:xfrm>
              <a:off x="2385468" y="41352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0" name="Freeform 36"/>
            <p:cNvSpPr>
              <a:spLocks/>
            </p:cNvSpPr>
            <p:nvPr/>
          </p:nvSpPr>
          <p:spPr bwMode="auto">
            <a:xfrm>
              <a:off x="2385468" y="41511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1" name="Freeform 37"/>
            <p:cNvSpPr>
              <a:spLocks/>
            </p:cNvSpPr>
            <p:nvPr/>
          </p:nvSpPr>
          <p:spPr bwMode="auto">
            <a:xfrm>
              <a:off x="2385468" y="41686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2" name="Freeform 38"/>
            <p:cNvSpPr>
              <a:spLocks/>
            </p:cNvSpPr>
            <p:nvPr/>
          </p:nvSpPr>
          <p:spPr bwMode="auto">
            <a:xfrm>
              <a:off x="2385468" y="41844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3" name="Freeform 39"/>
            <p:cNvSpPr>
              <a:spLocks/>
            </p:cNvSpPr>
            <p:nvPr/>
          </p:nvSpPr>
          <p:spPr bwMode="auto">
            <a:xfrm>
              <a:off x="2385468" y="42019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4" name="Freeform 40"/>
            <p:cNvSpPr>
              <a:spLocks/>
            </p:cNvSpPr>
            <p:nvPr/>
          </p:nvSpPr>
          <p:spPr bwMode="auto">
            <a:xfrm>
              <a:off x="2385468" y="42178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5" name="Freeform 41"/>
            <p:cNvSpPr>
              <a:spLocks/>
            </p:cNvSpPr>
            <p:nvPr/>
          </p:nvSpPr>
          <p:spPr bwMode="auto">
            <a:xfrm>
              <a:off x="2385468" y="42352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6" name="Freeform 42"/>
            <p:cNvSpPr>
              <a:spLocks/>
            </p:cNvSpPr>
            <p:nvPr/>
          </p:nvSpPr>
          <p:spPr bwMode="auto">
            <a:xfrm>
              <a:off x="2385468" y="42543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7" name="Freeform 43"/>
            <p:cNvSpPr>
              <a:spLocks/>
            </p:cNvSpPr>
            <p:nvPr/>
          </p:nvSpPr>
          <p:spPr bwMode="auto">
            <a:xfrm>
              <a:off x="2385468" y="42702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8" name="Freeform 44"/>
            <p:cNvSpPr>
              <a:spLocks/>
            </p:cNvSpPr>
            <p:nvPr/>
          </p:nvSpPr>
          <p:spPr bwMode="auto">
            <a:xfrm>
              <a:off x="2385468" y="42876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49" name="Freeform 45"/>
            <p:cNvSpPr>
              <a:spLocks/>
            </p:cNvSpPr>
            <p:nvPr/>
          </p:nvSpPr>
          <p:spPr bwMode="auto">
            <a:xfrm>
              <a:off x="2385468" y="43035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0" name="Freeform 46"/>
            <p:cNvSpPr>
              <a:spLocks/>
            </p:cNvSpPr>
            <p:nvPr/>
          </p:nvSpPr>
          <p:spPr bwMode="auto">
            <a:xfrm>
              <a:off x="2385468" y="43210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1" name="Freeform 47"/>
            <p:cNvSpPr>
              <a:spLocks/>
            </p:cNvSpPr>
            <p:nvPr/>
          </p:nvSpPr>
          <p:spPr bwMode="auto">
            <a:xfrm>
              <a:off x="2385468" y="43368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2" name="Freeform 48"/>
            <p:cNvSpPr>
              <a:spLocks/>
            </p:cNvSpPr>
            <p:nvPr/>
          </p:nvSpPr>
          <p:spPr bwMode="auto">
            <a:xfrm>
              <a:off x="2385468" y="43543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3" name="Freeform 49"/>
            <p:cNvSpPr>
              <a:spLocks/>
            </p:cNvSpPr>
            <p:nvPr/>
          </p:nvSpPr>
          <p:spPr bwMode="auto">
            <a:xfrm>
              <a:off x="2385468" y="43702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4" name="Freeform 50"/>
            <p:cNvSpPr>
              <a:spLocks/>
            </p:cNvSpPr>
            <p:nvPr/>
          </p:nvSpPr>
          <p:spPr bwMode="auto">
            <a:xfrm>
              <a:off x="2385468" y="438927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5" name="Freeform 51"/>
            <p:cNvSpPr>
              <a:spLocks/>
            </p:cNvSpPr>
            <p:nvPr/>
          </p:nvSpPr>
          <p:spPr bwMode="auto">
            <a:xfrm>
              <a:off x="2385468" y="44067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6" name="Freeform 52"/>
            <p:cNvSpPr>
              <a:spLocks/>
            </p:cNvSpPr>
            <p:nvPr/>
          </p:nvSpPr>
          <p:spPr bwMode="auto">
            <a:xfrm>
              <a:off x="2385468" y="44226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7" name="Freeform 53"/>
            <p:cNvSpPr>
              <a:spLocks/>
            </p:cNvSpPr>
            <p:nvPr/>
          </p:nvSpPr>
          <p:spPr bwMode="auto">
            <a:xfrm>
              <a:off x="2385468" y="44400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8" name="Freeform 54"/>
            <p:cNvSpPr>
              <a:spLocks/>
            </p:cNvSpPr>
            <p:nvPr/>
          </p:nvSpPr>
          <p:spPr bwMode="auto">
            <a:xfrm>
              <a:off x="2385468" y="44575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59" name="Freeform 55"/>
            <p:cNvSpPr>
              <a:spLocks/>
            </p:cNvSpPr>
            <p:nvPr/>
          </p:nvSpPr>
          <p:spPr bwMode="auto">
            <a:xfrm>
              <a:off x="2385468" y="44734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0" name="Freeform 56"/>
            <p:cNvSpPr>
              <a:spLocks/>
            </p:cNvSpPr>
            <p:nvPr/>
          </p:nvSpPr>
          <p:spPr bwMode="auto">
            <a:xfrm>
              <a:off x="2385468" y="44908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1" name="Freeform 57"/>
            <p:cNvSpPr>
              <a:spLocks/>
            </p:cNvSpPr>
            <p:nvPr/>
          </p:nvSpPr>
          <p:spPr bwMode="auto">
            <a:xfrm>
              <a:off x="2385468" y="45067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2" name="Freeform 58"/>
            <p:cNvSpPr>
              <a:spLocks/>
            </p:cNvSpPr>
            <p:nvPr/>
          </p:nvSpPr>
          <p:spPr bwMode="auto">
            <a:xfrm>
              <a:off x="2385468" y="45258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3" name="Freeform 59"/>
            <p:cNvSpPr>
              <a:spLocks/>
            </p:cNvSpPr>
            <p:nvPr/>
          </p:nvSpPr>
          <p:spPr bwMode="auto">
            <a:xfrm>
              <a:off x="2385468" y="45432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4" name="Freeform 60"/>
            <p:cNvSpPr>
              <a:spLocks/>
            </p:cNvSpPr>
            <p:nvPr/>
          </p:nvSpPr>
          <p:spPr bwMode="auto">
            <a:xfrm>
              <a:off x="2385468" y="45591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5" name="Freeform 61"/>
            <p:cNvSpPr>
              <a:spLocks/>
            </p:cNvSpPr>
            <p:nvPr/>
          </p:nvSpPr>
          <p:spPr bwMode="auto">
            <a:xfrm>
              <a:off x="2385468" y="45766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6" name="Freeform 62"/>
            <p:cNvSpPr>
              <a:spLocks/>
            </p:cNvSpPr>
            <p:nvPr/>
          </p:nvSpPr>
          <p:spPr bwMode="auto">
            <a:xfrm>
              <a:off x="2385468" y="45924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7" name="Freeform 63"/>
            <p:cNvSpPr>
              <a:spLocks/>
            </p:cNvSpPr>
            <p:nvPr/>
          </p:nvSpPr>
          <p:spPr bwMode="auto">
            <a:xfrm>
              <a:off x="2385468" y="46099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8" name="Freeform 64"/>
            <p:cNvSpPr>
              <a:spLocks/>
            </p:cNvSpPr>
            <p:nvPr/>
          </p:nvSpPr>
          <p:spPr bwMode="auto">
            <a:xfrm>
              <a:off x="2385468" y="46258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69" name="Freeform 65"/>
            <p:cNvSpPr>
              <a:spLocks/>
            </p:cNvSpPr>
            <p:nvPr/>
          </p:nvSpPr>
          <p:spPr bwMode="auto">
            <a:xfrm>
              <a:off x="2385468" y="46432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70" name="Freeform 66"/>
            <p:cNvSpPr>
              <a:spLocks/>
            </p:cNvSpPr>
            <p:nvPr/>
          </p:nvSpPr>
          <p:spPr bwMode="auto">
            <a:xfrm>
              <a:off x="2385468" y="46623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71" name="Freeform 67"/>
            <p:cNvSpPr>
              <a:spLocks/>
            </p:cNvSpPr>
            <p:nvPr/>
          </p:nvSpPr>
          <p:spPr bwMode="auto">
            <a:xfrm>
              <a:off x="2385468" y="46782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72" name="Freeform 68"/>
            <p:cNvSpPr>
              <a:spLocks/>
            </p:cNvSpPr>
            <p:nvPr/>
          </p:nvSpPr>
          <p:spPr bwMode="auto">
            <a:xfrm>
              <a:off x="2385468" y="46956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73" name="Freeform 69"/>
            <p:cNvSpPr>
              <a:spLocks/>
            </p:cNvSpPr>
            <p:nvPr/>
          </p:nvSpPr>
          <p:spPr bwMode="auto">
            <a:xfrm>
              <a:off x="2385468" y="47115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74" name="Freeform 71"/>
            <p:cNvSpPr>
              <a:spLocks/>
            </p:cNvSpPr>
            <p:nvPr/>
          </p:nvSpPr>
          <p:spPr bwMode="auto">
            <a:xfrm>
              <a:off x="2382293" y="2650964"/>
              <a:ext cx="1016000" cy="1081087"/>
            </a:xfrm>
            <a:custGeom>
              <a:avLst/>
              <a:gdLst>
                <a:gd name="T0" fmla="*/ 85807 w 1017223"/>
                <a:gd name="T1" fmla="*/ 0 h 1081089"/>
                <a:gd name="T2" fmla="*/ 97403 w 1017223"/>
                <a:gd name="T3" fmla="*/ 762078 h 1081089"/>
                <a:gd name="T4" fmla="*/ 125233 w 1017223"/>
                <a:gd name="T5" fmla="*/ 978805 h 1081089"/>
                <a:gd name="T6" fmla="*/ 123860 w 1017223"/>
                <a:gd name="T7" fmla="*/ 1049150 h 1081089"/>
                <a:gd name="T8" fmla="*/ 868392 w 1017223"/>
                <a:gd name="T9" fmla="*/ 1071639 h 1081089"/>
                <a:gd name="T10" fmla="*/ 857442 w 1017223"/>
                <a:gd name="T11" fmla="*/ 991678 h 1081089"/>
                <a:gd name="T12" fmla="*/ 0 60000 65536"/>
                <a:gd name="T13" fmla="*/ 0 60000 65536"/>
                <a:gd name="T14" fmla="*/ 0 60000 65536"/>
                <a:gd name="T15" fmla="*/ 0 60000 65536"/>
                <a:gd name="T16" fmla="*/ 0 60000 65536"/>
                <a:gd name="T17" fmla="*/ 0 60000 65536"/>
                <a:gd name="T18" fmla="*/ 0 w 1017223"/>
                <a:gd name="T19" fmla="*/ 0 h 1081089"/>
                <a:gd name="T20" fmla="*/ 1017223 w 1017223"/>
                <a:gd name="T21" fmla="*/ 1081089 h 1081089"/>
              </a:gdLst>
              <a:ahLst/>
              <a:cxnLst>
                <a:cxn ang="T12">
                  <a:pos x="T0" y="T1"/>
                </a:cxn>
                <a:cxn ang="T13">
                  <a:pos x="T2" y="T3"/>
                </a:cxn>
                <a:cxn ang="T14">
                  <a:pos x="T4" y="T5"/>
                </a:cxn>
                <a:cxn ang="T15">
                  <a:pos x="T6" y="T7"/>
                </a:cxn>
                <a:cxn ang="T16">
                  <a:pos x="T8" y="T9"/>
                </a:cxn>
                <a:cxn ang="T17">
                  <a:pos x="T10" y="T11"/>
                </a:cxn>
              </a:cxnLst>
              <a:rect l="T18" t="T19" r="T20" b="T21"/>
              <a:pathLst>
                <a:path w="1017223" h="1081089">
                  <a:moveTo>
                    <a:pt x="88109" y="0"/>
                  </a:moveTo>
                  <a:cubicBezTo>
                    <a:pt x="97634" y="211138"/>
                    <a:pt x="86758" y="283156"/>
                    <a:pt x="100016" y="762000"/>
                  </a:cubicBezTo>
                  <a:cubicBezTo>
                    <a:pt x="117479" y="926703"/>
                    <a:pt x="124063" y="930855"/>
                    <a:pt x="128591" y="978693"/>
                  </a:cubicBezTo>
                  <a:cubicBezTo>
                    <a:pt x="133119" y="1026531"/>
                    <a:pt x="0" y="1033556"/>
                    <a:pt x="127182" y="1049026"/>
                  </a:cubicBezTo>
                  <a:cubicBezTo>
                    <a:pt x="254364" y="1064496"/>
                    <a:pt x="766139" y="1081089"/>
                    <a:pt x="891681" y="1071512"/>
                  </a:cubicBezTo>
                  <a:cubicBezTo>
                    <a:pt x="1017223" y="1061935"/>
                    <a:pt x="882312" y="1017589"/>
                    <a:pt x="880438" y="991564"/>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75" name="Freeform 72"/>
            <p:cNvSpPr>
              <a:spLocks/>
            </p:cNvSpPr>
            <p:nvPr/>
          </p:nvSpPr>
          <p:spPr bwMode="auto">
            <a:xfrm>
              <a:off x="2385468" y="2649376"/>
              <a:ext cx="1027113" cy="2184400"/>
            </a:xfrm>
            <a:custGeom>
              <a:avLst/>
              <a:gdLst>
                <a:gd name="T0" fmla="*/ 150058 w 1027837"/>
                <a:gd name="T1" fmla="*/ 2070954 h 2184913"/>
                <a:gd name="T2" fmla="*/ 120537 w 1027837"/>
                <a:gd name="T3" fmla="*/ 2145527 h 2184913"/>
                <a:gd name="T4" fmla="*/ 873276 w 1027837"/>
                <a:gd name="T5" fmla="*/ 2167904 h 2184913"/>
                <a:gd name="T6" fmla="*/ 953041 w 1027837"/>
                <a:gd name="T7" fmla="*/ 2108870 h 2184913"/>
                <a:gd name="T8" fmla="*/ 953647 w 1027837"/>
                <a:gd name="T9" fmla="*/ 0 h 2184913"/>
                <a:gd name="T10" fmla="*/ 0 60000 65536"/>
                <a:gd name="T11" fmla="*/ 0 60000 65536"/>
                <a:gd name="T12" fmla="*/ 0 60000 65536"/>
                <a:gd name="T13" fmla="*/ 0 60000 65536"/>
                <a:gd name="T14" fmla="*/ 0 60000 65536"/>
                <a:gd name="T15" fmla="*/ 0 w 1027837"/>
                <a:gd name="T16" fmla="*/ 0 h 2184913"/>
                <a:gd name="T17" fmla="*/ 1027837 w 1027837"/>
                <a:gd name="T18" fmla="*/ 2184913 h 2184913"/>
              </a:gdLst>
              <a:ahLst/>
              <a:cxnLst>
                <a:cxn ang="T10">
                  <a:pos x="T0" y="T1"/>
                </a:cxn>
                <a:cxn ang="T11">
                  <a:pos x="T2" y="T3"/>
                </a:cxn>
                <a:cxn ang="T12">
                  <a:pos x="T4" y="T5"/>
                </a:cxn>
                <a:cxn ang="T13">
                  <a:pos x="T6" y="T7"/>
                </a:cxn>
                <a:cxn ang="T14">
                  <a:pos x="T8" y="T9"/>
                </a:cxn>
              </a:cxnLst>
              <a:rect l="T15" t="T16" r="T17" b="T18"/>
              <a:pathLst>
                <a:path w="1027837" h="2184913">
                  <a:moveTo>
                    <a:pt x="152401" y="2081335"/>
                  </a:moveTo>
                  <a:cubicBezTo>
                    <a:pt x="76200" y="2110691"/>
                    <a:pt x="0" y="2140047"/>
                    <a:pt x="122420" y="2156286"/>
                  </a:cubicBezTo>
                  <a:cubicBezTo>
                    <a:pt x="244840" y="2172526"/>
                    <a:pt x="746001" y="2184913"/>
                    <a:pt x="886919" y="2178772"/>
                  </a:cubicBezTo>
                  <a:cubicBezTo>
                    <a:pt x="1027837" y="2172631"/>
                    <a:pt x="961469" y="2154592"/>
                    <a:pt x="967930" y="2119440"/>
                  </a:cubicBezTo>
                  <a:cubicBezTo>
                    <a:pt x="981534" y="1753294"/>
                    <a:pt x="970427" y="7801"/>
                    <a:pt x="968545" y="0"/>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76" name="TextBox 73"/>
            <p:cNvSpPr txBox="1">
              <a:spLocks noChangeArrowheads="1"/>
            </p:cNvSpPr>
            <p:nvPr/>
          </p:nvSpPr>
          <p:spPr bwMode="auto">
            <a:xfrm>
              <a:off x="2475752" y="2666839"/>
              <a:ext cx="476250" cy="410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H1</a:t>
              </a:r>
            </a:p>
          </p:txBody>
        </p:sp>
        <p:sp>
          <p:nvSpPr>
            <p:cNvPr id="77" name="TextBox 74"/>
            <p:cNvSpPr txBox="1">
              <a:spLocks noChangeArrowheads="1"/>
            </p:cNvSpPr>
            <p:nvPr/>
          </p:nvSpPr>
          <p:spPr bwMode="auto">
            <a:xfrm>
              <a:off x="2960143" y="2496023"/>
              <a:ext cx="476250" cy="410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H0</a:t>
              </a:r>
            </a:p>
          </p:txBody>
        </p:sp>
        <p:sp>
          <p:nvSpPr>
            <p:cNvPr id="78" name="Freeform 75"/>
            <p:cNvSpPr>
              <a:spLocks/>
            </p:cNvSpPr>
            <p:nvPr/>
          </p:nvSpPr>
          <p:spPr bwMode="auto">
            <a:xfrm>
              <a:off x="2387056" y="3024026"/>
              <a:ext cx="1155700" cy="2465388"/>
            </a:xfrm>
            <a:custGeom>
              <a:avLst/>
              <a:gdLst>
                <a:gd name="T0" fmla="*/ 77687 w 1188681"/>
                <a:gd name="T1" fmla="*/ 2370282 h 2464815"/>
                <a:gd name="T2" fmla="*/ 62402 w 1188681"/>
                <a:gd name="T3" fmla="*/ 2445625 h 2464815"/>
                <a:gd name="T4" fmla="*/ 452105 w 1188681"/>
                <a:gd name="T5" fmla="*/ 2468233 h 2464815"/>
                <a:gd name="T6" fmla="*/ 579341 w 1188681"/>
                <a:gd name="T7" fmla="*/ 1932806 h 2464815"/>
                <a:gd name="T8" fmla="*/ 601418 w 1188681"/>
                <a:gd name="T9" fmla="*/ 0 h 2464815"/>
                <a:gd name="T10" fmla="*/ 0 60000 65536"/>
                <a:gd name="T11" fmla="*/ 0 60000 65536"/>
                <a:gd name="T12" fmla="*/ 0 60000 65536"/>
                <a:gd name="T13" fmla="*/ 0 60000 65536"/>
                <a:gd name="T14" fmla="*/ 0 60000 65536"/>
                <a:gd name="T15" fmla="*/ 0 w 1188681"/>
                <a:gd name="T16" fmla="*/ 0 h 2464815"/>
                <a:gd name="T17" fmla="*/ 1188681 w 1188681"/>
                <a:gd name="T18" fmla="*/ 2464815 h 2464815"/>
              </a:gdLst>
              <a:ahLst/>
              <a:cxnLst>
                <a:cxn ang="T10">
                  <a:pos x="T0" y="T1"/>
                </a:cxn>
                <a:cxn ang="T11">
                  <a:pos x="T2" y="T3"/>
                </a:cxn>
                <a:cxn ang="T12">
                  <a:pos x="T4" y="T5"/>
                </a:cxn>
                <a:cxn ang="T13">
                  <a:pos x="T6" y="T7"/>
                </a:cxn>
                <a:cxn ang="T14">
                  <a:pos x="T8" y="T9"/>
                </a:cxn>
              </a:cxnLst>
              <a:rect l="T15" t="T16" r="T17" b="T18"/>
              <a:pathLst>
                <a:path w="1188681" h="2464815">
                  <a:moveTo>
                    <a:pt x="152401" y="2357802"/>
                  </a:moveTo>
                  <a:cubicBezTo>
                    <a:pt x="76200" y="2387158"/>
                    <a:pt x="0" y="2416514"/>
                    <a:pt x="122420" y="2432753"/>
                  </a:cubicBezTo>
                  <a:cubicBezTo>
                    <a:pt x="244840" y="2448993"/>
                    <a:pt x="683783" y="2464815"/>
                    <a:pt x="886919" y="2455239"/>
                  </a:cubicBezTo>
                  <a:cubicBezTo>
                    <a:pt x="1043531" y="2433593"/>
                    <a:pt x="1087708" y="2331832"/>
                    <a:pt x="1136528" y="1922626"/>
                  </a:cubicBezTo>
                  <a:cubicBezTo>
                    <a:pt x="1185348" y="1513420"/>
                    <a:pt x="1188681" y="8552"/>
                    <a:pt x="1179841" y="0"/>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79" name="Freeform 76"/>
            <p:cNvSpPr>
              <a:spLocks/>
            </p:cNvSpPr>
            <p:nvPr/>
          </p:nvSpPr>
          <p:spPr bwMode="auto">
            <a:xfrm>
              <a:off x="2385468" y="5338601"/>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80" name="Freeform 77"/>
            <p:cNvSpPr>
              <a:spLocks/>
            </p:cNvSpPr>
            <p:nvPr/>
          </p:nvSpPr>
          <p:spPr bwMode="auto">
            <a:xfrm>
              <a:off x="2385468" y="5295739"/>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81" name="Freeform 78"/>
            <p:cNvSpPr>
              <a:spLocks/>
            </p:cNvSpPr>
            <p:nvPr/>
          </p:nvSpPr>
          <p:spPr bwMode="auto">
            <a:xfrm>
              <a:off x="2383881" y="5252876"/>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82" name="Freeform 79"/>
            <p:cNvSpPr>
              <a:spLocks/>
            </p:cNvSpPr>
            <p:nvPr/>
          </p:nvSpPr>
          <p:spPr bwMode="auto">
            <a:xfrm>
              <a:off x="2390231" y="5206839"/>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83" name="Freeform 80"/>
            <p:cNvSpPr>
              <a:spLocks/>
            </p:cNvSpPr>
            <p:nvPr/>
          </p:nvSpPr>
          <p:spPr bwMode="auto">
            <a:xfrm>
              <a:off x="2388643" y="5163976"/>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84" name="Freeform 81"/>
            <p:cNvSpPr>
              <a:spLocks/>
            </p:cNvSpPr>
            <p:nvPr/>
          </p:nvSpPr>
          <p:spPr bwMode="auto">
            <a:xfrm>
              <a:off x="2391818" y="5121114"/>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85" name="Freeform 82"/>
            <p:cNvSpPr>
              <a:spLocks/>
            </p:cNvSpPr>
            <p:nvPr/>
          </p:nvSpPr>
          <p:spPr bwMode="auto">
            <a:xfrm>
              <a:off x="2217193" y="3006564"/>
              <a:ext cx="1157288" cy="2178050"/>
            </a:xfrm>
            <a:custGeom>
              <a:avLst/>
              <a:gdLst>
                <a:gd name="T0" fmla="*/ 1236 w 1189302"/>
                <a:gd name="T1" fmla="*/ 0 h 2176874"/>
                <a:gd name="T2" fmla="*/ 10386 w 1189302"/>
                <a:gd name="T3" fmla="*/ 1226910 h 2176874"/>
                <a:gd name="T4" fmla="*/ 63546 w 1189302"/>
                <a:gd name="T5" fmla="*/ 2021042 h 2176874"/>
                <a:gd name="T6" fmla="*/ 155428 w 1189302"/>
                <a:gd name="T7" fmla="*/ 2170782 h 2176874"/>
                <a:gd name="T8" fmla="*/ 552495 w 1189302"/>
                <a:gd name="T9" fmla="*/ 2193540 h 2176874"/>
                <a:gd name="T10" fmla="*/ 546655 w 1189302"/>
                <a:gd name="T11" fmla="*/ 2112625 h 2176874"/>
                <a:gd name="T12" fmla="*/ 0 60000 65536"/>
                <a:gd name="T13" fmla="*/ 0 60000 65536"/>
                <a:gd name="T14" fmla="*/ 0 60000 65536"/>
                <a:gd name="T15" fmla="*/ 0 60000 65536"/>
                <a:gd name="T16" fmla="*/ 0 60000 65536"/>
                <a:gd name="T17" fmla="*/ 0 60000 65536"/>
                <a:gd name="T18" fmla="*/ 0 w 1189302"/>
                <a:gd name="T19" fmla="*/ 0 h 2176874"/>
                <a:gd name="T20" fmla="*/ 1189302 w 1189302"/>
                <a:gd name="T21" fmla="*/ 2176874 h 2176874"/>
              </a:gdLst>
              <a:ahLst/>
              <a:cxnLst>
                <a:cxn ang="T12">
                  <a:pos x="T0" y="T1"/>
                </a:cxn>
                <a:cxn ang="T13">
                  <a:pos x="T2" y="T3"/>
                </a:cxn>
                <a:cxn ang="T14">
                  <a:pos x="T4" y="T5"/>
                </a:cxn>
                <a:cxn ang="T15">
                  <a:pos x="T6" y="T7"/>
                </a:cxn>
                <a:cxn ang="T16">
                  <a:pos x="T8" y="T9"/>
                </a:cxn>
                <a:cxn ang="T17">
                  <a:pos x="T10" y="T11"/>
                </a:cxn>
              </a:cxnLst>
              <a:rect l="T18" t="T19" r="T20" b="T21"/>
              <a:pathLst>
                <a:path w="1189302" h="2176874">
                  <a:moveTo>
                    <a:pt x="2376" y="0"/>
                  </a:moveTo>
                  <a:cubicBezTo>
                    <a:pt x="1495" y="910"/>
                    <a:pt x="0" y="879416"/>
                    <a:pt x="19996" y="1212226"/>
                  </a:cubicBezTo>
                  <a:cubicBezTo>
                    <a:pt x="39992" y="1545036"/>
                    <a:pt x="75806" y="1841429"/>
                    <a:pt x="122350" y="1996860"/>
                  </a:cubicBezTo>
                  <a:cubicBezTo>
                    <a:pt x="175098" y="2146256"/>
                    <a:pt x="264358" y="2139542"/>
                    <a:pt x="299261" y="2144811"/>
                  </a:cubicBezTo>
                  <a:cubicBezTo>
                    <a:pt x="448926" y="2174223"/>
                    <a:pt x="938218" y="2176874"/>
                    <a:pt x="1063760" y="2167297"/>
                  </a:cubicBezTo>
                  <a:cubicBezTo>
                    <a:pt x="1189302" y="2157720"/>
                    <a:pt x="1054391" y="2113374"/>
                    <a:pt x="1052517" y="208734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86" name="TextBox 93"/>
            <p:cNvSpPr txBox="1">
              <a:spLocks noChangeArrowheads="1"/>
            </p:cNvSpPr>
            <p:nvPr/>
          </p:nvSpPr>
          <p:spPr bwMode="auto">
            <a:xfrm>
              <a:off x="1793331" y="2901789"/>
              <a:ext cx="476250" cy="410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x1</a:t>
              </a:r>
            </a:p>
          </p:txBody>
        </p:sp>
        <p:sp>
          <p:nvSpPr>
            <p:cNvPr id="87" name="TextBox 94"/>
            <p:cNvSpPr txBox="1">
              <a:spLocks noChangeArrowheads="1"/>
            </p:cNvSpPr>
            <p:nvPr/>
          </p:nvSpPr>
          <p:spPr bwMode="auto">
            <a:xfrm>
              <a:off x="3574506" y="2901789"/>
              <a:ext cx="476250" cy="410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x0</a:t>
              </a:r>
            </a:p>
          </p:txBody>
        </p:sp>
      </p:grpSp>
      <p:grpSp>
        <p:nvGrpSpPr>
          <p:cNvPr id="88" name="Group 161"/>
          <p:cNvGrpSpPr>
            <a:grpSpLocks/>
          </p:cNvGrpSpPr>
          <p:nvPr/>
        </p:nvGrpSpPr>
        <p:grpSpPr bwMode="auto">
          <a:xfrm>
            <a:off x="1565296" y="2058654"/>
            <a:ext cx="2895600" cy="2444353"/>
            <a:chOff x="1421856" y="2649376"/>
            <a:chExt cx="2895600" cy="3259138"/>
          </a:xfrm>
        </p:grpSpPr>
        <p:pic>
          <p:nvPicPr>
            <p:cNvPr id="89" name="Picture 2" descr="Core.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1421856" y="3101814"/>
              <a:ext cx="2895600" cy="280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 name="Freeform 3"/>
            <p:cNvSpPr>
              <a:spLocks/>
            </p:cNvSpPr>
            <p:nvPr/>
          </p:nvSpPr>
          <p:spPr bwMode="auto">
            <a:xfrm>
              <a:off x="2385468" y="36415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91" name="Freeform 4"/>
            <p:cNvSpPr>
              <a:spLocks/>
            </p:cNvSpPr>
            <p:nvPr/>
          </p:nvSpPr>
          <p:spPr bwMode="auto">
            <a:xfrm>
              <a:off x="2385468" y="36590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92" name="Freeform 8"/>
            <p:cNvSpPr>
              <a:spLocks/>
            </p:cNvSpPr>
            <p:nvPr/>
          </p:nvSpPr>
          <p:spPr bwMode="auto">
            <a:xfrm>
              <a:off x="2385468" y="367490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93" name="Freeform 9"/>
            <p:cNvSpPr>
              <a:spLocks/>
            </p:cNvSpPr>
            <p:nvPr/>
          </p:nvSpPr>
          <p:spPr bwMode="auto">
            <a:xfrm>
              <a:off x="2385468" y="36923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94" name="Freeform 10"/>
            <p:cNvSpPr>
              <a:spLocks/>
            </p:cNvSpPr>
            <p:nvPr/>
          </p:nvSpPr>
          <p:spPr bwMode="auto">
            <a:xfrm>
              <a:off x="2385468" y="37114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95" name="Freeform 11"/>
            <p:cNvSpPr>
              <a:spLocks/>
            </p:cNvSpPr>
            <p:nvPr/>
          </p:nvSpPr>
          <p:spPr bwMode="auto">
            <a:xfrm>
              <a:off x="2385468" y="37272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96" name="Freeform 12"/>
            <p:cNvSpPr>
              <a:spLocks/>
            </p:cNvSpPr>
            <p:nvPr/>
          </p:nvSpPr>
          <p:spPr bwMode="auto">
            <a:xfrm>
              <a:off x="2385468" y="37447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97" name="Freeform 13"/>
            <p:cNvSpPr>
              <a:spLocks/>
            </p:cNvSpPr>
            <p:nvPr/>
          </p:nvSpPr>
          <p:spPr bwMode="auto">
            <a:xfrm>
              <a:off x="2385468" y="37606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98" name="Freeform 14"/>
            <p:cNvSpPr>
              <a:spLocks/>
            </p:cNvSpPr>
            <p:nvPr/>
          </p:nvSpPr>
          <p:spPr bwMode="auto">
            <a:xfrm>
              <a:off x="2385468" y="37780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99" name="Freeform 15"/>
            <p:cNvSpPr>
              <a:spLocks/>
            </p:cNvSpPr>
            <p:nvPr/>
          </p:nvSpPr>
          <p:spPr bwMode="auto">
            <a:xfrm>
              <a:off x="2385468" y="37939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0" name="Freeform 16"/>
            <p:cNvSpPr>
              <a:spLocks/>
            </p:cNvSpPr>
            <p:nvPr/>
          </p:nvSpPr>
          <p:spPr bwMode="auto">
            <a:xfrm>
              <a:off x="2385468" y="38114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1" name="Freeform 17"/>
            <p:cNvSpPr>
              <a:spLocks/>
            </p:cNvSpPr>
            <p:nvPr/>
          </p:nvSpPr>
          <p:spPr bwMode="auto">
            <a:xfrm>
              <a:off x="2385468" y="382730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2" name="Freeform 18"/>
            <p:cNvSpPr>
              <a:spLocks/>
            </p:cNvSpPr>
            <p:nvPr/>
          </p:nvSpPr>
          <p:spPr bwMode="auto">
            <a:xfrm>
              <a:off x="2385468" y="38463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3" name="Freeform 19"/>
            <p:cNvSpPr>
              <a:spLocks/>
            </p:cNvSpPr>
            <p:nvPr/>
          </p:nvSpPr>
          <p:spPr bwMode="auto">
            <a:xfrm>
              <a:off x="2385468" y="38638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4" name="Freeform 20"/>
            <p:cNvSpPr>
              <a:spLocks/>
            </p:cNvSpPr>
            <p:nvPr/>
          </p:nvSpPr>
          <p:spPr bwMode="auto">
            <a:xfrm>
              <a:off x="2385468" y="38796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5" name="Freeform 21"/>
            <p:cNvSpPr>
              <a:spLocks/>
            </p:cNvSpPr>
            <p:nvPr/>
          </p:nvSpPr>
          <p:spPr bwMode="auto">
            <a:xfrm>
              <a:off x="2385468" y="38971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6" name="Freeform 22"/>
            <p:cNvSpPr>
              <a:spLocks/>
            </p:cNvSpPr>
            <p:nvPr/>
          </p:nvSpPr>
          <p:spPr bwMode="auto">
            <a:xfrm>
              <a:off x="2385468" y="39130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7" name="Freeform 23"/>
            <p:cNvSpPr>
              <a:spLocks/>
            </p:cNvSpPr>
            <p:nvPr/>
          </p:nvSpPr>
          <p:spPr bwMode="auto">
            <a:xfrm>
              <a:off x="2385468" y="39304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8" name="Freeform 24"/>
            <p:cNvSpPr>
              <a:spLocks/>
            </p:cNvSpPr>
            <p:nvPr/>
          </p:nvSpPr>
          <p:spPr bwMode="auto">
            <a:xfrm>
              <a:off x="2385468" y="39463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09" name="Freeform 25"/>
            <p:cNvSpPr>
              <a:spLocks/>
            </p:cNvSpPr>
            <p:nvPr/>
          </p:nvSpPr>
          <p:spPr bwMode="auto">
            <a:xfrm>
              <a:off x="2385468" y="39638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0" name="Freeform 26"/>
            <p:cNvSpPr>
              <a:spLocks/>
            </p:cNvSpPr>
            <p:nvPr/>
          </p:nvSpPr>
          <p:spPr bwMode="auto">
            <a:xfrm>
              <a:off x="2385468" y="39828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1" name="Freeform 27"/>
            <p:cNvSpPr>
              <a:spLocks/>
            </p:cNvSpPr>
            <p:nvPr/>
          </p:nvSpPr>
          <p:spPr bwMode="auto">
            <a:xfrm>
              <a:off x="2385468" y="39987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2" name="Freeform 28"/>
            <p:cNvSpPr>
              <a:spLocks/>
            </p:cNvSpPr>
            <p:nvPr/>
          </p:nvSpPr>
          <p:spPr bwMode="auto">
            <a:xfrm>
              <a:off x="2385468" y="40162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3" name="Freeform 29"/>
            <p:cNvSpPr>
              <a:spLocks/>
            </p:cNvSpPr>
            <p:nvPr/>
          </p:nvSpPr>
          <p:spPr bwMode="auto">
            <a:xfrm>
              <a:off x="2385468" y="40320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4" name="Freeform 30"/>
            <p:cNvSpPr>
              <a:spLocks/>
            </p:cNvSpPr>
            <p:nvPr/>
          </p:nvSpPr>
          <p:spPr bwMode="auto">
            <a:xfrm>
              <a:off x="2385468" y="40495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5" name="Freeform 31"/>
            <p:cNvSpPr>
              <a:spLocks/>
            </p:cNvSpPr>
            <p:nvPr/>
          </p:nvSpPr>
          <p:spPr bwMode="auto">
            <a:xfrm>
              <a:off x="2385468" y="40654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6" name="Freeform 32"/>
            <p:cNvSpPr>
              <a:spLocks/>
            </p:cNvSpPr>
            <p:nvPr/>
          </p:nvSpPr>
          <p:spPr bwMode="auto">
            <a:xfrm>
              <a:off x="2385468" y="40828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7" name="Freeform 33"/>
            <p:cNvSpPr>
              <a:spLocks/>
            </p:cNvSpPr>
            <p:nvPr/>
          </p:nvSpPr>
          <p:spPr bwMode="auto">
            <a:xfrm>
              <a:off x="2385468" y="40987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8" name="Freeform 34"/>
            <p:cNvSpPr>
              <a:spLocks/>
            </p:cNvSpPr>
            <p:nvPr/>
          </p:nvSpPr>
          <p:spPr bwMode="auto">
            <a:xfrm>
              <a:off x="2385468" y="41178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19" name="Freeform 35"/>
            <p:cNvSpPr>
              <a:spLocks/>
            </p:cNvSpPr>
            <p:nvPr/>
          </p:nvSpPr>
          <p:spPr bwMode="auto">
            <a:xfrm>
              <a:off x="2385468" y="41352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0" name="Freeform 36"/>
            <p:cNvSpPr>
              <a:spLocks/>
            </p:cNvSpPr>
            <p:nvPr/>
          </p:nvSpPr>
          <p:spPr bwMode="auto">
            <a:xfrm>
              <a:off x="2385468" y="41511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1" name="Freeform 37"/>
            <p:cNvSpPr>
              <a:spLocks/>
            </p:cNvSpPr>
            <p:nvPr/>
          </p:nvSpPr>
          <p:spPr bwMode="auto">
            <a:xfrm>
              <a:off x="2385468" y="41686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2" name="Freeform 38"/>
            <p:cNvSpPr>
              <a:spLocks/>
            </p:cNvSpPr>
            <p:nvPr/>
          </p:nvSpPr>
          <p:spPr bwMode="auto">
            <a:xfrm>
              <a:off x="2385468" y="41844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3" name="Freeform 39"/>
            <p:cNvSpPr>
              <a:spLocks/>
            </p:cNvSpPr>
            <p:nvPr/>
          </p:nvSpPr>
          <p:spPr bwMode="auto">
            <a:xfrm>
              <a:off x="2385468" y="42019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4" name="Freeform 40"/>
            <p:cNvSpPr>
              <a:spLocks/>
            </p:cNvSpPr>
            <p:nvPr/>
          </p:nvSpPr>
          <p:spPr bwMode="auto">
            <a:xfrm>
              <a:off x="2385468" y="42178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5" name="Freeform 41"/>
            <p:cNvSpPr>
              <a:spLocks/>
            </p:cNvSpPr>
            <p:nvPr/>
          </p:nvSpPr>
          <p:spPr bwMode="auto">
            <a:xfrm>
              <a:off x="2385468" y="42352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6" name="Freeform 42"/>
            <p:cNvSpPr>
              <a:spLocks/>
            </p:cNvSpPr>
            <p:nvPr/>
          </p:nvSpPr>
          <p:spPr bwMode="auto">
            <a:xfrm>
              <a:off x="2385468" y="42543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7" name="Freeform 43"/>
            <p:cNvSpPr>
              <a:spLocks/>
            </p:cNvSpPr>
            <p:nvPr/>
          </p:nvSpPr>
          <p:spPr bwMode="auto">
            <a:xfrm>
              <a:off x="2385468" y="42702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8" name="Freeform 44"/>
            <p:cNvSpPr>
              <a:spLocks/>
            </p:cNvSpPr>
            <p:nvPr/>
          </p:nvSpPr>
          <p:spPr bwMode="auto">
            <a:xfrm>
              <a:off x="2385468" y="42876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29" name="Freeform 45"/>
            <p:cNvSpPr>
              <a:spLocks/>
            </p:cNvSpPr>
            <p:nvPr/>
          </p:nvSpPr>
          <p:spPr bwMode="auto">
            <a:xfrm>
              <a:off x="2385468" y="43035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0" name="Freeform 46"/>
            <p:cNvSpPr>
              <a:spLocks/>
            </p:cNvSpPr>
            <p:nvPr/>
          </p:nvSpPr>
          <p:spPr bwMode="auto">
            <a:xfrm>
              <a:off x="2385468" y="43210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1" name="Freeform 47"/>
            <p:cNvSpPr>
              <a:spLocks/>
            </p:cNvSpPr>
            <p:nvPr/>
          </p:nvSpPr>
          <p:spPr bwMode="auto">
            <a:xfrm>
              <a:off x="2385468" y="43368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2" name="Freeform 48"/>
            <p:cNvSpPr>
              <a:spLocks/>
            </p:cNvSpPr>
            <p:nvPr/>
          </p:nvSpPr>
          <p:spPr bwMode="auto">
            <a:xfrm>
              <a:off x="2385468" y="43543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3" name="Freeform 49"/>
            <p:cNvSpPr>
              <a:spLocks/>
            </p:cNvSpPr>
            <p:nvPr/>
          </p:nvSpPr>
          <p:spPr bwMode="auto">
            <a:xfrm>
              <a:off x="2385468" y="43702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4" name="Freeform 50"/>
            <p:cNvSpPr>
              <a:spLocks/>
            </p:cNvSpPr>
            <p:nvPr/>
          </p:nvSpPr>
          <p:spPr bwMode="auto">
            <a:xfrm>
              <a:off x="2385468" y="438927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5" name="Freeform 51"/>
            <p:cNvSpPr>
              <a:spLocks/>
            </p:cNvSpPr>
            <p:nvPr/>
          </p:nvSpPr>
          <p:spPr bwMode="auto">
            <a:xfrm>
              <a:off x="2385468" y="44067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6" name="Freeform 52"/>
            <p:cNvSpPr>
              <a:spLocks/>
            </p:cNvSpPr>
            <p:nvPr/>
          </p:nvSpPr>
          <p:spPr bwMode="auto">
            <a:xfrm>
              <a:off x="2385468" y="44226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7" name="Freeform 53"/>
            <p:cNvSpPr>
              <a:spLocks/>
            </p:cNvSpPr>
            <p:nvPr/>
          </p:nvSpPr>
          <p:spPr bwMode="auto">
            <a:xfrm>
              <a:off x="2385468" y="44400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8" name="Freeform 54"/>
            <p:cNvSpPr>
              <a:spLocks/>
            </p:cNvSpPr>
            <p:nvPr/>
          </p:nvSpPr>
          <p:spPr bwMode="auto">
            <a:xfrm>
              <a:off x="2385468" y="44575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39" name="Freeform 55"/>
            <p:cNvSpPr>
              <a:spLocks/>
            </p:cNvSpPr>
            <p:nvPr/>
          </p:nvSpPr>
          <p:spPr bwMode="auto">
            <a:xfrm>
              <a:off x="2385468" y="44734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0" name="Freeform 56"/>
            <p:cNvSpPr>
              <a:spLocks/>
            </p:cNvSpPr>
            <p:nvPr/>
          </p:nvSpPr>
          <p:spPr bwMode="auto">
            <a:xfrm>
              <a:off x="2385468" y="44908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1" name="Freeform 57"/>
            <p:cNvSpPr>
              <a:spLocks/>
            </p:cNvSpPr>
            <p:nvPr/>
          </p:nvSpPr>
          <p:spPr bwMode="auto">
            <a:xfrm>
              <a:off x="2385468" y="45067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2" name="Freeform 58"/>
            <p:cNvSpPr>
              <a:spLocks/>
            </p:cNvSpPr>
            <p:nvPr/>
          </p:nvSpPr>
          <p:spPr bwMode="auto">
            <a:xfrm>
              <a:off x="2385468" y="45258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3" name="Freeform 59"/>
            <p:cNvSpPr>
              <a:spLocks/>
            </p:cNvSpPr>
            <p:nvPr/>
          </p:nvSpPr>
          <p:spPr bwMode="auto">
            <a:xfrm>
              <a:off x="2385468" y="45432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4" name="Freeform 60"/>
            <p:cNvSpPr>
              <a:spLocks/>
            </p:cNvSpPr>
            <p:nvPr/>
          </p:nvSpPr>
          <p:spPr bwMode="auto">
            <a:xfrm>
              <a:off x="2385468" y="45591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5" name="Freeform 61"/>
            <p:cNvSpPr>
              <a:spLocks/>
            </p:cNvSpPr>
            <p:nvPr/>
          </p:nvSpPr>
          <p:spPr bwMode="auto">
            <a:xfrm>
              <a:off x="2385468" y="45766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6" name="Freeform 62"/>
            <p:cNvSpPr>
              <a:spLocks/>
            </p:cNvSpPr>
            <p:nvPr/>
          </p:nvSpPr>
          <p:spPr bwMode="auto">
            <a:xfrm>
              <a:off x="2385468" y="45924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7" name="Freeform 63"/>
            <p:cNvSpPr>
              <a:spLocks/>
            </p:cNvSpPr>
            <p:nvPr/>
          </p:nvSpPr>
          <p:spPr bwMode="auto">
            <a:xfrm>
              <a:off x="2385468" y="46099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8" name="Freeform 64"/>
            <p:cNvSpPr>
              <a:spLocks/>
            </p:cNvSpPr>
            <p:nvPr/>
          </p:nvSpPr>
          <p:spPr bwMode="auto">
            <a:xfrm>
              <a:off x="2385468" y="46258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49" name="Freeform 65"/>
            <p:cNvSpPr>
              <a:spLocks/>
            </p:cNvSpPr>
            <p:nvPr/>
          </p:nvSpPr>
          <p:spPr bwMode="auto">
            <a:xfrm>
              <a:off x="2385468" y="46432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50" name="Freeform 66"/>
            <p:cNvSpPr>
              <a:spLocks/>
            </p:cNvSpPr>
            <p:nvPr/>
          </p:nvSpPr>
          <p:spPr bwMode="auto">
            <a:xfrm>
              <a:off x="2385468" y="46623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51" name="Freeform 67"/>
            <p:cNvSpPr>
              <a:spLocks/>
            </p:cNvSpPr>
            <p:nvPr/>
          </p:nvSpPr>
          <p:spPr bwMode="auto">
            <a:xfrm>
              <a:off x="2385468" y="46782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52" name="Freeform 68"/>
            <p:cNvSpPr>
              <a:spLocks/>
            </p:cNvSpPr>
            <p:nvPr/>
          </p:nvSpPr>
          <p:spPr bwMode="auto">
            <a:xfrm>
              <a:off x="2385468" y="46956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53" name="Freeform 69"/>
            <p:cNvSpPr>
              <a:spLocks/>
            </p:cNvSpPr>
            <p:nvPr/>
          </p:nvSpPr>
          <p:spPr bwMode="auto">
            <a:xfrm>
              <a:off x="2385468" y="47115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54" name="Freeform 71"/>
            <p:cNvSpPr>
              <a:spLocks/>
            </p:cNvSpPr>
            <p:nvPr/>
          </p:nvSpPr>
          <p:spPr bwMode="auto">
            <a:xfrm>
              <a:off x="2382293" y="2650964"/>
              <a:ext cx="1016000" cy="1081087"/>
            </a:xfrm>
            <a:custGeom>
              <a:avLst/>
              <a:gdLst>
                <a:gd name="T0" fmla="*/ 85807 w 1017223"/>
                <a:gd name="T1" fmla="*/ 0 h 1081089"/>
                <a:gd name="T2" fmla="*/ 97403 w 1017223"/>
                <a:gd name="T3" fmla="*/ 762078 h 1081089"/>
                <a:gd name="T4" fmla="*/ 125233 w 1017223"/>
                <a:gd name="T5" fmla="*/ 978805 h 1081089"/>
                <a:gd name="T6" fmla="*/ 123860 w 1017223"/>
                <a:gd name="T7" fmla="*/ 1049150 h 1081089"/>
                <a:gd name="T8" fmla="*/ 868392 w 1017223"/>
                <a:gd name="T9" fmla="*/ 1071639 h 1081089"/>
                <a:gd name="T10" fmla="*/ 857442 w 1017223"/>
                <a:gd name="T11" fmla="*/ 991678 h 1081089"/>
                <a:gd name="T12" fmla="*/ 0 60000 65536"/>
                <a:gd name="T13" fmla="*/ 0 60000 65536"/>
                <a:gd name="T14" fmla="*/ 0 60000 65536"/>
                <a:gd name="T15" fmla="*/ 0 60000 65536"/>
                <a:gd name="T16" fmla="*/ 0 60000 65536"/>
                <a:gd name="T17" fmla="*/ 0 60000 65536"/>
                <a:gd name="T18" fmla="*/ 0 w 1017223"/>
                <a:gd name="T19" fmla="*/ 0 h 1081089"/>
                <a:gd name="T20" fmla="*/ 1017223 w 1017223"/>
                <a:gd name="T21" fmla="*/ 1081089 h 1081089"/>
              </a:gdLst>
              <a:ahLst/>
              <a:cxnLst>
                <a:cxn ang="T12">
                  <a:pos x="T0" y="T1"/>
                </a:cxn>
                <a:cxn ang="T13">
                  <a:pos x="T2" y="T3"/>
                </a:cxn>
                <a:cxn ang="T14">
                  <a:pos x="T4" y="T5"/>
                </a:cxn>
                <a:cxn ang="T15">
                  <a:pos x="T6" y="T7"/>
                </a:cxn>
                <a:cxn ang="T16">
                  <a:pos x="T8" y="T9"/>
                </a:cxn>
                <a:cxn ang="T17">
                  <a:pos x="T10" y="T11"/>
                </a:cxn>
              </a:cxnLst>
              <a:rect l="T18" t="T19" r="T20" b="T21"/>
              <a:pathLst>
                <a:path w="1017223" h="1081089">
                  <a:moveTo>
                    <a:pt x="88109" y="0"/>
                  </a:moveTo>
                  <a:cubicBezTo>
                    <a:pt x="97634" y="211138"/>
                    <a:pt x="86758" y="283156"/>
                    <a:pt x="100016" y="762000"/>
                  </a:cubicBezTo>
                  <a:cubicBezTo>
                    <a:pt x="117479" y="926703"/>
                    <a:pt x="124063" y="930855"/>
                    <a:pt x="128591" y="978693"/>
                  </a:cubicBezTo>
                  <a:cubicBezTo>
                    <a:pt x="133119" y="1026531"/>
                    <a:pt x="0" y="1033556"/>
                    <a:pt x="127182" y="1049026"/>
                  </a:cubicBezTo>
                  <a:cubicBezTo>
                    <a:pt x="254364" y="1064496"/>
                    <a:pt x="766139" y="1081089"/>
                    <a:pt x="891681" y="1071512"/>
                  </a:cubicBezTo>
                  <a:cubicBezTo>
                    <a:pt x="1017223" y="1061935"/>
                    <a:pt x="882312" y="1017589"/>
                    <a:pt x="880438" y="991564"/>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55" name="Freeform 72"/>
            <p:cNvSpPr>
              <a:spLocks/>
            </p:cNvSpPr>
            <p:nvPr/>
          </p:nvSpPr>
          <p:spPr bwMode="auto">
            <a:xfrm>
              <a:off x="2385468" y="2649376"/>
              <a:ext cx="1027113" cy="2184400"/>
            </a:xfrm>
            <a:custGeom>
              <a:avLst/>
              <a:gdLst>
                <a:gd name="T0" fmla="*/ 150058 w 1027837"/>
                <a:gd name="T1" fmla="*/ 2070954 h 2184913"/>
                <a:gd name="T2" fmla="*/ 120537 w 1027837"/>
                <a:gd name="T3" fmla="*/ 2145527 h 2184913"/>
                <a:gd name="T4" fmla="*/ 873276 w 1027837"/>
                <a:gd name="T5" fmla="*/ 2167904 h 2184913"/>
                <a:gd name="T6" fmla="*/ 953041 w 1027837"/>
                <a:gd name="T7" fmla="*/ 2108870 h 2184913"/>
                <a:gd name="T8" fmla="*/ 953647 w 1027837"/>
                <a:gd name="T9" fmla="*/ 0 h 2184913"/>
                <a:gd name="T10" fmla="*/ 0 60000 65536"/>
                <a:gd name="T11" fmla="*/ 0 60000 65536"/>
                <a:gd name="T12" fmla="*/ 0 60000 65536"/>
                <a:gd name="T13" fmla="*/ 0 60000 65536"/>
                <a:gd name="T14" fmla="*/ 0 60000 65536"/>
                <a:gd name="T15" fmla="*/ 0 w 1027837"/>
                <a:gd name="T16" fmla="*/ 0 h 2184913"/>
                <a:gd name="T17" fmla="*/ 1027837 w 1027837"/>
                <a:gd name="T18" fmla="*/ 2184913 h 2184913"/>
              </a:gdLst>
              <a:ahLst/>
              <a:cxnLst>
                <a:cxn ang="T10">
                  <a:pos x="T0" y="T1"/>
                </a:cxn>
                <a:cxn ang="T11">
                  <a:pos x="T2" y="T3"/>
                </a:cxn>
                <a:cxn ang="T12">
                  <a:pos x="T4" y="T5"/>
                </a:cxn>
                <a:cxn ang="T13">
                  <a:pos x="T6" y="T7"/>
                </a:cxn>
                <a:cxn ang="T14">
                  <a:pos x="T8" y="T9"/>
                </a:cxn>
              </a:cxnLst>
              <a:rect l="T15" t="T16" r="T17" b="T18"/>
              <a:pathLst>
                <a:path w="1027837" h="2184913">
                  <a:moveTo>
                    <a:pt x="152401" y="2081335"/>
                  </a:moveTo>
                  <a:cubicBezTo>
                    <a:pt x="76200" y="2110691"/>
                    <a:pt x="0" y="2140047"/>
                    <a:pt x="122420" y="2156286"/>
                  </a:cubicBezTo>
                  <a:cubicBezTo>
                    <a:pt x="244840" y="2172526"/>
                    <a:pt x="746001" y="2184913"/>
                    <a:pt x="886919" y="2178772"/>
                  </a:cubicBezTo>
                  <a:cubicBezTo>
                    <a:pt x="1027837" y="2172631"/>
                    <a:pt x="961469" y="2154592"/>
                    <a:pt x="967930" y="2119440"/>
                  </a:cubicBezTo>
                  <a:cubicBezTo>
                    <a:pt x="981534" y="1753294"/>
                    <a:pt x="970427" y="7801"/>
                    <a:pt x="968545" y="0"/>
                  </a:cubicBezTo>
                </a:path>
              </a:pathLst>
            </a:custGeom>
            <a:noFill/>
            <a:ln w="12700">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56" name="TextBox 73"/>
            <p:cNvSpPr txBox="1">
              <a:spLocks noChangeArrowheads="1"/>
            </p:cNvSpPr>
            <p:nvPr/>
          </p:nvSpPr>
          <p:spPr bwMode="auto">
            <a:xfrm>
              <a:off x="2475752" y="2666839"/>
              <a:ext cx="476250" cy="410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H1</a:t>
              </a:r>
            </a:p>
          </p:txBody>
        </p:sp>
        <p:sp>
          <p:nvSpPr>
            <p:cNvPr id="157" name="TextBox 74"/>
            <p:cNvSpPr txBox="1">
              <a:spLocks noChangeArrowheads="1"/>
            </p:cNvSpPr>
            <p:nvPr/>
          </p:nvSpPr>
          <p:spPr bwMode="auto">
            <a:xfrm>
              <a:off x="2960143" y="2666839"/>
              <a:ext cx="476250" cy="410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H0</a:t>
              </a:r>
            </a:p>
          </p:txBody>
        </p:sp>
        <p:sp>
          <p:nvSpPr>
            <p:cNvPr id="158" name="Freeform 75"/>
            <p:cNvSpPr>
              <a:spLocks/>
            </p:cNvSpPr>
            <p:nvPr/>
          </p:nvSpPr>
          <p:spPr bwMode="auto">
            <a:xfrm>
              <a:off x="2387056" y="3024026"/>
              <a:ext cx="1155700" cy="2465388"/>
            </a:xfrm>
            <a:custGeom>
              <a:avLst/>
              <a:gdLst>
                <a:gd name="T0" fmla="*/ 77687 w 1188681"/>
                <a:gd name="T1" fmla="*/ 2370282 h 2464815"/>
                <a:gd name="T2" fmla="*/ 62402 w 1188681"/>
                <a:gd name="T3" fmla="*/ 2445625 h 2464815"/>
                <a:gd name="T4" fmla="*/ 452105 w 1188681"/>
                <a:gd name="T5" fmla="*/ 2468233 h 2464815"/>
                <a:gd name="T6" fmla="*/ 579341 w 1188681"/>
                <a:gd name="T7" fmla="*/ 1932806 h 2464815"/>
                <a:gd name="T8" fmla="*/ 601418 w 1188681"/>
                <a:gd name="T9" fmla="*/ 0 h 2464815"/>
                <a:gd name="T10" fmla="*/ 0 60000 65536"/>
                <a:gd name="T11" fmla="*/ 0 60000 65536"/>
                <a:gd name="T12" fmla="*/ 0 60000 65536"/>
                <a:gd name="T13" fmla="*/ 0 60000 65536"/>
                <a:gd name="T14" fmla="*/ 0 60000 65536"/>
                <a:gd name="T15" fmla="*/ 0 w 1188681"/>
                <a:gd name="T16" fmla="*/ 0 h 2464815"/>
                <a:gd name="T17" fmla="*/ 1188681 w 1188681"/>
                <a:gd name="T18" fmla="*/ 2464815 h 2464815"/>
              </a:gdLst>
              <a:ahLst/>
              <a:cxnLst>
                <a:cxn ang="T10">
                  <a:pos x="T0" y="T1"/>
                </a:cxn>
                <a:cxn ang="T11">
                  <a:pos x="T2" y="T3"/>
                </a:cxn>
                <a:cxn ang="T12">
                  <a:pos x="T4" y="T5"/>
                </a:cxn>
                <a:cxn ang="T13">
                  <a:pos x="T6" y="T7"/>
                </a:cxn>
                <a:cxn ang="T14">
                  <a:pos x="T8" y="T9"/>
                </a:cxn>
              </a:cxnLst>
              <a:rect l="T15" t="T16" r="T17" b="T18"/>
              <a:pathLst>
                <a:path w="1188681" h="2464815">
                  <a:moveTo>
                    <a:pt x="152401" y="2357802"/>
                  </a:moveTo>
                  <a:cubicBezTo>
                    <a:pt x="76200" y="2387158"/>
                    <a:pt x="0" y="2416514"/>
                    <a:pt x="122420" y="2432753"/>
                  </a:cubicBezTo>
                  <a:cubicBezTo>
                    <a:pt x="244840" y="2448993"/>
                    <a:pt x="683783" y="2464815"/>
                    <a:pt x="886919" y="2455239"/>
                  </a:cubicBezTo>
                  <a:cubicBezTo>
                    <a:pt x="1043531" y="2433593"/>
                    <a:pt x="1087708" y="2331832"/>
                    <a:pt x="1136528" y="1922626"/>
                  </a:cubicBezTo>
                  <a:cubicBezTo>
                    <a:pt x="1185348" y="1513420"/>
                    <a:pt x="1188681" y="8552"/>
                    <a:pt x="1179841" y="0"/>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59" name="Freeform 76"/>
            <p:cNvSpPr>
              <a:spLocks/>
            </p:cNvSpPr>
            <p:nvPr/>
          </p:nvSpPr>
          <p:spPr bwMode="auto">
            <a:xfrm>
              <a:off x="2385468" y="5338601"/>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60" name="Freeform 77"/>
            <p:cNvSpPr>
              <a:spLocks/>
            </p:cNvSpPr>
            <p:nvPr/>
          </p:nvSpPr>
          <p:spPr bwMode="auto">
            <a:xfrm>
              <a:off x="2385468" y="5295739"/>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61" name="Freeform 78"/>
            <p:cNvSpPr>
              <a:spLocks/>
            </p:cNvSpPr>
            <p:nvPr/>
          </p:nvSpPr>
          <p:spPr bwMode="auto">
            <a:xfrm>
              <a:off x="2383881" y="5252876"/>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62" name="Freeform 79"/>
            <p:cNvSpPr>
              <a:spLocks/>
            </p:cNvSpPr>
            <p:nvPr/>
          </p:nvSpPr>
          <p:spPr bwMode="auto">
            <a:xfrm>
              <a:off x="2390231" y="5206839"/>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63" name="Freeform 80"/>
            <p:cNvSpPr>
              <a:spLocks/>
            </p:cNvSpPr>
            <p:nvPr/>
          </p:nvSpPr>
          <p:spPr bwMode="auto">
            <a:xfrm>
              <a:off x="2388643" y="5163976"/>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64" name="Freeform 81"/>
            <p:cNvSpPr>
              <a:spLocks/>
            </p:cNvSpPr>
            <p:nvPr/>
          </p:nvSpPr>
          <p:spPr bwMode="auto">
            <a:xfrm>
              <a:off x="2391818" y="5121114"/>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65" name="Freeform 82"/>
            <p:cNvSpPr>
              <a:spLocks/>
            </p:cNvSpPr>
            <p:nvPr/>
          </p:nvSpPr>
          <p:spPr bwMode="auto">
            <a:xfrm>
              <a:off x="2217193" y="3006564"/>
              <a:ext cx="1157288" cy="2178050"/>
            </a:xfrm>
            <a:custGeom>
              <a:avLst/>
              <a:gdLst>
                <a:gd name="T0" fmla="*/ 1236 w 1189302"/>
                <a:gd name="T1" fmla="*/ 0 h 2176874"/>
                <a:gd name="T2" fmla="*/ 10386 w 1189302"/>
                <a:gd name="T3" fmla="*/ 1226910 h 2176874"/>
                <a:gd name="T4" fmla="*/ 63546 w 1189302"/>
                <a:gd name="T5" fmla="*/ 2021042 h 2176874"/>
                <a:gd name="T6" fmla="*/ 155428 w 1189302"/>
                <a:gd name="T7" fmla="*/ 2170782 h 2176874"/>
                <a:gd name="T8" fmla="*/ 552495 w 1189302"/>
                <a:gd name="T9" fmla="*/ 2193540 h 2176874"/>
                <a:gd name="T10" fmla="*/ 546655 w 1189302"/>
                <a:gd name="T11" fmla="*/ 2112625 h 2176874"/>
                <a:gd name="T12" fmla="*/ 0 60000 65536"/>
                <a:gd name="T13" fmla="*/ 0 60000 65536"/>
                <a:gd name="T14" fmla="*/ 0 60000 65536"/>
                <a:gd name="T15" fmla="*/ 0 60000 65536"/>
                <a:gd name="T16" fmla="*/ 0 60000 65536"/>
                <a:gd name="T17" fmla="*/ 0 60000 65536"/>
                <a:gd name="T18" fmla="*/ 0 w 1189302"/>
                <a:gd name="T19" fmla="*/ 0 h 2176874"/>
                <a:gd name="T20" fmla="*/ 1189302 w 1189302"/>
                <a:gd name="T21" fmla="*/ 2176874 h 2176874"/>
              </a:gdLst>
              <a:ahLst/>
              <a:cxnLst>
                <a:cxn ang="T12">
                  <a:pos x="T0" y="T1"/>
                </a:cxn>
                <a:cxn ang="T13">
                  <a:pos x="T2" y="T3"/>
                </a:cxn>
                <a:cxn ang="T14">
                  <a:pos x="T4" y="T5"/>
                </a:cxn>
                <a:cxn ang="T15">
                  <a:pos x="T6" y="T7"/>
                </a:cxn>
                <a:cxn ang="T16">
                  <a:pos x="T8" y="T9"/>
                </a:cxn>
                <a:cxn ang="T17">
                  <a:pos x="T10" y="T11"/>
                </a:cxn>
              </a:cxnLst>
              <a:rect l="T18" t="T19" r="T20" b="T21"/>
              <a:pathLst>
                <a:path w="1189302" h="2176874">
                  <a:moveTo>
                    <a:pt x="2376" y="0"/>
                  </a:moveTo>
                  <a:cubicBezTo>
                    <a:pt x="1495" y="910"/>
                    <a:pt x="0" y="879416"/>
                    <a:pt x="19996" y="1212226"/>
                  </a:cubicBezTo>
                  <a:cubicBezTo>
                    <a:pt x="39992" y="1545036"/>
                    <a:pt x="75806" y="1841429"/>
                    <a:pt x="122350" y="1996860"/>
                  </a:cubicBezTo>
                  <a:cubicBezTo>
                    <a:pt x="175098" y="2146256"/>
                    <a:pt x="264358" y="2139542"/>
                    <a:pt x="299261" y="2144811"/>
                  </a:cubicBezTo>
                  <a:cubicBezTo>
                    <a:pt x="448926" y="2174223"/>
                    <a:pt x="938218" y="2176874"/>
                    <a:pt x="1063760" y="2167297"/>
                  </a:cubicBezTo>
                  <a:cubicBezTo>
                    <a:pt x="1189302" y="2157720"/>
                    <a:pt x="1054391" y="2113374"/>
                    <a:pt x="1052517" y="2087349"/>
                  </a:cubicBezTo>
                </a:path>
              </a:pathLst>
            </a:custGeom>
            <a:noFill/>
            <a:ln w="38100">
              <a:solidFill>
                <a:srgbClr val="996633"/>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lstStyle/>
            <a:p>
              <a:endParaRPr lang="sv-SE" dirty="0"/>
            </a:p>
          </p:txBody>
        </p:sp>
        <p:sp>
          <p:nvSpPr>
            <p:cNvPr id="166" name="TextBox 93"/>
            <p:cNvSpPr txBox="1">
              <a:spLocks noChangeArrowheads="1"/>
            </p:cNvSpPr>
            <p:nvPr/>
          </p:nvSpPr>
          <p:spPr bwMode="auto">
            <a:xfrm>
              <a:off x="1793331" y="2901789"/>
              <a:ext cx="476250" cy="410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x1</a:t>
              </a:r>
            </a:p>
          </p:txBody>
        </p:sp>
        <p:sp>
          <p:nvSpPr>
            <p:cNvPr id="167" name="TextBox 94"/>
            <p:cNvSpPr txBox="1">
              <a:spLocks noChangeArrowheads="1"/>
            </p:cNvSpPr>
            <p:nvPr/>
          </p:nvSpPr>
          <p:spPr bwMode="auto">
            <a:xfrm>
              <a:off x="3574506" y="2901789"/>
              <a:ext cx="476250" cy="410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x0</a:t>
              </a:r>
            </a:p>
          </p:txBody>
        </p:sp>
      </p:grpSp>
      <p:sp>
        <p:nvSpPr>
          <p:cNvPr id="168" name="AutoShape 6"/>
          <p:cNvSpPr>
            <a:spLocks noChangeArrowheads="1"/>
          </p:cNvSpPr>
          <p:nvPr/>
        </p:nvSpPr>
        <p:spPr bwMode="gray">
          <a:xfrm>
            <a:off x="2200296" y="1591928"/>
            <a:ext cx="1670050" cy="264875"/>
          </a:xfrm>
          <a:prstGeom prst="flowChartProcess">
            <a:avLst/>
          </a:prstGeom>
          <a:solidFill>
            <a:srgbClr val="B4B4B4"/>
          </a:solidFill>
          <a:ln w="28575">
            <a:solidFill>
              <a:schemeClr val="bg2"/>
            </a:solidFill>
            <a:miter lim="800000"/>
            <a:headEnd/>
            <a:tailEnd type="none" w="med" len="lg"/>
          </a:ln>
        </p:spPr>
        <p:txBody>
          <a:bodyPr wrap="none" lIns="0" tIns="0" rIns="0" bIns="0" anchor="ctr"/>
          <a:lstStyle/>
          <a:p>
            <a:pPr algn="ctr"/>
            <a:r>
              <a:rPr lang="en-US" sz="1200" dirty="0" smtClean="0"/>
              <a:t>Corriente</a:t>
            </a:r>
            <a:endParaRPr lang="en-US" sz="1200" dirty="0"/>
          </a:p>
        </p:txBody>
      </p:sp>
      <p:sp>
        <p:nvSpPr>
          <p:cNvPr id="169" name="Line 8"/>
          <p:cNvSpPr>
            <a:spLocks noChangeShapeType="1"/>
          </p:cNvSpPr>
          <p:nvPr/>
        </p:nvSpPr>
        <p:spPr bwMode="gray">
          <a:xfrm>
            <a:off x="2360634" y="1856803"/>
            <a:ext cx="4763" cy="491172"/>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70" name="Line 10"/>
          <p:cNvSpPr>
            <a:spLocks noChangeShapeType="1"/>
          </p:cNvSpPr>
          <p:nvPr/>
        </p:nvSpPr>
        <p:spPr bwMode="gray">
          <a:xfrm flipV="1">
            <a:off x="3679846" y="1856804"/>
            <a:ext cx="0" cy="545939"/>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71" name="Line 12"/>
          <p:cNvSpPr>
            <a:spLocks noChangeShapeType="1"/>
          </p:cNvSpPr>
          <p:nvPr/>
        </p:nvSpPr>
        <p:spPr bwMode="gray">
          <a:xfrm flipV="1">
            <a:off x="3008333" y="3804110"/>
            <a:ext cx="0" cy="432197"/>
          </a:xfrm>
          <a:prstGeom prst="line">
            <a:avLst/>
          </a:prstGeom>
          <a:noFill/>
          <a:ln w="57150">
            <a:solidFill>
              <a:srgbClr val="FF0000">
                <a:alpha val="59999"/>
              </a:srgbClr>
            </a:solidFill>
            <a:round/>
            <a:headEnd/>
            <a:tailEnd type="triangle" w="med" len="lg"/>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72" name="Line 13"/>
          <p:cNvSpPr>
            <a:spLocks noChangeShapeType="1"/>
          </p:cNvSpPr>
          <p:nvPr/>
        </p:nvSpPr>
        <p:spPr bwMode="gray">
          <a:xfrm flipV="1">
            <a:off x="6616721" y="3826732"/>
            <a:ext cx="0" cy="432197"/>
          </a:xfrm>
          <a:prstGeom prst="line">
            <a:avLst/>
          </a:prstGeom>
          <a:noFill/>
          <a:ln w="57150">
            <a:solidFill>
              <a:srgbClr val="FF0000">
                <a:alpha val="59999"/>
              </a:srgbClr>
            </a:solidFill>
            <a:round/>
            <a:headEnd/>
            <a:tailEnd type="triangle" w="med" len="lg"/>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73" name="Line 14"/>
          <p:cNvSpPr>
            <a:spLocks noChangeShapeType="1"/>
          </p:cNvSpPr>
          <p:nvPr/>
        </p:nvSpPr>
        <p:spPr bwMode="gray">
          <a:xfrm flipV="1">
            <a:off x="6634183" y="2792079"/>
            <a:ext cx="20638" cy="903684"/>
          </a:xfrm>
          <a:prstGeom prst="line">
            <a:avLst/>
          </a:prstGeom>
          <a:noFill/>
          <a:ln w="152400">
            <a:solidFill>
              <a:srgbClr val="FF0000">
                <a:alpha val="81175"/>
              </a:srgbClr>
            </a:solidFill>
            <a:round/>
            <a:headEnd/>
            <a:tailEnd type="triangle" w="med" len="lg"/>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74" name="Freeform 15"/>
          <p:cNvSpPr>
            <a:spLocks/>
          </p:cNvSpPr>
          <p:nvPr/>
        </p:nvSpPr>
        <p:spPr bwMode="gray">
          <a:xfrm>
            <a:off x="6246834" y="2087229"/>
            <a:ext cx="1027113" cy="313134"/>
          </a:xfrm>
          <a:custGeom>
            <a:avLst/>
            <a:gdLst>
              <a:gd name="T0" fmla="*/ 0 w 10966"/>
              <a:gd name="T1" fmla="*/ 2147483647 h 10000"/>
              <a:gd name="T2" fmla="*/ 2147483647 w 10966"/>
              <a:gd name="T3" fmla="*/ 2147483647 h 10000"/>
              <a:gd name="T4" fmla="*/ 2147483647 w 10966"/>
              <a:gd name="T5" fmla="*/ 2147483647 h 10000"/>
              <a:gd name="T6" fmla="*/ 2147483647 w 10966"/>
              <a:gd name="T7" fmla="*/ 2147483647 h 10000"/>
              <a:gd name="T8" fmla="*/ 2147483647 w 10966"/>
              <a:gd name="T9" fmla="*/ 2147483647 h 10000"/>
              <a:gd name="T10" fmla="*/ 2147483647 w 10966"/>
              <a:gd name="T11" fmla="*/ 2147483647 h 10000"/>
              <a:gd name="T12" fmla="*/ 2147483647 w 10966"/>
              <a:gd name="T13" fmla="*/ 2147483647 h 10000"/>
              <a:gd name="T14" fmla="*/ 2147483647 w 10966"/>
              <a:gd name="T15" fmla="*/ 2147483647 h 10000"/>
              <a:gd name="T16" fmla="*/ 0 60000 65536"/>
              <a:gd name="T17" fmla="*/ 0 60000 65536"/>
              <a:gd name="T18" fmla="*/ 0 60000 65536"/>
              <a:gd name="T19" fmla="*/ 0 60000 65536"/>
              <a:gd name="T20" fmla="*/ 0 60000 65536"/>
              <a:gd name="T21" fmla="*/ 0 60000 65536"/>
              <a:gd name="T22" fmla="*/ 0 60000 65536"/>
              <a:gd name="T23" fmla="*/ 0 60000 65536"/>
              <a:gd name="T24" fmla="*/ 0 w 10966"/>
              <a:gd name="T25" fmla="*/ 0 h 10000"/>
              <a:gd name="T26" fmla="*/ 10966 w 10966"/>
              <a:gd name="T27" fmla="*/ 10000 h 100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966" h="10000">
                <a:moveTo>
                  <a:pt x="0" y="58"/>
                </a:moveTo>
                <a:cubicBezTo>
                  <a:pt x="322" y="1048"/>
                  <a:pt x="2313" y="0"/>
                  <a:pt x="2999" y="490"/>
                </a:cubicBezTo>
                <a:cubicBezTo>
                  <a:pt x="3686" y="980"/>
                  <a:pt x="3864" y="1707"/>
                  <a:pt x="4119" y="3001"/>
                </a:cubicBezTo>
                <a:cubicBezTo>
                  <a:pt x="4576" y="4978"/>
                  <a:pt x="3746" y="7033"/>
                  <a:pt x="4576" y="8250"/>
                </a:cubicBezTo>
                <a:cubicBezTo>
                  <a:pt x="4847" y="8669"/>
                  <a:pt x="5051" y="9354"/>
                  <a:pt x="5355" y="9658"/>
                </a:cubicBezTo>
                <a:cubicBezTo>
                  <a:pt x="5593" y="9886"/>
                  <a:pt x="5881" y="9886"/>
                  <a:pt x="6135" y="10000"/>
                </a:cubicBezTo>
                <a:cubicBezTo>
                  <a:pt x="8712" y="9810"/>
                  <a:pt x="7808" y="8706"/>
                  <a:pt x="9237" y="8350"/>
                </a:cubicBezTo>
                <a:cubicBezTo>
                  <a:pt x="9085" y="7437"/>
                  <a:pt x="10966" y="8730"/>
                  <a:pt x="10966" y="7741"/>
                </a:cubicBezTo>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endParaRPr lang="sv-SE" dirty="0"/>
          </a:p>
        </p:txBody>
      </p:sp>
      <p:sp>
        <p:nvSpPr>
          <p:cNvPr id="175" name="Line 19"/>
          <p:cNvSpPr>
            <a:spLocks noChangeShapeType="1"/>
          </p:cNvSpPr>
          <p:nvPr/>
        </p:nvSpPr>
        <p:spPr bwMode="gray">
          <a:xfrm>
            <a:off x="1522624" y="3123508"/>
            <a:ext cx="0" cy="432197"/>
          </a:xfrm>
          <a:prstGeom prst="line">
            <a:avLst/>
          </a:prstGeom>
          <a:noFill/>
          <a:ln w="57150">
            <a:solidFill>
              <a:srgbClr val="FF0000">
                <a:alpha val="59999"/>
              </a:srgbClr>
            </a:solidFill>
            <a:round/>
            <a:headEnd/>
            <a:tailEnd type="triangle" w="med" len="lg"/>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76" name="Line 20"/>
          <p:cNvSpPr>
            <a:spLocks noChangeShapeType="1"/>
          </p:cNvSpPr>
          <p:nvPr/>
        </p:nvSpPr>
        <p:spPr bwMode="gray">
          <a:xfrm>
            <a:off x="1511512" y="2474618"/>
            <a:ext cx="0" cy="432197"/>
          </a:xfrm>
          <a:prstGeom prst="line">
            <a:avLst/>
          </a:prstGeom>
          <a:noFill/>
          <a:ln w="38100">
            <a:solidFill>
              <a:schemeClr val="tx1">
                <a:lumMod val="95000"/>
                <a:lumOff val="5000"/>
              </a:schemeClr>
            </a:solidFill>
            <a:round/>
            <a:headEnd/>
            <a:tailEnd type="triangle" w="med" len="lg"/>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77" name="AutoShape 21"/>
          <p:cNvSpPr>
            <a:spLocks noChangeArrowheads="1"/>
          </p:cNvSpPr>
          <p:nvPr/>
        </p:nvSpPr>
        <p:spPr bwMode="gray">
          <a:xfrm>
            <a:off x="389628" y="3069930"/>
            <a:ext cx="914400" cy="457200"/>
          </a:xfrm>
          <a:prstGeom prst="wedgeRectCallout">
            <a:avLst>
              <a:gd name="adj1" fmla="val 49926"/>
              <a:gd name="adj2" fmla="val 29231"/>
            </a:avLst>
          </a:prstGeom>
          <a:solidFill>
            <a:schemeClr val="accent2"/>
          </a:solidFill>
          <a:ln w="12700">
            <a:solidFill>
              <a:schemeClr val="bg2"/>
            </a:solidFill>
            <a:miter lim="800000"/>
            <a:headEnd/>
            <a:tailEnd type="none" w="med" len="lg"/>
          </a:ln>
        </p:spPr>
        <p:txBody>
          <a:bodyPr lIns="0" tIns="0" rIns="0" bIns="0" anchor="ctr"/>
          <a:lstStyle/>
          <a:p>
            <a:pPr algn="ctr"/>
            <a:r>
              <a:rPr lang="en-US" sz="1600" dirty="0" smtClean="0"/>
              <a:t>Flujo</a:t>
            </a:r>
            <a:endParaRPr lang="en-US" sz="1600" dirty="0"/>
          </a:p>
        </p:txBody>
      </p:sp>
      <p:sp>
        <p:nvSpPr>
          <p:cNvPr id="178" name="AutoShape 22"/>
          <p:cNvSpPr>
            <a:spLocks noChangeArrowheads="1"/>
          </p:cNvSpPr>
          <p:nvPr/>
        </p:nvSpPr>
        <p:spPr bwMode="gray">
          <a:xfrm>
            <a:off x="389628" y="2474618"/>
            <a:ext cx="914400" cy="432197"/>
          </a:xfrm>
          <a:prstGeom prst="wedgeRectCallout">
            <a:avLst>
              <a:gd name="adj1" fmla="val 43750"/>
              <a:gd name="adj2" fmla="val 47796"/>
            </a:avLst>
          </a:prstGeom>
          <a:solidFill>
            <a:schemeClr val="accent3">
              <a:lumMod val="65000"/>
            </a:schemeClr>
          </a:solidFill>
          <a:ln w="12700">
            <a:solidFill>
              <a:schemeClr val="bg2"/>
            </a:solidFill>
            <a:miter lim="800000"/>
            <a:headEnd/>
            <a:tailEnd type="none" w="med" len="lg"/>
          </a:ln>
        </p:spPr>
        <p:txBody>
          <a:bodyPr lIns="0" tIns="0" rIns="0" bIns="0" anchor="ctr"/>
          <a:lstStyle/>
          <a:p>
            <a:pPr algn="ctr">
              <a:defRPr/>
            </a:pPr>
            <a:r>
              <a:rPr lang="en-US" sz="1600" dirty="0" smtClean="0">
                <a:solidFill>
                  <a:schemeClr val="bg1"/>
                </a:solidFill>
                <a:ea typeface="+mn-ea"/>
              </a:rPr>
              <a:t>Corriente</a:t>
            </a:r>
            <a:endParaRPr lang="en-US" sz="1600" dirty="0">
              <a:solidFill>
                <a:schemeClr val="bg1"/>
              </a:solidFill>
              <a:ea typeface="+mn-ea"/>
            </a:endParaRPr>
          </a:p>
        </p:txBody>
      </p:sp>
      <p:sp>
        <p:nvSpPr>
          <p:cNvPr id="179" name="TextBox 20"/>
          <p:cNvSpPr txBox="1">
            <a:spLocks noChangeArrowheads="1"/>
          </p:cNvSpPr>
          <p:nvPr/>
        </p:nvSpPr>
        <p:spPr bwMode="auto">
          <a:xfrm>
            <a:off x="384701" y="3594390"/>
            <a:ext cx="1171726" cy="1015663"/>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smtClean="0"/>
              <a:t>AT=</a:t>
            </a:r>
            <a:r>
              <a:rPr lang="en-US" sz="1200" dirty="0"/>
              <a:t>1000 </a:t>
            </a:r>
            <a:r>
              <a:rPr lang="en-US" sz="1200" dirty="0" smtClean="0"/>
              <a:t>vueltas</a:t>
            </a:r>
            <a:endParaRPr lang="en-US" sz="1200" dirty="0"/>
          </a:p>
          <a:p>
            <a:r>
              <a:rPr lang="en-US" sz="1200" dirty="0" smtClean="0"/>
              <a:t>BT=</a:t>
            </a:r>
            <a:r>
              <a:rPr lang="en-US" sz="1200" dirty="0"/>
              <a:t>100 </a:t>
            </a:r>
            <a:r>
              <a:rPr lang="en-US" sz="1200" dirty="0" smtClean="0"/>
              <a:t>vueltas</a:t>
            </a:r>
            <a:endParaRPr lang="en-US" sz="1200" dirty="0"/>
          </a:p>
          <a:p>
            <a:r>
              <a:rPr lang="en-US" sz="1200" dirty="0" smtClean="0"/>
              <a:t>Relación =</a:t>
            </a:r>
            <a:r>
              <a:rPr lang="en-US" sz="1200" dirty="0"/>
              <a:t>10</a:t>
            </a:r>
          </a:p>
        </p:txBody>
      </p:sp>
      <p:sp>
        <p:nvSpPr>
          <p:cNvPr id="180" name="TextBox 178"/>
          <p:cNvSpPr txBox="1"/>
          <p:nvPr/>
        </p:nvSpPr>
        <p:spPr>
          <a:xfrm>
            <a:off x="411185" y="4705565"/>
            <a:ext cx="7244483" cy="400110"/>
          </a:xfrm>
          <a:prstGeom prst="rect">
            <a:avLst/>
          </a:prstGeom>
          <a:solidFill>
            <a:schemeClr val="bg1">
              <a:lumMod val="95000"/>
            </a:schemeClr>
          </a:solidFill>
          <a:ln>
            <a:solidFill>
              <a:srgbClr val="FF0000"/>
            </a:solidFill>
          </a:ln>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000" b="1" dirty="0" smtClean="0"/>
              <a:t>La magnetización aumenta en un factor  igual a la relación de transfromación</a:t>
            </a:r>
            <a:endParaRPr lang="en-US" sz="1000" b="1" dirty="0"/>
          </a:p>
          <a:p>
            <a:pPr algn="ctr"/>
            <a:r>
              <a:rPr lang="es-ES" sz="1000" dirty="0" smtClean="0"/>
              <a:t>10A d</a:t>
            </a:r>
            <a:r>
              <a:rPr lang="en-US" sz="1000" dirty="0" smtClean="0"/>
              <a:t>e corriente de prueba x </a:t>
            </a:r>
            <a:r>
              <a:rPr lang="en-US" sz="1000" dirty="0"/>
              <a:t>10 </a:t>
            </a:r>
            <a:r>
              <a:rPr lang="en-US" sz="1000" dirty="0" smtClean="0"/>
              <a:t>(relación) = </a:t>
            </a:r>
            <a:r>
              <a:rPr lang="en-US" sz="1000" b="1" dirty="0"/>
              <a:t>110 A</a:t>
            </a:r>
            <a:r>
              <a:rPr lang="en-US" sz="1000" dirty="0"/>
              <a:t> </a:t>
            </a:r>
            <a:r>
              <a:rPr lang="en-US" sz="1000" dirty="0" smtClean="0"/>
              <a:t>”corriente efectiva de magnetización” para el ensayo del devanado BT!</a:t>
            </a:r>
            <a:endParaRPr lang="en-US" sz="1000" dirty="0"/>
          </a:p>
        </p:txBody>
      </p:sp>
      <p:sp>
        <p:nvSpPr>
          <p:cNvPr id="181" name="TextBox 179"/>
          <p:cNvSpPr txBox="1"/>
          <p:nvPr/>
        </p:nvSpPr>
        <p:spPr>
          <a:xfrm>
            <a:off x="2043133" y="4326794"/>
            <a:ext cx="1981200" cy="338554"/>
          </a:xfrm>
          <a:prstGeom prst="rect">
            <a:avLst/>
          </a:prstGeom>
          <a:solidFill>
            <a:schemeClr val="bg1">
              <a:lumMod val="95000"/>
            </a:schemeClr>
          </a:solidFill>
          <a:ln>
            <a:solidFill>
              <a:srgbClr val="FF0000"/>
            </a:solidFill>
          </a:ln>
        </p:spPr>
        <p:txBody>
          <a:bodyPr>
            <a:spAutoFit/>
          </a:bodyPr>
          <a:lstStyle/>
          <a:p>
            <a:pPr algn="ctr">
              <a:defRPr/>
            </a:pPr>
            <a:r>
              <a:rPr lang="en-US" sz="1600" dirty="0" smtClean="0">
                <a:ea typeface="+mn-ea"/>
              </a:rPr>
              <a:t>Inyección simple</a:t>
            </a:r>
            <a:endParaRPr lang="en-US" sz="1600" dirty="0">
              <a:ea typeface="+mn-ea"/>
            </a:endParaRPr>
          </a:p>
        </p:txBody>
      </p:sp>
      <p:sp>
        <p:nvSpPr>
          <p:cNvPr id="182" name="TextBox 180"/>
          <p:cNvSpPr txBox="1"/>
          <p:nvPr/>
        </p:nvSpPr>
        <p:spPr>
          <a:xfrm>
            <a:off x="5664221" y="4324412"/>
            <a:ext cx="1981200" cy="338554"/>
          </a:xfrm>
          <a:prstGeom prst="rect">
            <a:avLst/>
          </a:prstGeom>
          <a:solidFill>
            <a:schemeClr val="bg1">
              <a:lumMod val="95000"/>
            </a:schemeClr>
          </a:solidFill>
          <a:ln>
            <a:solidFill>
              <a:srgbClr val="FF0000"/>
            </a:solidFill>
          </a:ln>
        </p:spPr>
        <p:txBody>
          <a:bodyPr>
            <a:spAutoFit/>
          </a:bodyPr>
          <a:lstStyle/>
          <a:p>
            <a:pPr algn="ctr">
              <a:defRPr/>
            </a:pPr>
            <a:r>
              <a:rPr lang="en-US" sz="1600" dirty="0" smtClean="0"/>
              <a:t>Inyección dual</a:t>
            </a:r>
            <a:endParaRPr lang="en-US" sz="1600" dirty="0">
              <a:ea typeface="+mn-ea"/>
            </a:endParaRPr>
          </a:p>
        </p:txBody>
      </p:sp>
      <p:sp>
        <p:nvSpPr>
          <p:cNvPr id="183" name="AutoShape 6"/>
          <p:cNvSpPr>
            <a:spLocks noChangeArrowheads="1"/>
          </p:cNvSpPr>
          <p:nvPr/>
        </p:nvSpPr>
        <p:spPr bwMode="gray">
          <a:xfrm>
            <a:off x="5746772" y="1577347"/>
            <a:ext cx="1671637" cy="264875"/>
          </a:xfrm>
          <a:prstGeom prst="flowChartProcess">
            <a:avLst/>
          </a:prstGeom>
          <a:solidFill>
            <a:srgbClr val="B4B4B4"/>
          </a:solidFill>
          <a:ln w="28575">
            <a:solidFill>
              <a:schemeClr val="bg2"/>
            </a:solidFill>
            <a:miter lim="800000"/>
            <a:headEnd/>
            <a:tailEnd type="none" w="med" len="lg"/>
          </a:ln>
        </p:spPr>
        <p:txBody>
          <a:bodyPr wrap="none" lIns="0" tIns="0" rIns="0" bIns="0" anchor="ctr"/>
          <a:lstStyle/>
          <a:p>
            <a:pPr algn="ctr"/>
            <a:r>
              <a:rPr lang="en-US" sz="1200" dirty="0"/>
              <a:t>Corriente</a:t>
            </a:r>
          </a:p>
        </p:txBody>
      </p:sp>
      <p:sp>
        <p:nvSpPr>
          <p:cNvPr id="184" name="Line 8"/>
          <p:cNvSpPr>
            <a:spLocks noChangeShapeType="1"/>
          </p:cNvSpPr>
          <p:nvPr/>
        </p:nvSpPr>
        <p:spPr bwMode="gray">
          <a:xfrm flipH="1">
            <a:off x="5981721" y="1856804"/>
            <a:ext cx="9525" cy="475694"/>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85" name="Line 10"/>
          <p:cNvSpPr>
            <a:spLocks noChangeShapeType="1"/>
          </p:cNvSpPr>
          <p:nvPr/>
        </p:nvSpPr>
        <p:spPr bwMode="gray">
          <a:xfrm flipV="1">
            <a:off x="7116783" y="1856803"/>
            <a:ext cx="0" cy="241141"/>
          </a:xfrm>
          <a:prstGeom prst="line">
            <a:avLst/>
          </a:prstGeom>
          <a:noFill/>
          <a:ln w="38100">
            <a:solidFill>
              <a:schemeClr val="bg2"/>
            </a:solidFill>
            <a:round/>
            <a:headEnd/>
            <a:tailEnd type="triangle" w="med" len="med"/>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86" name="Line 10"/>
          <p:cNvSpPr>
            <a:spLocks noChangeShapeType="1"/>
          </p:cNvSpPr>
          <p:nvPr/>
        </p:nvSpPr>
        <p:spPr bwMode="gray">
          <a:xfrm flipH="1" flipV="1">
            <a:off x="6664347" y="2120566"/>
            <a:ext cx="301625" cy="166688"/>
          </a:xfrm>
          <a:prstGeom prst="line">
            <a:avLst/>
          </a:prstGeom>
          <a:noFill/>
          <a:ln w="38100">
            <a:solidFill>
              <a:schemeClr val="bg2"/>
            </a:solidFill>
            <a:round/>
            <a:headEnd/>
            <a:tailEnd type="triangle" w="med" len="med"/>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
        <p:nvSpPr>
          <p:cNvPr id="187" name="TextBox 181"/>
          <p:cNvSpPr txBox="1">
            <a:spLocks noChangeArrowheads="1"/>
          </p:cNvSpPr>
          <p:nvPr/>
        </p:nvSpPr>
        <p:spPr bwMode="auto">
          <a:xfrm>
            <a:off x="4024334" y="1881671"/>
            <a:ext cx="7524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sv-SE" b="1" dirty="0"/>
              <a:t>10A</a:t>
            </a:r>
            <a:endParaRPr lang="en-US" b="1" dirty="0"/>
          </a:p>
        </p:txBody>
      </p:sp>
      <p:sp>
        <p:nvSpPr>
          <p:cNvPr id="188" name="TextBox 182"/>
          <p:cNvSpPr txBox="1">
            <a:spLocks noChangeArrowheads="1"/>
          </p:cNvSpPr>
          <p:nvPr/>
        </p:nvSpPr>
        <p:spPr bwMode="auto">
          <a:xfrm>
            <a:off x="7380951" y="1867759"/>
            <a:ext cx="139541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sv-SE" b="1" dirty="0" smtClean="0"/>
              <a:t>110A!</a:t>
            </a:r>
            <a:endParaRPr lang="en-US" b="1" dirty="0"/>
          </a:p>
        </p:txBody>
      </p:sp>
      <p:sp>
        <p:nvSpPr>
          <p:cNvPr id="189" name="Line 10"/>
          <p:cNvSpPr>
            <a:spLocks noChangeShapeType="1"/>
          </p:cNvSpPr>
          <p:nvPr/>
        </p:nvSpPr>
        <p:spPr bwMode="gray">
          <a:xfrm flipV="1">
            <a:off x="7120195" y="1727102"/>
            <a:ext cx="0" cy="545939"/>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0" tIns="0" rIns="0" bIns="0" anchor="ctr"/>
          <a:lstStyle/>
          <a:p>
            <a:endParaRPr lang="es-ES" dirty="0"/>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Interpretación de los resultados</a:t>
            </a:r>
          </a:p>
          <a:p>
            <a:pPr marL="725488" indent="-284163" algn="just">
              <a:spcBef>
                <a:spcPts val="600"/>
              </a:spcBef>
              <a:spcAft>
                <a:spcPts val="600"/>
              </a:spcAft>
            </a:pPr>
            <a:r>
              <a:rPr lang="es-ES_tradnl" sz="1500" dirty="0" smtClean="0">
                <a:latin typeface="Arial" charset="0"/>
              </a:rPr>
              <a:t>La resistencia óhmica varía con la temperatura, por lo tanto para poder comparar dos mediciones deben corregirse cada una de las mediciones a una temperatura de referencia, por lo general 20 ºC.</a:t>
            </a:r>
          </a:p>
          <a:p>
            <a:pPr marL="725488" indent="-284163" algn="just">
              <a:spcBef>
                <a:spcPts val="600"/>
              </a:spcBef>
              <a:spcAft>
                <a:spcPts val="600"/>
              </a:spcAft>
            </a:pPr>
            <a:r>
              <a:rPr lang="es-ES_tradnl" sz="1500" dirty="0" smtClean="0">
                <a:latin typeface="Arial" charset="0"/>
              </a:rPr>
              <a:t>Para referir las mediciones a una misma temperatura (20 o 75 </a:t>
            </a:r>
            <a:r>
              <a:rPr lang="es-ES_tradnl" sz="1500" dirty="0" err="1" smtClean="0">
                <a:latin typeface="Arial" charset="0"/>
              </a:rPr>
              <a:t>ºC</a:t>
            </a:r>
            <a:r>
              <a:rPr lang="es-ES_tradnl" sz="1500" dirty="0" smtClean="0">
                <a:latin typeface="Arial" charset="0"/>
              </a:rPr>
              <a:t>), y para el caso de arrollamientos de cobre se usa la relación:</a:t>
            </a:r>
          </a:p>
          <a:p>
            <a:pPr marL="725488" indent="-284163" algn="just">
              <a:spcBef>
                <a:spcPts val="600"/>
              </a:spcBef>
              <a:spcAft>
                <a:spcPts val="600"/>
              </a:spcAft>
            </a:pPr>
            <a:endParaRPr lang="es-ES_tradnl" sz="1500" dirty="0" smtClean="0">
              <a:latin typeface="Arial" charset="0"/>
            </a:endParaRPr>
          </a:p>
          <a:p>
            <a:pPr marL="725488" indent="-284163" algn="just">
              <a:spcBef>
                <a:spcPts val="600"/>
              </a:spcBef>
              <a:spcAft>
                <a:spcPts val="600"/>
              </a:spcAft>
            </a:pPr>
            <a:endParaRPr lang="es-ES_tradnl" sz="1500" dirty="0" smtClean="0">
              <a:latin typeface="Arial" charset="0"/>
            </a:endParaRPr>
          </a:p>
          <a:p>
            <a:pPr marL="725488" indent="-284163" algn="just">
              <a:spcBef>
                <a:spcPts val="600"/>
              </a:spcBef>
              <a:spcAft>
                <a:spcPts val="600"/>
              </a:spcAft>
            </a:pPr>
            <a:endParaRPr lang="es-ES_tradnl" sz="1500" dirty="0" smtClean="0">
              <a:latin typeface="Arial" charset="0"/>
            </a:endParaRPr>
          </a:p>
          <a:p>
            <a:pPr marL="725488" indent="-284163" algn="just">
              <a:spcBef>
                <a:spcPts val="600"/>
              </a:spcBef>
              <a:spcAft>
                <a:spcPts val="600"/>
              </a:spcAft>
            </a:pPr>
            <a:r>
              <a:rPr lang="es-ES" sz="1500" dirty="0" smtClean="0"/>
              <a:t>Se tiene equilibrio térmico aceptable cuando se verifica un máximo de 5 K de diferencia entre el piso y la cumbre del transformador y haberlo tenido fuera de </a:t>
            </a:r>
            <a:r>
              <a:rPr lang="es-ES" sz="1500" dirty="0" smtClean="0">
                <a:solidFill>
                  <a:srgbClr val="292929"/>
                </a:solidFill>
                <a:cs typeface="Times New Roman" charset="0"/>
              </a:rPr>
              <a:t>servicio por lo menos durante tres horas (Apartado 11.2.3 de </a:t>
            </a:r>
            <a:r>
              <a:rPr lang="es-ES" sz="1500" dirty="0" smtClean="0"/>
              <a:t>IEC 60076-1).</a:t>
            </a:r>
          </a:p>
          <a:p>
            <a:pPr marL="725488" indent="-284163" algn="just">
              <a:spcBef>
                <a:spcPts val="600"/>
              </a:spcBef>
              <a:spcAft>
                <a:spcPts val="600"/>
              </a:spcAft>
              <a:buNone/>
            </a:pPr>
            <a:endParaRPr lang="es-ES_tradnl" sz="1500" dirty="0">
              <a:latin typeface="Arial" charset="0"/>
            </a:endParaRPr>
          </a:p>
        </p:txBody>
      </p:sp>
      <p:pic>
        <p:nvPicPr>
          <p:cNvPr id="4" name="Imagen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381327" y="3108693"/>
            <a:ext cx="2600933" cy="513944"/>
          </a:xfrm>
          <a:prstGeom prst="rect">
            <a:avLst/>
          </a:prstGeom>
        </p:spPr>
      </p:pic>
      <p:sp>
        <p:nvSpPr>
          <p:cNvPr id="5" name="CuadroTexto 2"/>
          <p:cNvSpPr txBox="1"/>
          <p:nvPr/>
        </p:nvSpPr>
        <p:spPr>
          <a:xfrm>
            <a:off x="4572876" y="2926614"/>
            <a:ext cx="3454792" cy="846386"/>
          </a:xfrm>
          <a:prstGeom prst="rect">
            <a:avLst/>
          </a:prstGeom>
          <a:noFill/>
        </p:spPr>
        <p:txBody>
          <a:bodyPr wrap="none" rtlCol="0">
            <a:spAutoFit/>
          </a:bodyPr>
          <a:lstStyle/>
          <a:p>
            <a:pPr algn="l">
              <a:spcAft>
                <a:spcPts val="600"/>
              </a:spcAft>
            </a:pPr>
            <a:r>
              <a:rPr lang="es-ES" sz="1300" i="1" dirty="0"/>
              <a:t>R</a:t>
            </a:r>
            <a:r>
              <a:rPr lang="es-ES" sz="1300" i="1" baseline="-25000" dirty="0"/>
              <a:t>20ºC</a:t>
            </a:r>
            <a:r>
              <a:rPr lang="es-ES" sz="1300" i="1" dirty="0"/>
              <a:t>: Resistencia referida a 20 </a:t>
            </a:r>
            <a:r>
              <a:rPr lang="es-ES" sz="1300" i="1" dirty="0" err="1" smtClean="0"/>
              <a:t>ºC</a:t>
            </a:r>
            <a:r>
              <a:rPr lang="es-ES" sz="1300" i="1" dirty="0" smtClean="0"/>
              <a:t> (0 75ºC)</a:t>
            </a:r>
            <a:endParaRPr lang="es-ES_tradnl" sz="1300" dirty="0"/>
          </a:p>
          <a:p>
            <a:pPr algn="l">
              <a:spcAft>
                <a:spcPts val="600"/>
              </a:spcAft>
            </a:pPr>
            <a:r>
              <a:rPr lang="es-ES" sz="1300" i="1" dirty="0"/>
              <a:t>R</a:t>
            </a:r>
            <a:r>
              <a:rPr lang="es-ES" sz="1300" i="1" baseline="-25000" dirty="0"/>
              <a:t>m</a:t>
            </a:r>
            <a:r>
              <a:rPr lang="es-ES" sz="1300" i="1" dirty="0"/>
              <a:t>: Resistencia medida a la temperatura T</a:t>
            </a:r>
            <a:r>
              <a:rPr lang="es-ES" sz="1300" i="1" baseline="-25000" dirty="0"/>
              <a:t>m</a:t>
            </a:r>
            <a:endParaRPr lang="es-ES_tradnl" sz="1300" dirty="0"/>
          </a:p>
          <a:p>
            <a:pPr algn="l">
              <a:spcAft>
                <a:spcPts val="600"/>
              </a:spcAft>
            </a:pPr>
            <a:r>
              <a:rPr lang="es-ES_tradnl" sz="1300" i="1" dirty="0"/>
              <a:t>T</a:t>
            </a:r>
            <a:r>
              <a:rPr lang="es-ES_tradnl" sz="1300" i="1" baseline="-25000" dirty="0"/>
              <a:t>m</a:t>
            </a:r>
            <a:r>
              <a:rPr lang="es-ES_tradnl" sz="1300" i="1" dirty="0"/>
              <a:t>: Temperatura de ensayo, en ºC</a:t>
            </a:r>
            <a:r>
              <a:rPr lang="es-ES_tradnl" sz="1300" dirty="0"/>
              <a:t> </a:t>
            </a:r>
            <a:endParaRPr lang="es-ES" sz="1300" dirty="0"/>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sp>
        <p:nvSpPr>
          <p:cNvPr id="6" name="Marcador de contenido 2"/>
          <p:cNvSpPr>
            <a:spLocks noGrp="1"/>
          </p:cNvSpPr>
          <p:nvPr>
            <p:ph idx="1"/>
          </p:nvPr>
        </p:nvSpPr>
        <p:spPr>
          <a:xfrm>
            <a:off x="584666" y="1041772"/>
            <a:ext cx="8276530" cy="3773422"/>
          </a:xfrm>
        </p:spPr>
        <p:txBody>
          <a:bodyPr>
            <a:noAutofit/>
          </a:bodyPr>
          <a:lstStyle/>
          <a:p>
            <a:pPr marL="285750" indent="-285750" algn="just">
              <a:buFont typeface="Lucida Grande"/>
              <a:buChar char="➽"/>
            </a:pPr>
            <a:r>
              <a:rPr lang="es-ES_tradnl" sz="1500" b="1" dirty="0" smtClean="0"/>
              <a:t>Interpretación de los resultados</a:t>
            </a:r>
          </a:p>
          <a:p>
            <a:pPr marL="488950" indent="-215900" algn="just">
              <a:spcBef>
                <a:spcPts val="600"/>
              </a:spcBef>
              <a:spcAft>
                <a:spcPts val="600"/>
              </a:spcAft>
              <a:buFont typeface="Wingdings" charset="2"/>
              <a:buChar char="§"/>
            </a:pPr>
            <a:r>
              <a:rPr lang="es-ES_tradnl" sz="1500" smtClean="0">
                <a:latin typeface="Arial" charset="0"/>
              </a:rPr>
              <a:t>IEEE C57.152 establece que las discrepancias admisibles de los valores medidos respecto a los valores de referencia debieran estar dentro del ±5%.</a:t>
            </a:r>
            <a:endParaRPr lang="es-ES_tradnl" sz="1500" dirty="0">
              <a:latin typeface="Arial" charset="0"/>
            </a:endParaRPr>
          </a:p>
        </p:txBody>
      </p:sp>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t="-1" b="1472"/>
          <a:stretch/>
        </p:blipFill>
        <p:spPr>
          <a:xfrm>
            <a:off x="759777" y="1801049"/>
            <a:ext cx="6856707" cy="3309985"/>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078" y="1772366"/>
            <a:ext cx="6877406" cy="3338668"/>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691" y="1772366"/>
            <a:ext cx="6905793" cy="3371134"/>
          </a:xfrm>
          <a:prstGeom prst="rect">
            <a:avLst/>
          </a:prstGeom>
        </p:spPr>
      </p:pic>
      <p:pic>
        <p:nvPicPr>
          <p:cNvPr id="13" name="Imagen 12"/>
          <p:cNvPicPr>
            <a:picLocks noChangeAspect="1"/>
          </p:cNvPicPr>
          <p:nvPr/>
        </p:nvPicPr>
        <p:blipFill rotWithShape="1">
          <a:blip r:embed="rId5">
            <a:extLst>
              <a:ext uri="{28A0092B-C50C-407E-A947-70E740481C1C}">
                <a14:useLocalDpi xmlns:a14="http://schemas.microsoft.com/office/drawing/2010/main" val="0"/>
              </a:ext>
            </a:extLst>
          </a:blip>
          <a:srcRect b="1727"/>
          <a:stretch/>
        </p:blipFill>
        <p:spPr>
          <a:xfrm>
            <a:off x="727774" y="1776476"/>
            <a:ext cx="6907503" cy="3338668"/>
          </a:xfrm>
          <a:prstGeom prst="rect">
            <a:avLst/>
          </a:prstGeom>
        </p:spPr>
      </p:pic>
      <p:sp>
        <p:nvSpPr>
          <p:cNvPr id="14" name="Elipse 13"/>
          <p:cNvSpPr/>
          <p:nvPr/>
        </p:nvSpPr>
        <p:spPr>
          <a:xfrm>
            <a:off x="4699576" y="4139383"/>
            <a:ext cx="402336" cy="365760"/>
          </a:xfrm>
          <a:prstGeom prst="ellipse">
            <a:avLst/>
          </a:prstGeom>
          <a:no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5" name="Elipse 14"/>
          <p:cNvSpPr/>
          <p:nvPr/>
        </p:nvSpPr>
        <p:spPr>
          <a:xfrm>
            <a:off x="5285609" y="2736360"/>
            <a:ext cx="402336" cy="365760"/>
          </a:xfrm>
          <a:prstGeom prst="ellipse">
            <a:avLst/>
          </a:prstGeom>
          <a:no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6" name="Elipse 15"/>
          <p:cNvSpPr/>
          <p:nvPr/>
        </p:nvSpPr>
        <p:spPr>
          <a:xfrm>
            <a:off x="5570946" y="3559823"/>
            <a:ext cx="938262" cy="945320"/>
          </a:xfrm>
          <a:prstGeom prst="ellipse">
            <a:avLst/>
          </a:prstGeom>
          <a:no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7" name="Elipse 16"/>
          <p:cNvSpPr/>
          <p:nvPr/>
        </p:nvSpPr>
        <p:spPr>
          <a:xfrm>
            <a:off x="6578562" y="3281733"/>
            <a:ext cx="529248" cy="999242"/>
          </a:xfrm>
          <a:prstGeom prst="ellipse">
            <a:avLst/>
          </a:prstGeom>
          <a:no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8" name="Elipse 17"/>
          <p:cNvSpPr/>
          <p:nvPr/>
        </p:nvSpPr>
        <p:spPr>
          <a:xfrm>
            <a:off x="6377394" y="2085914"/>
            <a:ext cx="339204" cy="650446"/>
          </a:xfrm>
          <a:prstGeom prst="ellipse">
            <a:avLst/>
          </a:prstGeom>
          <a:no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9" name="Elipse 18"/>
          <p:cNvSpPr/>
          <p:nvPr/>
        </p:nvSpPr>
        <p:spPr>
          <a:xfrm>
            <a:off x="4807670" y="4533424"/>
            <a:ext cx="294242" cy="303731"/>
          </a:xfrm>
          <a:prstGeom prst="ellipse">
            <a:avLst/>
          </a:prstGeom>
          <a:no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0" name="Elipse 19"/>
          <p:cNvSpPr/>
          <p:nvPr/>
        </p:nvSpPr>
        <p:spPr>
          <a:xfrm>
            <a:off x="5339251" y="4533424"/>
            <a:ext cx="1655438" cy="332183"/>
          </a:xfrm>
          <a:prstGeom prst="ellipse">
            <a:avLst/>
          </a:prstGeom>
          <a:noFill/>
          <a:ln w="381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10389965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20445" y="1317057"/>
            <a:ext cx="4093769" cy="2490586"/>
          </a:xfrm>
          <a:prstGeom prst="rect">
            <a:avLst/>
          </a:prstGeom>
        </p:spPr>
      </p:pic>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devanados</a:t>
            </a:r>
          </a:p>
        </p:txBody>
      </p:sp>
      <p:graphicFrame>
        <p:nvGraphicFramePr>
          <p:cNvPr id="10242" name="Object 2"/>
          <p:cNvGraphicFramePr>
            <a:graphicFrameLocks noChangeAspect="1"/>
          </p:cNvGraphicFramePr>
          <p:nvPr>
            <p:extLst>
              <p:ext uri="{D42A27DB-BD31-4B8C-83A1-F6EECF244321}">
                <p14:modId xmlns:p14="http://schemas.microsoft.com/office/powerpoint/2010/main" val="163627919"/>
              </p:ext>
            </p:extLst>
          </p:nvPr>
        </p:nvGraphicFramePr>
        <p:xfrm>
          <a:off x="1444051" y="2681025"/>
          <a:ext cx="1288645" cy="1196975"/>
        </p:xfrm>
        <a:graphic>
          <a:graphicData uri="http://schemas.openxmlformats.org/presentationml/2006/ole">
            <mc:AlternateContent xmlns:mc="http://schemas.openxmlformats.org/markup-compatibility/2006">
              <mc:Choice xmlns:v="urn:schemas-microsoft-com:vml" Requires="v">
                <p:oleObj spid="_x0000_s1962" name="EcuaciÛn" r:id="rId5" imgW="987120" imgH="978120" progId="Equation.3">
                  <p:embed/>
                </p:oleObj>
              </mc:Choice>
              <mc:Fallback>
                <p:oleObj name="EcuaciÛn" r:id="rId5" imgW="987120" imgH="978120" progId="Equation.3">
                  <p:embed/>
                  <p:pic>
                    <p:nvPicPr>
                      <p:cNvPr id="0" name="Picture 9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4051" y="2681025"/>
                        <a:ext cx="1288645" cy="1196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43" name="Object 3"/>
          <p:cNvGraphicFramePr>
            <a:graphicFrameLocks noChangeAspect="1"/>
          </p:cNvGraphicFramePr>
          <p:nvPr>
            <p:extLst>
              <p:ext uri="{D42A27DB-BD31-4B8C-83A1-F6EECF244321}">
                <p14:modId xmlns:p14="http://schemas.microsoft.com/office/powerpoint/2010/main" val="1665845711"/>
              </p:ext>
            </p:extLst>
          </p:nvPr>
        </p:nvGraphicFramePr>
        <p:xfrm>
          <a:off x="1063901" y="1767736"/>
          <a:ext cx="1544349" cy="785813"/>
        </p:xfrm>
        <a:graphic>
          <a:graphicData uri="http://schemas.openxmlformats.org/presentationml/2006/ole">
            <mc:AlternateContent xmlns:mc="http://schemas.openxmlformats.org/markup-compatibility/2006">
              <mc:Choice xmlns:v="urn:schemas-microsoft-com:vml" Requires="v">
                <p:oleObj spid="_x0000_s1963" name="EcuaciÛn" r:id="rId7" imgW="1096920" imgH="585000" progId="Equation.3">
                  <p:embed/>
                </p:oleObj>
              </mc:Choice>
              <mc:Fallback>
                <p:oleObj name="EcuaciÛn" r:id="rId7" imgW="1096920" imgH="585000" progId="Equation.3">
                  <p:embed/>
                  <p:pic>
                    <p:nvPicPr>
                      <p:cNvPr id="0" name="Picture 9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3901" y="1767736"/>
                        <a:ext cx="1544349" cy="785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8" name="Conector angular 7"/>
          <p:cNvCxnSpPr/>
          <p:nvPr/>
        </p:nvCxnSpPr>
        <p:spPr bwMode="auto">
          <a:xfrm rot="10800000" flipV="1">
            <a:off x="2143794" y="2244359"/>
            <a:ext cx="2653346" cy="1532509"/>
          </a:xfrm>
          <a:prstGeom prst="bentConnector3">
            <a:avLst/>
          </a:prstGeom>
          <a:solidFill>
            <a:schemeClr val="accent1"/>
          </a:solidFill>
          <a:ln w="57150"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Rectángulo 8"/>
          <p:cNvSpPr/>
          <p:nvPr/>
        </p:nvSpPr>
        <p:spPr bwMode="auto">
          <a:xfrm>
            <a:off x="1385453" y="3648363"/>
            <a:ext cx="758337" cy="314206"/>
          </a:xfrm>
          <a:prstGeom prst="rect">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18" name="Imagen 17"/>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4851778" y="1233781"/>
            <a:ext cx="4064964" cy="2592000"/>
          </a:xfrm>
          <a:prstGeom prst="rect">
            <a:avLst/>
          </a:prstGeom>
        </p:spPr>
      </p:pic>
      <p:sp>
        <p:nvSpPr>
          <p:cNvPr id="5" name="Rayo 4"/>
          <p:cNvSpPr/>
          <p:nvPr/>
        </p:nvSpPr>
        <p:spPr bwMode="auto">
          <a:xfrm>
            <a:off x="4799668" y="1946381"/>
            <a:ext cx="332509" cy="583400"/>
          </a:xfrm>
          <a:prstGeom prst="lightningBolt">
            <a:avLst/>
          </a:prstGeom>
          <a:solidFill>
            <a:srgbClr val="FFFF00"/>
          </a:solidFill>
          <a:ln w="1270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3" name="Elipse 12"/>
          <p:cNvSpPr/>
          <p:nvPr/>
        </p:nvSpPr>
        <p:spPr bwMode="auto">
          <a:xfrm>
            <a:off x="4797140" y="1673474"/>
            <a:ext cx="541478" cy="982509"/>
          </a:xfrm>
          <a:prstGeom prst="ellipse">
            <a:avLst/>
          </a:prstGeom>
          <a:noFill/>
          <a:ln w="28575"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3" name="Imagen 2"/>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625802" y="2928890"/>
            <a:ext cx="1210310" cy="1210310"/>
          </a:xfrm>
          <a:prstGeom prst="rect">
            <a:avLst/>
          </a:prstGeom>
        </p:spPr>
      </p:pic>
      <p:pic>
        <p:nvPicPr>
          <p:cNvPr id="10" name="Imagen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219492" y="3046953"/>
            <a:ext cx="1315512" cy="1447708"/>
          </a:xfrm>
          <a:prstGeom prst="rect">
            <a:avLst/>
          </a:prstGeom>
        </p:spPr>
      </p:pic>
      <p:sp>
        <p:nvSpPr>
          <p:cNvPr id="6" name="Marcador de contenido 2"/>
          <p:cNvSpPr>
            <a:spLocks noGrp="1"/>
          </p:cNvSpPr>
          <p:nvPr>
            <p:ph idx="1"/>
          </p:nvPr>
        </p:nvSpPr>
        <p:spPr>
          <a:xfrm>
            <a:off x="584667" y="1041772"/>
            <a:ext cx="4753952" cy="803479"/>
          </a:xfrm>
        </p:spPr>
        <p:txBody>
          <a:bodyPr>
            <a:noAutofit/>
          </a:bodyPr>
          <a:lstStyle/>
          <a:p>
            <a:pPr marL="285750" indent="-285750" algn="just">
              <a:buFont typeface="Lucida Grande"/>
              <a:buChar char="➽"/>
            </a:pPr>
            <a:r>
              <a:rPr lang="es-ES_tradnl" sz="1600" b="1" dirty="0" smtClean="0"/>
              <a:t>Precauciones</a:t>
            </a:r>
          </a:p>
          <a:p>
            <a:pPr marL="0" indent="0" algn="just">
              <a:buNone/>
            </a:pPr>
            <a:r>
              <a:rPr lang="es-ES_tradnl" sz="1600" b="1" dirty="0" smtClean="0">
                <a:latin typeface="Arial" charset="0"/>
              </a:rPr>
              <a:t>     1) </a:t>
            </a:r>
            <a:r>
              <a:rPr lang="es-AR" sz="1600" dirty="0" smtClean="0">
                <a:latin typeface="Arial" charset="0"/>
              </a:rPr>
              <a:t>Cuidado de no desconectar durante la prueba!</a:t>
            </a:r>
          </a:p>
          <a:p>
            <a:pPr marL="725488" indent="-284163" algn="just">
              <a:spcBef>
                <a:spcPts val="600"/>
              </a:spcBef>
              <a:spcAft>
                <a:spcPts val="600"/>
              </a:spcAft>
            </a:pPr>
            <a:endParaRPr lang="es-AR" sz="1600" dirty="0" smtClean="0">
              <a:latin typeface="Arial" charset="0"/>
            </a:endParaRPr>
          </a:p>
          <a:p>
            <a:pPr marL="725488" indent="-284163" algn="just">
              <a:spcBef>
                <a:spcPts val="600"/>
              </a:spcBef>
              <a:spcAft>
                <a:spcPts val="600"/>
              </a:spcAft>
            </a:pPr>
            <a:endParaRPr lang="es-AR" sz="1600" dirty="0" smtClean="0">
              <a:latin typeface="Arial" charset="0"/>
            </a:endParaRPr>
          </a:p>
          <a:p>
            <a:pPr marL="725488" indent="-284163" algn="just">
              <a:spcBef>
                <a:spcPts val="600"/>
              </a:spcBef>
              <a:spcAft>
                <a:spcPts val="600"/>
              </a:spcAft>
            </a:pPr>
            <a:endParaRPr lang="es-AR" sz="1600" dirty="0" smtClean="0">
              <a:latin typeface="Arial" charset="0"/>
            </a:endParaRPr>
          </a:p>
          <a:p>
            <a:pPr marL="725488" indent="-284163" algn="just">
              <a:spcBef>
                <a:spcPts val="600"/>
              </a:spcBef>
              <a:spcAft>
                <a:spcPts val="600"/>
              </a:spcAft>
              <a:buNone/>
            </a:pPr>
            <a:endParaRPr lang="es-AR" sz="1600" dirty="0" smtClean="0">
              <a:latin typeface="Arial" charset="0"/>
            </a:endParaRPr>
          </a:p>
          <a:p>
            <a:pPr marL="725488" indent="-284163" algn="just">
              <a:spcBef>
                <a:spcPts val="600"/>
              </a:spcBef>
              <a:spcAft>
                <a:spcPts val="600"/>
              </a:spcAft>
            </a:pPr>
            <a:endParaRPr lang="es-ES_tradnl" sz="1600" dirty="0">
              <a:latin typeface="Arial" charset="0"/>
            </a:endParaRPr>
          </a:p>
        </p:txBody>
      </p:sp>
    </p:spTree>
    <p:extLst>
      <p:ext uri="{BB962C8B-B14F-4D97-AF65-F5344CB8AC3E}">
        <p14:creationId xmlns:p14="http://schemas.microsoft.com/office/powerpoint/2010/main" val="11463674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50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960756" y="465765"/>
            <a:ext cx="6238775" cy="482203"/>
          </a:xfrm>
        </p:spPr>
        <p:txBody>
          <a:bodyPr/>
          <a:lstStyle/>
          <a:p>
            <a:r>
              <a:rPr lang="es-ES_tradnl" sz="2500" dirty="0">
                <a:solidFill>
                  <a:srgbClr val="FF0000"/>
                </a:solidFill>
              </a:rPr>
              <a:t>R</a:t>
            </a:r>
            <a:r>
              <a:rPr lang="es-ES_tradnl" sz="2500" dirty="0">
                <a:solidFill>
                  <a:srgbClr val="000000"/>
                </a:solidFill>
              </a:rPr>
              <a:t>esistencia de devanados</a:t>
            </a:r>
            <a:endParaRPr lang="es-ES_tradnl" sz="2500" dirty="0" smtClean="0">
              <a:solidFill>
                <a:srgbClr val="000000"/>
              </a:solidFill>
            </a:endParaRPr>
          </a:p>
        </p:txBody>
      </p:sp>
      <p:sp>
        <p:nvSpPr>
          <p:cNvPr id="3" name="Marcador de contenido 2"/>
          <p:cNvSpPr>
            <a:spLocks noGrp="1"/>
          </p:cNvSpPr>
          <p:nvPr>
            <p:ph idx="1"/>
          </p:nvPr>
        </p:nvSpPr>
        <p:spPr>
          <a:xfrm>
            <a:off x="584665" y="1041772"/>
            <a:ext cx="3976701" cy="3773422"/>
          </a:xfrm>
        </p:spPr>
        <p:txBody>
          <a:bodyPr>
            <a:noAutofit/>
          </a:bodyPr>
          <a:lstStyle/>
          <a:p>
            <a:pPr marL="285750" indent="-285750" algn="just">
              <a:buFont typeface="Lucida Grande"/>
              <a:buChar char="➽"/>
            </a:pPr>
            <a:r>
              <a:rPr lang="es-ES_tradnl" sz="1600" b="1" dirty="0" smtClean="0"/>
              <a:t>Precauciones</a:t>
            </a:r>
          </a:p>
          <a:p>
            <a:pPr marL="0" indent="0" algn="just">
              <a:buNone/>
            </a:pPr>
            <a:r>
              <a:rPr lang="es-ES_tradnl" sz="1600" b="1" dirty="0" smtClean="0">
                <a:latin typeface="Arial" charset="0"/>
              </a:rPr>
              <a:t>     2) </a:t>
            </a:r>
            <a:r>
              <a:rPr lang="es-AR" sz="1600" dirty="0" smtClean="0">
                <a:latin typeface="Arial" charset="0"/>
              </a:rPr>
              <a:t>Desmagnetizaci</a:t>
            </a:r>
            <a:r>
              <a:rPr lang="es-ES" sz="1600" dirty="0" err="1" smtClean="0">
                <a:latin typeface="Arial" charset="0"/>
              </a:rPr>
              <a:t>ón</a:t>
            </a:r>
            <a:r>
              <a:rPr lang="es-ES" sz="1600" dirty="0" smtClean="0">
                <a:latin typeface="Arial" charset="0"/>
              </a:rPr>
              <a:t> adaptativa</a:t>
            </a:r>
          </a:p>
          <a:p>
            <a:pPr marL="725488" indent="-227013" algn="just">
              <a:buFont typeface="Arial" charset="0"/>
              <a:buChar char="•"/>
            </a:pPr>
            <a:r>
              <a:rPr lang="en-US" sz="1600" dirty="0" smtClean="0">
                <a:latin typeface="Arial" charset="0"/>
              </a:rPr>
              <a:t>Se </a:t>
            </a:r>
            <a:r>
              <a:rPr lang="en-US" sz="1600" dirty="0" err="1" smtClean="0">
                <a:latin typeface="Arial" charset="0"/>
              </a:rPr>
              <a:t>inyecta</a:t>
            </a:r>
            <a:r>
              <a:rPr lang="en-US" sz="1600" dirty="0" smtClean="0">
                <a:latin typeface="Arial" charset="0"/>
              </a:rPr>
              <a:t> </a:t>
            </a:r>
            <a:r>
              <a:rPr lang="en-US" sz="1600" dirty="0" err="1" smtClean="0">
                <a:latin typeface="Arial" charset="0"/>
              </a:rPr>
              <a:t>una</a:t>
            </a:r>
            <a:r>
              <a:rPr lang="en-US" sz="1600" dirty="0" smtClean="0">
                <a:latin typeface="Arial" charset="0"/>
              </a:rPr>
              <a:t> </a:t>
            </a:r>
            <a:r>
              <a:rPr lang="en-US" sz="1600" dirty="0" err="1" smtClean="0">
                <a:latin typeface="Arial" charset="0"/>
              </a:rPr>
              <a:t>corriente</a:t>
            </a:r>
            <a:r>
              <a:rPr lang="en-US" sz="1600" dirty="0" smtClean="0">
                <a:latin typeface="Arial" charset="0"/>
              </a:rPr>
              <a:t> continua </a:t>
            </a:r>
            <a:r>
              <a:rPr lang="en-US" sz="1600" dirty="0" err="1" smtClean="0">
                <a:latin typeface="Arial" charset="0"/>
              </a:rPr>
              <a:t>decreciente</a:t>
            </a:r>
            <a:r>
              <a:rPr lang="en-US" sz="1600" dirty="0" smtClean="0">
                <a:latin typeface="Arial" charset="0"/>
              </a:rPr>
              <a:t>, de </a:t>
            </a:r>
            <a:r>
              <a:rPr lang="en-US" sz="1600" dirty="0" err="1" smtClean="0">
                <a:latin typeface="Arial" charset="0"/>
              </a:rPr>
              <a:t>polaridad</a:t>
            </a:r>
            <a:r>
              <a:rPr lang="en-US" sz="1600" dirty="0" smtClean="0">
                <a:latin typeface="Arial" charset="0"/>
              </a:rPr>
              <a:t> variable, de forma de </a:t>
            </a:r>
            <a:r>
              <a:rPr lang="en-US" sz="1600" dirty="0" err="1" smtClean="0">
                <a:latin typeface="Arial" charset="0"/>
              </a:rPr>
              <a:t>magnetizar</a:t>
            </a:r>
            <a:r>
              <a:rPr lang="en-US" sz="1600" dirty="0" smtClean="0">
                <a:latin typeface="Arial" charset="0"/>
              </a:rPr>
              <a:t> el </a:t>
            </a:r>
            <a:r>
              <a:rPr lang="en-US" sz="1600" dirty="0" err="1" smtClean="0">
                <a:latin typeface="Arial" charset="0"/>
              </a:rPr>
              <a:t>núcleo</a:t>
            </a:r>
            <a:r>
              <a:rPr lang="en-US" sz="1600" dirty="0" smtClean="0">
                <a:latin typeface="Arial" charset="0"/>
              </a:rPr>
              <a:t> </a:t>
            </a:r>
            <a:r>
              <a:rPr lang="en-US" sz="1600" dirty="0" err="1" smtClean="0">
                <a:latin typeface="Arial" charset="0"/>
              </a:rPr>
              <a:t>en</a:t>
            </a:r>
            <a:r>
              <a:rPr lang="en-US" sz="1600" dirty="0" smtClean="0">
                <a:latin typeface="Arial" charset="0"/>
              </a:rPr>
              <a:t> dos </a:t>
            </a:r>
            <a:r>
              <a:rPr lang="en-US" sz="1600" dirty="0" err="1" smtClean="0">
                <a:latin typeface="Arial" charset="0"/>
              </a:rPr>
              <a:t>direcciones</a:t>
            </a:r>
            <a:r>
              <a:rPr lang="en-US" sz="1600" dirty="0" smtClean="0">
                <a:latin typeface="Arial" charset="0"/>
              </a:rPr>
              <a:t>.</a:t>
            </a:r>
            <a:endParaRPr lang="es-AR" sz="1600" dirty="0" smtClean="0">
              <a:latin typeface="Arial" charset="0"/>
            </a:endParaRPr>
          </a:p>
          <a:p>
            <a:pPr marL="725488" indent="-227013" algn="just">
              <a:buFont typeface="Arial" charset="0"/>
              <a:buChar char="•"/>
            </a:pPr>
            <a:r>
              <a:rPr lang="es-AR" sz="1600" dirty="0" smtClean="0">
                <a:latin typeface="Arial" charset="0"/>
              </a:rPr>
              <a:t>El </a:t>
            </a:r>
            <a:r>
              <a:rPr lang="es-AR" sz="1600" dirty="0">
                <a:latin typeface="Arial" charset="0"/>
              </a:rPr>
              <a:t>algoritmo adaptativo para el proceso de desmagnetización se basa en la medición y reducción de Vs (voltaje * tiempo</a:t>
            </a:r>
            <a:r>
              <a:rPr lang="es-AR" sz="1600" dirty="0" smtClean="0">
                <a:latin typeface="Arial" charset="0"/>
              </a:rPr>
              <a:t>).</a:t>
            </a:r>
          </a:p>
          <a:p>
            <a:pPr marL="725488" indent="-227013" algn="just">
              <a:buFont typeface="Arial" charset="0"/>
              <a:buChar char="•"/>
            </a:pPr>
            <a:r>
              <a:rPr lang="es-AR" sz="1600" dirty="0" smtClean="0">
                <a:latin typeface="Arial" charset="0"/>
              </a:rPr>
              <a:t>Se realiza una desmagnetizacion mas eficiente que con las otras metodologías.</a:t>
            </a:r>
            <a:endParaRPr lang="es-ES" sz="1600" dirty="0" smtClean="0">
              <a:latin typeface="Arial"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66038" y="1475477"/>
            <a:ext cx="4372344" cy="2459444"/>
          </a:xfrm>
          <a:prstGeom prst="rect">
            <a:avLst/>
          </a:prstGeom>
        </p:spPr>
      </p:pic>
      <p:sp>
        <p:nvSpPr>
          <p:cNvPr id="4" name="Rectángulo 3"/>
          <p:cNvSpPr/>
          <p:nvPr/>
        </p:nvSpPr>
        <p:spPr bwMode="auto">
          <a:xfrm>
            <a:off x="4666038" y="3136605"/>
            <a:ext cx="4372344" cy="988829"/>
          </a:xfrm>
          <a:prstGeom prst="rect">
            <a:avLst/>
          </a:prstGeom>
          <a:solidFill>
            <a:schemeClr val="bg1"/>
          </a:solidFill>
          <a:ln w="12700" cap="flat" cmpd="sng" algn="ctr">
            <a:solidFill>
              <a:schemeClr val="bg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44107705"/>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960756" y="148857"/>
            <a:ext cx="6238775" cy="799112"/>
          </a:xfrm>
        </p:spPr>
        <p:txBody>
          <a:bodyPr/>
          <a:lstStyle/>
          <a:p>
            <a:r>
              <a:rPr lang="es-ES_tradnl" sz="2500" dirty="0">
                <a:solidFill>
                  <a:srgbClr val="FF0000"/>
                </a:solidFill>
              </a:rPr>
              <a:t/>
            </a:r>
            <a:br>
              <a:rPr lang="es-ES_tradnl" sz="2500" dirty="0">
                <a:solidFill>
                  <a:srgbClr val="FF0000"/>
                </a:solidFill>
              </a:rPr>
            </a:br>
            <a:r>
              <a:rPr lang="es-ES_tradnl" sz="2500" dirty="0">
                <a:solidFill>
                  <a:srgbClr val="FF0000"/>
                </a:solidFill>
              </a:rPr>
              <a:t>C</a:t>
            </a:r>
            <a:r>
              <a:rPr lang="es-ES_tradnl" sz="2500" dirty="0">
                <a:solidFill>
                  <a:srgbClr val="000000"/>
                </a:solidFill>
              </a:rPr>
              <a:t>orriente de excitación</a:t>
            </a:r>
            <a:endParaRPr lang="es-ES_tradnl" sz="2500" dirty="0" smtClean="0">
              <a:solidFill>
                <a:srgbClr val="000000"/>
              </a:solidFill>
            </a:endParaRP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4349" y="1437967"/>
            <a:ext cx="4995182" cy="2886826"/>
          </a:xfrm>
          <a:prstGeom prst="rect">
            <a:avLst/>
          </a:prstGeom>
        </p:spPr>
      </p:pic>
    </p:spTree>
    <p:extLst>
      <p:ext uri="{BB962C8B-B14F-4D97-AF65-F5344CB8AC3E}">
        <p14:creationId xmlns:p14="http://schemas.microsoft.com/office/powerpoint/2010/main" val="1671242027"/>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C</a:t>
            </a:r>
            <a:r>
              <a:rPr lang="es-ES_tradnl" sz="2500" dirty="0" smtClean="0">
                <a:solidFill>
                  <a:srgbClr val="000000"/>
                </a:solidFill>
              </a:rPr>
              <a:t>orriente de excitación</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Objetivo</a:t>
            </a:r>
          </a:p>
          <a:p>
            <a:pPr marL="496888" indent="-184150" algn="just">
              <a:buFont typeface="Wingdings" charset="2"/>
              <a:buChar char="§"/>
            </a:pPr>
            <a:r>
              <a:rPr lang="es-ES_tradnl" sz="1500" dirty="0" smtClean="0"/>
              <a:t>Medir la corriente de excitación (monofásica) de cada una de las fases del transformador cuando es excitada con una tensión alterna de algunos </a:t>
            </a:r>
            <a:r>
              <a:rPr lang="es-ES_tradnl" sz="1500" dirty="0" err="1" smtClean="0"/>
              <a:t>kV</a:t>
            </a:r>
            <a:r>
              <a:rPr lang="es-ES_tradnl" sz="1500" dirty="0" smtClean="0"/>
              <a:t>.</a:t>
            </a:r>
          </a:p>
          <a:p>
            <a:pPr marL="496888" indent="-184150" algn="just">
              <a:buFont typeface="Wingdings" charset="2"/>
              <a:buChar char="§"/>
            </a:pPr>
            <a:r>
              <a:rPr lang="es-ES_tradnl" sz="1500" dirty="0" smtClean="0"/>
              <a:t>También se le conoce como: </a:t>
            </a:r>
          </a:p>
          <a:p>
            <a:pPr marL="1093787" indent="-285750" algn="just">
              <a:buFont typeface="Courier New" charset="0"/>
              <a:buChar char="o"/>
            </a:pPr>
            <a:r>
              <a:rPr lang="es-ES_tradnl" sz="1500" dirty="0" smtClean="0"/>
              <a:t>Prueba de circuito abierto</a:t>
            </a:r>
          </a:p>
          <a:p>
            <a:pPr marL="1093787" indent="-285750" algn="just">
              <a:buFont typeface="Courier New" charset="0"/>
              <a:buChar char="o"/>
            </a:pPr>
            <a:r>
              <a:rPr lang="es-ES_tradnl" sz="1500" dirty="0" smtClean="0"/>
              <a:t>Prueba en vacío</a:t>
            </a:r>
          </a:p>
          <a:p>
            <a:pPr marL="285750" indent="-285750" algn="just">
              <a:buFont typeface="Lucida Grande"/>
              <a:buChar char="➽"/>
            </a:pPr>
            <a:r>
              <a:rPr lang="es-ES_tradnl" sz="1500" b="1" dirty="0" smtClean="0"/>
              <a:t>Defectos detectables</a:t>
            </a:r>
          </a:p>
          <a:p>
            <a:pPr marL="496888" indent="-184150" algn="just">
              <a:buFont typeface="Wingdings" charset="2"/>
              <a:buChar char="§"/>
            </a:pPr>
            <a:r>
              <a:rPr lang="es-ES_tradnl" sz="1500" dirty="0"/>
              <a:t>Los defectos detectables implican un cambio en la reluctancia efectiva del circuito magnético, modificándose por lo tanto la corriente requerida para generar un flujo en el </a:t>
            </a:r>
            <a:r>
              <a:rPr lang="es-ES_tradnl" sz="1500" dirty="0" smtClean="0"/>
              <a:t>núcleo.</a:t>
            </a:r>
          </a:p>
          <a:p>
            <a:pPr marL="285750" lvl="1" indent="-285750" algn="just">
              <a:spcAft>
                <a:spcPts val="600"/>
              </a:spcAft>
              <a:buFont typeface="Lucida Grande"/>
              <a:buChar char="➽"/>
            </a:pPr>
            <a:r>
              <a:rPr lang="es-ES_tradnl" sz="1500" b="1" dirty="0" smtClean="0"/>
              <a:t>Indicador del defecto detectables con la prueba</a:t>
            </a:r>
          </a:p>
          <a:p>
            <a:pPr marL="554038" lvl="1" indent="-285750" algn="just">
              <a:spcAft>
                <a:spcPts val="600"/>
              </a:spcAft>
              <a:buFont typeface="Wingdings" charset="2"/>
              <a:buChar char="§"/>
            </a:pPr>
            <a:r>
              <a:rPr lang="en-US" sz="1500" dirty="0" err="1" smtClean="0"/>
              <a:t>Accionamiento</a:t>
            </a:r>
            <a:r>
              <a:rPr lang="en-US" sz="1500" dirty="0" smtClean="0"/>
              <a:t> </a:t>
            </a:r>
            <a:r>
              <a:rPr lang="en-US" sz="1500" dirty="0"/>
              <a:t>del </a:t>
            </a:r>
            <a:r>
              <a:rPr lang="en-US" sz="1500" dirty="0" err="1"/>
              <a:t>relé</a:t>
            </a:r>
            <a:r>
              <a:rPr lang="en-US" sz="1500" dirty="0"/>
              <a:t> </a:t>
            </a:r>
            <a:r>
              <a:rPr lang="en-US" sz="1500" dirty="0" smtClean="0"/>
              <a:t>Buchholz o DGA.</a:t>
            </a:r>
            <a:endParaRPr lang="es-ES_tradnl" sz="1500" dirty="0">
              <a:latin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C</a:t>
            </a:r>
            <a:r>
              <a:rPr lang="es-ES_tradnl" sz="2500" dirty="0" smtClean="0">
                <a:solidFill>
                  <a:srgbClr val="000000"/>
                </a:solidFill>
              </a:rPr>
              <a:t>orriente de excitación</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Defectos detectables</a:t>
            </a:r>
          </a:p>
          <a:p>
            <a:pPr marL="450850" lvl="0" indent="-138113" algn="just">
              <a:buFont typeface="Wingdings" charset="2"/>
              <a:buChar char="§"/>
            </a:pPr>
            <a:r>
              <a:rPr lang="es-ES_tradnl" sz="1500" dirty="0" smtClean="0"/>
              <a:t>Con la ejecución de este ensayo es posible determinar:</a:t>
            </a:r>
          </a:p>
          <a:p>
            <a:pPr marL="733425" lvl="0" indent="-153988" algn="just">
              <a:buFont typeface="Courier New" charset="0"/>
              <a:buChar char="o"/>
            </a:pPr>
            <a:r>
              <a:rPr lang="es-ES_tradnl" sz="1500" dirty="0" smtClean="0"/>
              <a:t>Daños en el núcleo magnético:</a:t>
            </a:r>
          </a:p>
          <a:p>
            <a:pPr marL="1073150" lvl="0" indent="-265113" algn="just">
              <a:buFont typeface="+mj-lt"/>
              <a:buAutoNum type="alphaLcParenR"/>
            </a:pPr>
            <a:r>
              <a:rPr lang="es-ES_tradnl" sz="1500" dirty="0" smtClean="0"/>
              <a:t>Cortos entre láminas</a:t>
            </a:r>
          </a:p>
          <a:p>
            <a:pPr marL="1073150" lvl="0" indent="-265113" algn="just">
              <a:buFont typeface="+mj-lt"/>
              <a:buAutoNum type="alphaLcParenR"/>
            </a:pPr>
            <a:r>
              <a:rPr lang="es-ES_tradnl" sz="1500" dirty="0" smtClean="0"/>
              <a:t>Problemas de uniones o juntas</a:t>
            </a:r>
          </a:p>
          <a:p>
            <a:pPr marL="1073150" lvl="0" indent="-265113" algn="just">
              <a:buFont typeface="+mj-lt"/>
              <a:buAutoNum type="alphaLcParenR"/>
            </a:pPr>
            <a:r>
              <a:rPr lang="es-ES_tradnl" sz="1500" dirty="0" smtClean="0"/>
              <a:t>Corrientes circulantes</a:t>
            </a:r>
          </a:p>
          <a:p>
            <a:pPr marL="733425" indent="-153988" algn="just">
              <a:buFont typeface="Courier New" charset="0"/>
              <a:buChar char="o"/>
            </a:pPr>
            <a:r>
              <a:rPr lang="es-ES_tradnl" sz="1500" dirty="0"/>
              <a:t>Daños en los devanados:</a:t>
            </a:r>
          </a:p>
          <a:p>
            <a:pPr marL="1073150" indent="-265113" algn="just">
              <a:buFont typeface="+mj-lt"/>
              <a:buAutoNum type="alphaLcParenR"/>
            </a:pPr>
            <a:r>
              <a:rPr lang="es-ES" sz="1500" dirty="0" smtClean="0"/>
              <a:t>Cortos entre espiras</a:t>
            </a:r>
          </a:p>
          <a:p>
            <a:pPr marL="1073150" indent="-265113" algn="just">
              <a:buFont typeface="+mj-lt"/>
              <a:buAutoNum type="alphaLcParenR"/>
            </a:pPr>
            <a:r>
              <a:rPr lang="es-ES" sz="1500" dirty="0" smtClean="0"/>
              <a:t>Circuito abierto</a:t>
            </a:r>
          </a:p>
          <a:p>
            <a:pPr marL="1073150" indent="-265113" algn="just">
              <a:buFont typeface="+mj-lt"/>
              <a:buAutoNum type="alphaLcParenR"/>
            </a:pPr>
            <a:r>
              <a:rPr lang="es-ES" sz="1500" dirty="0" smtClean="0"/>
              <a:t>Malas conexiones</a:t>
            </a:r>
          </a:p>
          <a:p>
            <a:pPr marL="725488" indent="-284163" algn="just">
              <a:spcBef>
                <a:spcPts val="600"/>
              </a:spcBef>
              <a:spcAft>
                <a:spcPts val="600"/>
              </a:spcAft>
              <a:buNone/>
            </a:pPr>
            <a:endParaRPr lang="es-ES_tradnl" sz="1500" dirty="0">
              <a:latin typeface="Arial" charset="0"/>
            </a:endParaRP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80301" y="1195842"/>
            <a:ext cx="2236046" cy="15785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80143" y="2928483"/>
            <a:ext cx="3962400" cy="13799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C</a:t>
            </a:r>
            <a:r>
              <a:rPr lang="es-ES_tradnl" sz="2500" dirty="0" smtClean="0">
                <a:solidFill>
                  <a:srgbClr val="000000"/>
                </a:solidFill>
              </a:rPr>
              <a:t>orriente de excitación</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a:p>
            <a:pPr marL="450850" lvl="0" indent="-138113" algn="just">
              <a:buFont typeface="Wingdings" charset="2"/>
              <a:buChar char="§"/>
            </a:pPr>
            <a:r>
              <a:rPr lang="es-ES_tradnl" sz="1500" dirty="0" smtClean="0"/>
              <a:t>La prueba se realiza aplicando una tensión AC a cada uno de los devanados de AT:</a:t>
            </a:r>
          </a:p>
          <a:p>
            <a:pPr marL="846138" indent="-285750" algn="just">
              <a:buFont typeface="Courier New" charset="0"/>
              <a:buChar char="o"/>
            </a:pPr>
            <a:r>
              <a:rPr lang="es-ES_tradnl" sz="1500" dirty="0" smtClean="0"/>
              <a:t>Fase A, luego fase B, luego fase C</a:t>
            </a:r>
          </a:p>
          <a:p>
            <a:pPr marL="846138" indent="-285750" algn="just">
              <a:buFont typeface="Courier New" charset="0"/>
              <a:buChar char="o"/>
            </a:pPr>
            <a:r>
              <a:rPr lang="es-ES_tradnl" sz="1500" dirty="0" smtClean="0"/>
              <a:t>Los devanados secundarios/terciarios deben quedar flotando.</a:t>
            </a:r>
          </a:p>
          <a:p>
            <a:pPr marL="846138" lvl="0" indent="-285750" algn="just">
              <a:buFont typeface="Courier New" charset="0"/>
              <a:buChar char="o"/>
            </a:pPr>
            <a:r>
              <a:rPr lang="es-ES" sz="1500" dirty="0" smtClean="0"/>
              <a:t>S</a:t>
            </a:r>
            <a:r>
              <a:rPr lang="es-ES_tradnl" sz="1500" dirty="0" smtClean="0"/>
              <a:t>e usa la configuración de prueba UST en equipo de pruebas </a:t>
            </a:r>
          </a:p>
          <a:p>
            <a:pPr marL="846138" lvl="0" indent="-285750" algn="just">
              <a:buFont typeface="Courier New" charset="0"/>
              <a:buChar char="o"/>
            </a:pPr>
            <a:endParaRPr lang="es-ES_tradnl" sz="1500" dirty="0" smtClean="0"/>
          </a:p>
          <a:p>
            <a:pPr marL="450850" indent="-138113" algn="just">
              <a:spcAft>
                <a:spcPts val="600"/>
              </a:spcAft>
              <a:buFont typeface="Wingdings" charset="2"/>
              <a:buChar char="§"/>
            </a:pPr>
            <a:r>
              <a:rPr lang="es-ES" sz="1500" dirty="0"/>
              <a:t>En cada caso se mide:</a:t>
            </a:r>
          </a:p>
          <a:p>
            <a:pPr marL="846138" lvl="1" indent="-285750" algn="just">
              <a:lnSpc>
                <a:spcPct val="80000"/>
              </a:lnSpc>
              <a:buFont typeface="Courier New" charset="0"/>
              <a:buChar char="o"/>
            </a:pPr>
            <a:r>
              <a:rPr lang="es-ES" sz="1500" dirty="0">
                <a:ea typeface="+mn-ea"/>
                <a:cs typeface="+mn-cs"/>
              </a:rPr>
              <a:t>Corriente</a:t>
            </a:r>
          </a:p>
          <a:p>
            <a:pPr marL="846138" lvl="1" indent="-285750" algn="just">
              <a:lnSpc>
                <a:spcPct val="80000"/>
              </a:lnSpc>
              <a:buFont typeface="Courier New" charset="0"/>
              <a:buChar char="o"/>
            </a:pPr>
            <a:r>
              <a:rPr lang="es-ES" sz="1500" dirty="0">
                <a:ea typeface="+mn-ea"/>
                <a:cs typeface="+mn-cs"/>
              </a:rPr>
              <a:t>Tensión</a:t>
            </a:r>
          </a:p>
          <a:p>
            <a:pPr marL="846138" lvl="1" indent="-285750" algn="just">
              <a:lnSpc>
                <a:spcPct val="80000"/>
              </a:lnSpc>
              <a:buFont typeface="Courier New" charset="0"/>
              <a:buChar char="o"/>
            </a:pPr>
            <a:r>
              <a:rPr lang="es-ES" sz="1500" dirty="0">
                <a:ea typeface="+mn-ea"/>
                <a:cs typeface="+mn-cs"/>
              </a:rPr>
              <a:t>Potencia Real</a:t>
            </a:r>
          </a:p>
          <a:p>
            <a:pPr marL="727075" indent="-285750" algn="just">
              <a:spcBef>
                <a:spcPts val="600"/>
              </a:spcBef>
              <a:spcAft>
                <a:spcPts val="600"/>
              </a:spcAft>
              <a:buFont typeface="Wingdings" charset="2"/>
              <a:buChar char="§"/>
            </a:pPr>
            <a:endParaRPr lang="es-ES_tradnl" sz="1500" dirty="0">
              <a:latin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C</a:t>
            </a:r>
            <a:r>
              <a:rPr lang="es-ES_tradnl" sz="2500" dirty="0" smtClean="0">
                <a:solidFill>
                  <a:srgbClr val="000000"/>
                </a:solidFill>
              </a:rPr>
              <a:t>orriente de excitación</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a:p>
            <a:pPr marL="725488" indent="-284163" algn="just">
              <a:spcBef>
                <a:spcPts val="600"/>
              </a:spcBef>
              <a:spcAft>
                <a:spcPts val="600"/>
              </a:spcAft>
              <a:buNone/>
            </a:pPr>
            <a:endParaRPr lang="es-ES_tradnl" sz="1500" dirty="0">
              <a:latin typeface="Arial"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3531" y="1609227"/>
            <a:ext cx="2579999" cy="226800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36283" y="1457138"/>
            <a:ext cx="2844000" cy="2572178"/>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80283" y="1725316"/>
            <a:ext cx="3089829" cy="2304000"/>
          </a:xfrm>
          <a:prstGeom prst="rect">
            <a:avLst/>
          </a:prstGeom>
        </p:spPr>
      </p:pic>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C</a:t>
            </a:r>
            <a:r>
              <a:rPr lang="es-ES_tradnl" sz="2500" dirty="0" smtClean="0">
                <a:solidFill>
                  <a:srgbClr val="000000"/>
                </a:solidFill>
              </a:rPr>
              <a:t>orriente de excitación</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Interpretación de los resultados</a:t>
            </a:r>
          </a:p>
          <a:p>
            <a:pPr marL="533400" indent="-220663" algn="just" eaLnBrk="0" hangingPunct="0">
              <a:spcBef>
                <a:spcPts val="600"/>
              </a:spcBef>
              <a:buFont typeface="Wingdings" charset="2"/>
              <a:buChar char="§"/>
            </a:pPr>
            <a:r>
              <a:rPr lang="es-ES_tradnl" sz="1500" dirty="0">
                <a:solidFill>
                  <a:srgbClr val="00233C"/>
                </a:solidFill>
                <a:latin typeface="Arial" charset="0"/>
                <a:ea typeface="ＭＳ Ｐゴシック" charset="0"/>
              </a:rPr>
              <a:t>IEEE 57.152 no establece tolerancias en los valores de corriente medidos para la evaluación de los resultados. Indica que se deben comparar los valores obtenidos con valores de referencia previamente obtenidos.</a:t>
            </a:r>
          </a:p>
          <a:p>
            <a:pPr marL="533400" indent="-220663"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De acuerdo a CIGRE TB 445:</a:t>
            </a:r>
          </a:p>
          <a:p>
            <a:pPr marL="1273175" lvl="1" indent="-457200" algn="just" eaLnBrk="0" hangingPunct="0">
              <a:spcBef>
                <a:spcPts val="600"/>
              </a:spcBef>
              <a:buFont typeface="+mj-lt"/>
              <a:buAutoNum type="alphaLcParenR"/>
            </a:pPr>
            <a:r>
              <a:rPr lang="es-ES_tradnl" sz="1500" dirty="0" smtClean="0">
                <a:solidFill>
                  <a:srgbClr val="00233C"/>
                </a:solidFill>
                <a:latin typeface="Arial" charset="0"/>
                <a:ea typeface="ＭＳ Ｐゴシック" charset="0"/>
              </a:rPr>
              <a:t>Las fases externas, tienen valores de corriente similares, dentro del 5%.</a:t>
            </a:r>
          </a:p>
          <a:p>
            <a:pPr marL="1273175" lvl="1" indent="-457200" algn="just" eaLnBrk="0" hangingPunct="0">
              <a:spcBef>
                <a:spcPts val="600"/>
              </a:spcBef>
              <a:buFont typeface="+mj-lt"/>
              <a:buAutoNum type="alphaLcParenR"/>
            </a:pPr>
            <a:r>
              <a:rPr lang="es-ES_tradnl" sz="1500" dirty="0" smtClean="0">
                <a:solidFill>
                  <a:srgbClr val="00233C"/>
                </a:solidFill>
                <a:latin typeface="Arial" charset="0"/>
                <a:ea typeface="ＭＳ Ｐゴシック" charset="0"/>
              </a:rPr>
              <a:t>El valor de la fase (columna) central va a diferir (hasta un 30% menos) en un sistema trifásico dependiendo de la configuración de los devanados.</a:t>
            </a:r>
          </a:p>
          <a:p>
            <a:pPr marL="285750" indent="-285750" algn="jus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960756" y="465765"/>
            <a:ext cx="6238775" cy="482203"/>
          </a:xfrm>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3739" y="1113250"/>
            <a:ext cx="5742789" cy="3339133"/>
          </a:xfrm>
          <a:prstGeom prst="rect">
            <a:avLst/>
          </a:prstGeom>
        </p:spPr>
      </p:pic>
    </p:spTree>
    <p:extLst>
      <p:ext uri="{BB962C8B-B14F-4D97-AF65-F5344CB8AC3E}">
        <p14:creationId xmlns:p14="http://schemas.microsoft.com/office/powerpoint/2010/main" val="1537057536"/>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spcBef>
                <a:spcPts val="600"/>
              </a:spcBef>
              <a:spcAft>
                <a:spcPts val="600"/>
              </a:spcAft>
              <a:buFont typeface="Lucida Grande"/>
              <a:buChar char="➽"/>
            </a:pPr>
            <a:r>
              <a:rPr lang="es-ES_tradnl" sz="1500" b="1" dirty="0" smtClean="0"/>
              <a:t>Objetivo</a:t>
            </a:r>
          </a:p>
          <a:p>
            <a:pPr marL="496888" indent="-184150" algn="just">
              <a:spcBef>
                <a:spcPts val="600"/>
              </a:spcBef>
              <a:spcAft>
                <a:spcPts val="600"/>
              </a:spcAft>
              <a:buFont typeface="Wingdings" charset="2"/>
              <a:buChar char="§"/>
            </a:pPr>
            <a:r>
              <a:rPr lang="es-ES_tradnl" sz="1500" dirty="0" smtClean="0"/>
              <a:t>Medir la reactancia de cortocircuito del transformador.</a:t>
            </a:r>
          </a:p>
          <a:p>
            <a:pPr marL="285750" indent="-285750" algn="just">
              <a:spcBef>
                <a:spcPts val="600"/>
              </a:spcBef>
              <a:spcAft>
                <a:spcPts val="600"/>
              </a:spcAft>
              <a:buFont typeface="Lucida Grande"/>
              <a:buChar char="➽"/>
            </a:pPr>
            <a:r>
              <a:rPr lang="es-ES_tradnl" sz="1500" b="1" dirty="0" smtClean="0"/>
              <a:t>Defectos detectables</a:t>
            </a:r>
          </a:p>
          <a:p>
            <a:pPr marL="496888" indent="-184150" algn="just">
              <a:spcBef>
                <a:spcPts val="600"/>
              </a:spcBef>
              <a:spcAft>
                <a:spcPts val="600"/>
              </a:spcAft>
              <a:buFont typeface="Wingdings" charset="2"/>
              <a:buChar char="§"/>
            </a:pPr>
            <a:r>
              <a:rPr lang="es-ES_tradnl" sz="1500" dirty="0"/>
              <a:t>Si la trayectoria de flujo magnético varía, se producen “fugas” de flujo no deseadas. </a:t>
            </a:r>
            <a:r>
              <a:rPr lang="es-ES" sz="1500" dirty="0"/>
              <a:t>E</a:t>
            </a:r>
            <a:r>
              <a:rPr lang="es-ES_tradnl" sz="1500" dirty="0" err="1"/>
              <a:t>ste</a:t>
            </a:r>
            <a:r>
              <a:rPr lang="es-ES_tradnl" sz="1500" dirty="0"/>
              <a:t> flujo dependerá, entre otros factores, de la geometría de los devanados.</a:t>
            </a:r>
          </a:p>
          <a:p>
            <a:pPr marL="496888" indent="-184150" algn="just">
              <a:spcBef>
                <a:spcPts val="600"/>
              </a:spcBef>
              <a:spcAft>
                <a:spcPts val="600"/>
              </a:spcAft>
              <a:buFont typeface="Wingdings" charset="2"/>
              <a:buChar char="§"/>
            </a:pPr>
            <a:r>
              <a:rPr lang="es-ES_tradnl" sz="1500" dirty="0"/>
              <a:t>La prueba detecta, básicamente movimientos y/o deformación en los devanados.</a:t>
            </a:r>
          </a:p>
          <a:p>
            <a:pPr marL="285750" indent="-285750" algn="just">
              <a:spcBef>
                <a:spcPts val="600"/>
              </a:spcBef>
              <a:spcAft>
                <a:spcPts val="600"/>
              </a:spcAft>
              <a:buFont typeface="Lucida Grande"/>
              <a:buChar char="➽"/>
            </a:pPr>
            <a:r>
              <a:rPr lang="es-ES_tradnl" sz="1500" b="1" dirty="0" smtClean="0"/>
              <a:t>Indicador del defecto detectables con la prueba</a:t>
            </a:r>
          </a:p>
          <a:p>
            <a:pPr marL="496888" indent="-184150" algn="just">
              <a:spcBef>
                <a:spcPts val="600"/>
              </a:spcBef>
              <a:spcAft>
                <a:spcPts val="600"/>
              </a:spcAft>
              <a:buFont typeface="Wingdings" charset="2"/>
              <a:buChar char="§"/>
            </a:pPr>
            <a:r>
              <a:rPr lang="es-ES_tradnl" sz="1500" dirty="0"/>
              <a:t>Elevadas corrientes de falla o de inserción (</a:t>
            </a:r>
            <a:r>
              <a:rPr lang="es-ES_tradnl" sz="1500" dirty="0" err="1"/>
              <a:t>inrush</a:t>
            </a:r>
            <a:r>
              <a:rPr lang="es-ES_tradnl" sz="1500" dirty="0"/>
              <a:t>), disparo del relé </a:t>
            </a:r>
            <a:r>
              <a:rPr lang="es-ES_tradnl" sz="1500" dirty="0" err="1"/>
              <a:t>Buchholz</a:t>
            </a:r>
            <a:r>
              <a:rPr lang="es-ES_tradnl" sz="1500" dirty="0"/>
              <a:t>, accionamiento de protecciones de </a:t>
            </a:r>
            <a:r>
              <a:rPr lang="es-ES_tradnl" sz="1500" dirty="0" err="1"/>
              <a:t>sobrecorriente</a:t>
            </a:r>
            <a:r>
              <a:rPr lang="es-ES_tradnl" sz="1500" dirty="0"/>
              <a:t>.</a:t>
            </a:r>
          </a:p>
          <a:p>
            <a:pPr marL="285750" indent="-285750" algn="just">
              <a:spcBef>
                <a:spcPts val="600"/>
              </a:spcBef>
              <a:spcAft>
                <a:spcPts val="600"/>
              </a:spcAft>
              <a:buNone/>
            </a:pPr>
            <a:endParaRPr lang="es-ES_tradnl" sz="1500" b="1" dirty="0" smtClean="0"/>
          </a:p>
          <a:p>
            <a:pPr marL="285750" indent="-285750" algn="just">
              <a:spcBef>
                <a:spcPts val="600"/>
              </a:spcBef>
              <a:spcAft>
                <a:spcPts val="600"/>
              </a:spcAf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spcBef>
                <a:spcPts val="600"/>
              </a:spcBef>
              <a:spcAft>
                <a:spcPts val="600"/>
              </a:spcAft>
              <a:buFont typeface="Lucida Grande"/>
              <a:buChar char="➽"/>
            </a:pPr>
            <a:r>
              <a:rPr lang="es-ES_tradnl" sz="1500" b="1" dirty="0" err="1" smtClean="0"/>
              <a:t>Metodolog</a:t>
            </a:r>
            <a:r>
              <a:rPr lang="es-ES" sz="1500" b="1" dirty="0" err="1" smtClean="0"/>
              <a:t>ía</a:t>
            </a:r>
            <a:endParaRPr lang="es-ES_tradnl" sz="1500" b="1" dirty="0"/>
          </a:p>
          <a:p>
            <a:pPr marL="449263" indent="-171450" algn="just">
              <a:spcBef>
                <a:spcPts val="600"/>
              </a:spcBef>
              <a:spcAft>
                <a:spcPts val="600"/>
              </a:spcAft>
              <a:buFont typeface="Wingdings" charset="2"/>
              <a:buChar char="§"/>
            </a:pPr>
            <a:r>
              <a:rPr lang="es-ES" sz="1500" dirty="0" smtClean="0"/>
              <a:t>Considerando el modelo del transformador: rama longitudinal y transversal.</a:t>
            </a:r>
          </a:p>
          <a:p>
            <a:pPr marL="449263" indent="-171450" algn="just">
              <a:spcBef>
                <a:spcPts val="600"/>
              </a:spcBef>
              <a:spcAft>
                <a:spcPts val="600"/>
              </a:spcAft>
              <a:buFont typeface="Wingdings" charset="2"/>
              <a:buChar char="§"/>
            </a:pPr>
            <a:r>
              <a:rPr lang="es-ES" sz="1500" dirty="0" smtClean="0"/>
              <a:t>En condiciones de CC, la corriente </a:t>
            </a:r>
            <a:r>
              <a:rPr lang="es-ES" sz="1500" dirty="0" err="1" smtClean="0"/>
              <a:t>magnetizante</a:t>
            </a:r>
            <a:r>
              <a:rPr lang="es-ES" sz="1500" dirty="0" smtClean="0"/>
              <a:t> es muy baja; por lo tanto se puede simplificar el </a:t>
            </a:r>
            <a:r>
              <a:rPr lang="es-ES" sz="1500" dirty="0"/>
              <a:t>modelo (</a:t>
            </a:r>
            <a:r>
              <a:rPr lang="es-ES" sz="1500" dirty="0" smtClean="0"/>
              <a:t>I</a:t>
            </a:r>
            <a:r>
              <a:rPr lang="es-ES" sz="1500" baseline="-25000" dirty="0" smtClean="0"/>
              <a:t>0</a:t>
            </a:r>
            <a:r>
              <a:rPr lang="es-ES" sz="1500" dirty="0" smtClean="0"/>
              <a:t> = 0 e </a:t>
            </a:r>
            <a:r>
              <a:rPr lang="es-ES" sz="1500" baseline="-25000" dirty="0" smtClean="0"/>
              <a:t> </a:t>
            </a:r>
            <a:r>
              <a:rPr lang="es-ES" sz="1500" dirty="0" smtClean="0"/>
              <a:t>I</a:t>
            </a:r>
            <a:r>
              <a:rPr lang="es-ES" sz="1500" baseline="-25000" dirty="0" smtClean="0"/>
              <a:t>1</a:t>
            </a:r>
            <a:r>
              <a:rPr lang="es-ES" sz="1500" dirty="0" smtClean="0"/>
              <a:t> = I</a:t>
            </a:r>
            <a:r>
              <a:rPr lang="es-ES" sz="1500" baseline="-25000" dirty="0" smtClean="0"/>
              <a:t>2</a:t>
            </a:r>
            <a:r>
              <a:rPr lang="es-ES" sz="1500" dirty="0" smtClean="0"/>
              <a:t>)</a:t>
            </a:r>
            <a:endParaRPr lang="es-ES_tradnl" sz="1500" dirty="0" smtClean="0"/>
          </a:p>
          <a:p>
            <a:pPr marL="285750" indent="-285750" algn="just">
              <a:spcBef>
                <a:spcPts val="600"/>
              </a:spcBef>
              <a:spcAft>
                <a:spcPts val="600"/>
              </a:spcAf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
        <p:nvSpPr>
          <p:cNvPr id="4" name="Marcador de número de diapositiva 7"/>
          <p:cNvSpPr txBox="1">
            <a:spLocks/>
          </p:cNvSpPr>
          <p:nvPr/>
        </p:nvSpPr>
        <p:spPr>
          <a:xfrm>
            <a:off x="-1052946" y="5315809"/>
            <a:ext cx="845046" cy="365125"/>
          </a:xfrm>
          <a:prstGeom prst="rect">
            <a:avLst/>
          </a:prstGeom>
        </p:spPr>
        <p:txBody>
          <a:bodyPr/>
          <a:ls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fld id="{5561E307-B872-0849-8E9C-C4CC37E739C9}" type="slidenum">
              <a:rPr lang="es-ES_tradnl" sz="1400" b="1" smtClean="0">
                <a:solidFill>
                  <a:schemeClr val="bg1"/>
                </a:solidFill>
              </a:rPr>
              <a:pPr/>
              <a:t>43</a:t>
            </a:fld>
            <a:endParaRPr lang="es-ES_tradnl" sz="1400" b="1" dirty="0">
              <a:solidFill>
                <a:schemeClr val="bg1"/>
              </a:solidFill>
            </a:endParaRPr>
          </a:p>
        </p:txBody>
      </p:sp>
      <p:pic>
        <p:nvPicPr>
          <p:cNvPr id="3" name="Imagen 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273067" y="2456931"/>
            <a:ext cx="2995200" cy="1440000"/>
          </a:xfrm>
          <a:prstGeom prst="rect">
            <a:avLst/>
          </a:prstGeom>
        </p:spPr>
      </p:pic>
      <p:pic>
        <p:nvPicPr>
          <p:cNvPr id="5" name="Imagen 4"/>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4969919" y="2456931"/>
            <a:ext cx="2995200" cy="1440000"/>
          </a:xfrm>
          <a:prstGeom prst="rect">
            <a:avLst/>
          </a:prstGeom>
        </p:spPr>
      </p:pic>
      <mc:AlternateContent xmlns:mc="http://schemas.openxmlformats.org/markup-compatibility/2006" xmlns:a14="http://schemas.microsoft.com/office/drawing/2010/main">
        <mc:Choice Requires="a14">
          <p:sp>
            <p:nvSpPr>
              <p:cNvPr id="7" name="CuadroTexto 6"/>
              <p:cNvSpPr txBox="1"/>
              <p:nvPr/>
            </p:nvSpPr>
            <p:spPr>
              <a:xfrm>
                <a:off x="2447513" y="3985585"/>
                <a:ext cx="3641510" cy="435440"/>
              </a:xfrm>
              <a:prstGeom prst="rect">
                <a:avLst/>
              </a:prstGeom>
              <a:noFill/>
            </p:spPr>
            <p:txBody>
              <a:bodyPr wrap="none" lIns="0" tIns="0" rIns="0" bIns="0" rtlCol="0">
                <a:spAutoFit/>
              </a:bodyPr>
              <a:lstStyle/>
              <a:p>
                <a14:m>
                  <m:oMath xmlns:m="http://schemas.openxmlformats.org/officeDocument/2006/math">
                    <m:sSub>
                      <m:sSubPr>
                        <m:ctrlPr>
                          <a:rPr lang="en-US" sz="2000" i="1" smtClean="0">
                            <a:latin typeface="Cambria Math" panose="02040503050406030204" pitchFamily="18" charset="0"/>
                          </a:rPr>
                        </m:ctrlPr>
                      </m:sSubPr>
                      <m:e>
                        <m:r>
                          <a:rPr lang="es-ES" sz="2000" b="0" i="1" smtClean="0">
                            <a:latin typeface="Cambria Math" charset="0"/>
                          </a:rPr>
                          <m:t>𝑍</m:t>
                        </m:r>
                      </m:e>
                      <m:sub>
                        <m:r>
                          <a:rPr lang="es-ES" sz="2000" b="0" i="1" smtClean="0">
                            <a:latin typeface="Cambria Math" charset="0"/>
                          </a:rPr>
                          <m:t>𝑐𝑐</m:t>
                        </m:r>
                      </m:sub>
                    </m:sSub>
                    <m:r>
                      <a:rPr lang="es-ES" sz="2000" b="0" i="1" smtClean="0">
                        <a:latin typeface="Cambria Math" charset="0"/>
                      </a:rPr>
                      <m:t>=</m:t>
                    </m:r>
                    <m:f>
                      <m:fPr>
                        <m:ctrlPr>
                          <a:rPr lang="mr-IN"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s-ES" sz="2000" b="0" i="1" smtClean="0">
                                <a:latin typeface="Cambria Math" charset="0"/>
                              </a:rPr>
                              <m:t>𝐸</m:t>
                            </m:r>
                          </m:e>
                          <m:sub>
                            <m:r>
                              <a:rPr lang="es-ES" sz="2000" b="0" i="1" smtClean="0">
                                <a:latin typeface="Cambria Math" charset="0"/>
                              </a:rPr>
                              <m:t>1</m:t>
                            </m:r>
                          </m:sub>
                        </m:sSub>
                      </m:num>
                      <m:den>
                        <m:r>
                          <a:rPr lang="es-ES" sz="2000" b="0" i="1" smtClean="0">
                            <a:latin typeface="Cambria Math" charset="0"/>
                          </a:rPr>
                          <m:t>𝐼</m:t>
                        </m:r>
                      </m:den>
                    </m:f>
                    <m:r>
                      <a:rPr lang="es-ES" sz="2000" b="0" i="1" smtClean="0">
                        <a:latin typeface="Cambria Math" charset="0"/>
                      </a:rPr>
                      <m:t>=</m:t>
                    </m:r>
                    <m:sSub>
                      <m:sSubPr>
                        <m:ctrlPr>
                          <a:rPr lang="en-US" sz="2000" b="0" i="1" smtClean="0">
                            <a:latin typeface="Cambria Math" panose="02040503050406030204" pitchFamily="18" charset="0"/>
                            <a:ea typeface="Arial" charset="0"/>
                            <a:cs typeface="Arial" charset="0"/>
                          </a:rPr>
                        </m:ctrlPr>
                      </m:sSubPr>
                      <m:e>
                        <m:r>
                          <a:rPr lang="es-ES" sz="2000" b="0" i="1" smtClean="0">
                            <a:latin typeface="Cambria Math" charset="0"/>
                            <a:ea typeface="Arial" charset="0"/>
                            <a:cs typeface="Arial" charset="0"/>
                          </a:rPr>
                          <m:t>(</m:t>
                        </m:r>
                        <m:r>
                          <a:rPr lang="es-ES" sz="2000" b="0" i="1" smtClean="0">
                            <a:latin typeface="Cambria Math" charset="0"/>
                            <a:ea typeface="Arial" charset="0"/>
                            <a:cs typeface="Arial" charset="0"/>
                          </a:rPr>
                          <m:t>𝑅</m:t>
                        </m:r>
                      </m:e>
                      <m:sub>
                        <m:r>
                          <a:rPr lang="es-ES" sz="2000" b="0" i="1" smtClean="0">
                            <a:latin typeface="Cambria Math" charset="0"/>
                            <a:ea typeface="Arial" charset="0"/>
                            <a:cs typeface="Arial" charset="0"/>
                          </a:rPr>
                          <m:t>1</m:t>
                        </m:r>
                      </m:sub>
                    </m:sSub>
                    <m:r>
                      <a:rPr lang="es-ES" sz="2000" b="0" i="1" smtClean="0">
                        <a:latin typeface="Cambria Math" charset="0"/>
                        <a:ea typeface="Arial" charset="0"/>
                        <a:cs typeface="Arial" charset="0"/>
                      </a:rPr>
                      <m:t>+</m:t>
                    </m:r>
                    <m:sSub>
                      <m:sSubPr>
                        <m:ctrlPr>
                          <a:rPr lang="en-US" sz="2000" i="1">
                            <a:latin typeface="Cambria Math" panose="02040503050406030204" pitchFamily="18" charset="0"/>
                            <a:ea typeface="Arial" charset="0"/>
                            <a:cs typeface="Arial" charset="0"/>
                          </a:rPr>
                        </m:ctrlPr>
                      </m:sSubPr>
                      <m:e>
                        <m:r>
                          <a:rPr lang="es-ES" sz="2000" i="1">
                            <a:latin typeface="Cambria Math" charset="0"/>
                            <a:ea typeface="Arial" charset="0"/>
                            <a:cs typeface="Arial" charset="0"/>
                          </a:rPr>
                          <m:t>𝑅</m:t>
                        </m:r>
                      </m:e>
                      <m:sub>
                        <m:r>
                          <a:rPr lang="es-ES" sz="2000" b="0" i="1" smtClean="0">
                            <a:latin typeface="Cambria Math" charset="0"/>
                            <a:ea typeface="Arial" charset="0"/>
                            <a:cs typeface="Arial" charset="0"/>
                          </a:rPr>
                          <m:t>2</m:t>
                        </m:r>
                      </m:sub>
                    </m:sSub>
                    <m:r>
                      <a:rPr lang="es-ES" sz="2000" b="0" i="1" smtClean="0">
                        <a:latin typeface="Cambria Math" charset="0"/>
                        <a:ea typeface="Arial" charset="0"/>
                        <a:cs typeface="Arial" charset="0"/>
                      </a:rPr>
                      <m:t>′)+</m:t>
                    </m:r>
                    <m:r>
                      <a:rPr lang="es-ES" sz="2000" b="0" i="1" smtClean="0">
                        <a:latin typeface="Cambria Math" charset="0"/>
                        <a:ea typeface="Arial" charset="0"/>
                        <a:cs typeface="Arial" charset="0"/>
                      </a:rPr>
                      <m:t>𝑗</m:t>
                    </m:r>
                    <m:r>
                      <a:rPr lang="es-ES" sz="2000" b="0" i="1" smtClean="0">
                        <a:latin typeface="Cambria Math" charset="0"/>
                        <a:ea typeface="Arial" charset="0"/>
                        <a:cs typeface="Arial" charset="0"/>
                      </a:rPr>
                      <m:t>(</m:t>
                    </m:r>
                    <m:sSub>
                      <m:sSubPr>
                        <m:ctrlPr>
                          <a:rPr lang="en-US" sz="2000" i="1">
                            <a:latin typeface="Cambria Math" panose="02040503050406030204" pitchFamily="18" charset="0"/>
                            <a:ea typeface="Arial" charset="0"/>
                            <a:cs typeface="Arial" charset="0"/>
                          </a:rPr>
                        </m:ctrlPr>
                      </m:sSubPr>
                      <m:e>
                        <m:r>
                          <a:rPr lang="es-ES" sz="2000" b="0" i="1" smtClean="0">
                            <a:latin typeface="Cambria Math" charset="0"/>
                            <a:ea typeface="Arial" charset="0"/>
                            <a:cs typeface="Arial" charset="0"/>
                          </a:rPr>
                          <m:t>𝑋</m:t>
                        </m:r>
                      </m:e>
                      <m:sub>
                        <m:r>
                          <a:rPr lang="es-ES" sz="2000" i="1">
                            <a:latin typeface="Cambria Math" charset="0"/>
                            <a:ea typeface="Arial" charset="0"/>
                            <a:cs typeface="Arial" charset="0"/>
                          </a:rPr>
                          <m:t>1</m:t>
                        </m:r>
                      </m:sub>
                    </m:sSub>
                  </m:oMath>
                </a14:m>
                <a:r>
                  <a:rPr lang="es-ES_tradnl" sz="2000" dirty="0" smtClean="0">
                    <a:ea typeface="Arial" charset="0"/>
                    <a:cs typeface="Arial" charset="0"/>
                  </a:rPr>
                  <a:t>+</a:t>
                </a:r>
                <a14:m>
                  <m:oMath xmlns:m="http://schemas.openxmlformats.org/officeDocument/2006/math">
                    <m:sSub>
                      <m:sSubPr>
                        <m:ctrlPr>
                          <a:rPr lang="en-US" sz="2000" i="1">
                            <a:latin typeface="Cambria Math" panose="02040503050406030204" pitchFamily="18" charset="0"/>
                            <a:ea typeface="Arial" charset="0"/>
                            <a:cs typeface="Arial" charset="0"/>
                          </a:rPr>
                        </m:ctrlPr>
                      </m:sSubPr>
                      <m:e>
                        <m:r>
                          <a:rPr lang="es-ES" sz="2000" b="0" i="1" smtClean="0">
                            <a:latin typeface="Cambria Math" charset="0"/>
                            <a:ea typeface="Arial" charset="0"/>
                            <a:cs typeface="Arial" charset="0"/>
                          </a:rPr>
                          <m:t>𝑋</m:t>
                        </m:r>
                      </m:e>
                      <m:sub>
                        <m:r>
                          <a:rPr lang="es-ES" sz="2000" b="0" i="1" smtClean="0">
                            <a:latin typeface="Cambria Math" charset="0"/>
                            <a:ea typeface="Arial" charset="0"/>
                            <a:cs typeface="Arial" charset="0"/>
                          </a:rPr>
                          <m:t>2</m:t>
                        </m:r>
                      </m:sub>
                    </m:sSub>
                    <m:r>
                      <a:rPr lang="es-ES" sz="2000" b="0" i="1" smtClean="0">
                        <a:latin typeface="Cambria Math" charset="0"/>
                        <a:ea typeface="Arial" charset="0"/>
                        <a:cs typeface="Arial" charset="0"/>
                      </a:rPr>
                      <m:t>′</m:t>
                    </m:r>
                    <m:r>
                      <a:rPr lang="es-ES" sz="2000" b="0" i="1" smtClean="0">
                        <a:latin typeface="Cambria Math" charset="0"/>
                      </a:rPr>
                      <m:t>)</m:t>
                    </m:r>
                  </m:oMath>
                </a14:m>
                <a:endParaRPr lang="es-ES_tradnl" sz="20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2447513" y="3985585"/>
                <a:ext cx="3641510" cy="435440"/>
              </a:xfrm>
              <a:prstGeom prst="rect">
                <a:avLst/>
              </a:prstGeom>
              <a:blipFill rotWithShape="0">
                <a:blip r:embed="rId6"/>
                <a:stretch>
                  <a:fillRect l="-2007" t="-4225" r="-3010" b="-19718"/>
                </a:stretch>
              </a:blipFill>
            </p:spPr>
            <p:txBody>
              <a:bodyPr/>
              <a:lstStyle/>
              <a:p>
                <a:r>
                  <a:rPr lang="es-ES_tradnl">
                    <a:noFill/>
                  </a:rPr>
                  <a:t> </a:t>
                </a:r>
              </a:p>
            </p:txBody>
          </p:sp>
        </mc:Fallback>
      </mc:AlternateContent>
      <p:sp>
        <p:nvSpPr>
          <p:cNvPr id="10" name="CuadroTexto 9"/>
          <p:cNvSpPr txBox="1"/>
          <p:nvPr/>
        </p:nvSpPr>
        <p:spPr>
          <a:xfrm>
            <a:off x="1802650" y="4679137"/>
            <a:ext cx="1775437" cy="307777"/>
          </a:xfrm>
          <a:prstGeom prst="rect">
            <a:avLst/>
          </a:prstGeom>
          <a:solidFill>
            <a:schemeClr val="bg2">
              <a:lumMod val="85000"/>
            </a:schemeClr>
          </a:solidFill>
        </p:spPr>
        <p:txBody>
          <a:bodyPr wrap="square" rtlCol="0">
            <a:spAutoFit/>
          </a:bodyPr>
          <a:lstStyle/>
          <a:p>
            <a:r>
              <a:rPr lang="es-ES_tradnl" sz="1400" b="1" dirty="0" smtClean="0"/>
              <a:t>Impedancia de CC</a:t>
            </a:r>
            <a:endParaRPr lang="es-ES_tradnl" sz="1400" b="1" dirty="0"/>
          </a:p>
        </p:txBody>
      </p:sp>
      <p:sp>
        <p:nvSpPr>
          <p:cNvPr id="12" name="CuadroTexto 11"/>
          <p:cNvSpPr txBox="1"/>
          <p:nvPr/>
        </p:nvSpPr>
        <p:spPr>
          <a:xfrm>
            <a:off x="4640795" y="4688169"/>
            <a:ext cx="1775437" cy="307777"/>
          </a:xfrm>
          <a:prstGeom prst="rect">
            <a:avLst/>
          </a:prstGeom>
          <a:solidFill>
            <a:schemeClr val="bg2">
              <a:lumMod val="85000"/>
            </a:schemeClr>
          </a:solidFill>
        </p:spPr>
        <p:txBody>
          <a:bodyPr wrap="square" rtlCol="0">
            <a:spAutoFit/>
          </a:bodyPr>
          <a:lstStyle/>
          <a:p>
            <a:r>
              <a:rPr lang="es-ES_tradnl" sz="1400" b="1" dirty="0" smtClean="0"/>
              <a:t>Reactancia de CC</a:t>
            </a:r>
            <a:endParaRPr lang="es-ES_tradnl" sz="1400" b="1" dirty="0"/>
          </a:p>
        </p:txBody>
      </p:sp>
      <p:sp>
        <p:nvSpPr>
          <p:cNvPr id="11" name="Flecha abajo 10"/>
          <p:cNvSpPr/>
          <p:nvPr/>
        </p:nvSpPr>
        <p:spPr bwMode="auto">
          <a:xfrm>
            <a:off x="2498897" y="4419758"/>
            <a:ext cx="244305" cy="243690"/>
          </a:xfrm>
          <a:prstGeom prst="downArrow">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4" name="Flecha abajo 13"/>
          <p:cNvSpPr/>
          <p:nvPr/>
        </p:nvSpPr>
        <p:spPr bwMode="auto">
          <a:xfrm>
            <a:off x="5426895" y="4432954"/>
            <a:ext cx="244305" cy="243690"/>
          </a:xfrm>
          <a:prstGeom prst="downArrow">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3" name="Rectángulo 12"/>
          <p:cNvSpPr/>
          <p:nvPr/>
        </p:nvSpPr>
        <p:spPr bwMode="auto">
          <a:xfrm>
            <a:off x="2405633" y="3985585"/>
            <a:ext cx="435290" cy="433409"/>
          </a:xfrm>
          <a:prstGeom prst="rect">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6" name="Rectángulo 15"/>
          <p:cNvSpPr/>
          <p:nvPr/>
        </p:nvSpPr>
        <p:spPr bwMode="auto">
          <a:xfrm>
            <a:off x="5078857" y="3995669"/>
            <a:ext cx="1003186" cy="433409"/>
          </a:xfrm>
          <a:prstGeom prst="rect">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70967315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11" grpId="0" animBg="1"/>
      <p:bldP spid="14" grpId="0" animBg="1"/>
      <p:bldP spid="13" grpId="0" animBg="1"/>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sp>
        <p:nvSpPr>
          <p:cNvPr id="6" name="Marcador de contenido 2"/>
          <p:cNvSpPr>
            <a:spLocks noGrp="1"/>
          </p:cNvSpPr>
          <p:nvPr>
            <p:ph idx="1"/>
          </p:nvPr>
        </p:nvSpPr>
        <p:spPr>
          <a:xfrm>
            <a:off x="584666" y="1041772"/>
            <a:ext cx="4297971" cy="3773422"/>
          </a:xfrm>
        </p:spPr>
        <p:txBody>
          <a:bodyPr>
            <a:noAutofit/>
          </a:bodyPr>
          <a:lstStyle/>
          <a:p>
            <a:pPr marL="285750" indent="-285750" algn="just">
              <a:spcBef>
                <a:spcPts val="600"/>
              </a:spcBef>
              <a:spcAft>
                <a:spcPts val="600"/>
              </a:spcAft>
              <a:buFont typeface="Lucida Grande"/>
              <a:buChar char="➽"/>
            </a:pPr>
            <a:r>
              <a:rPr lang="es-ES_tradnl" sz="1500" b="1" dirty="0" err="1" smtClean="0"/>
              <a:t>Metodolog</a:t>
            </a:r>
            <a:r>
              <a:rPr lang="es-ES" sz="1500" b="1" dirty="0" err="1" smtClean="0"/>
              <a:t>ía</a:t>
            </a:r>
            <a:endParaRPr lang="es-ES" sz="1500" b="1" dirty="0" smtClean="0"/>
          </a:p>
          <a:p>
            <a:pPr marL="285750" indent="-285750" algn="just">
              <a:spcBef>
                <a:spcPts val="600"/>
              </a:spcBef>
              <a:spcAft>
                <a:spcPts val="600"/>
              </a:spcAft>
              <a:buFont typeface="Lucida Grande"/>
              <a:buChar char="➽"/>
            </a:pPr>
            <a:endParaRPr lang="es-ES_tradnl" sz="1500" b="1" dirty="0"/>
          </a:p>
          <a:p>
            <a:pPr marL="285750" indent="-285750" algn="just">
              <a:spcBef>
                <a:spcPts val="600"/>
              </a:spcBef>
              <a:spcAft>
                <a:spcPts val="600"/>
              </a:spcAft>
              <a:buNone/>
            </a:pPr>
            <a:endParaRPr lang="es-ES_tradnl" sz="1500" b="1" dirty="0" smtClean="0"/>
          </a:p>
          <a:p>
            <a:pPr marL="285750" indent="-285750" algn="just">
              <a:spcBef>
                <a:spcPts val="600"/>
              </a:spcBef>
              <a:spcAft>
                <a:spcPts val="600"/>
              </a:spcAf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
        <p:nvSpPr>
          <p:cNvPr id="4" name="Marcador de número de diapositiva 7"/>
          <p:cNvSpPr txBox="1">
            <a:spLocks/>
          </p:cNvSpPr>
          <p:nvPr/>
        </p:nvSpPr>
        <p:spPr>
          <a:xfrm>
            <a:off x="-1052946" y="5315809"/>
            <a:ext cx="845046" cy="365125"/>
          </a:xfrm>
          <a:prstGeom prst="rect">
            <a:avLst/>
          </a:prstGeom>
        </p:spPr>
        <p:txBody>
          <a:bodyPr/>
          <a:ls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fld id="{5561E307-B872-0849-8E9C-C4CC37E739C9}" type="slidenum">
              <a:rPr lang="es-ES_tradnl" sz="1400" b="1" smtClean="0">
                <a:solidFill>
                  <a:schemeClr val="bg1"/>
                </a:solidFill>
              </a:rPr>
              <a:pPr/>
              <a:t>44</a:t>
            </a:fld>
            <a:endParaRPr lang="es-ES_tradnl" sz="1400" b="1" dirty="0">
              <a:solidFill>
                <a:schemeClr val="bg1"/>
              </a:solidFill>
            </a:endParaRPr>
          </a:p>
        </p:txBody>
      </p:sp>
      <p:sp>
        <p:nvSpPr>
          <p:cNvPr id="7" name="Marco 6"/>
          <p:cNvSpPr/>
          <p:nvPr/>
        </p:nvSpPr>
        <p:spPr bwMode="auto">
          <a:xfrm>
            <a:off x="6051297" y="1312821"/>
            <a:ext cx="2953616" cy="3057018"/>
          </a:xfrm>
          <a:prstGeom prst="frame">
            <a:avLst>
              <a:gd name="adj1" fmla="val 17615"/>
            </a:avLst>
          </a:prstGeom>
          <a:solidFill>
            <a:schemeClr val="accent2"/>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8" name="Rectángulo 7"/>
          <p:cNvSpPr/>
          <p:nvPr/>
        </p:nvSpPr>
        <p:spPr bwMode="auto">
          <a:xfrm>
            <a:off x="5155373" y="2068946"/>
            <a:ext cx="267854" cy="1662545"/>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0" name="Rectángulo 9"/>
          <p:cNvSpPr/>
          <p:nvPr/>
        </p:nvSpPr>
        <p:spPr bwMode="auto">
          <a:xfrm>
            <a:off x="5419524" y="2068946"/>
            <a:ext cx="233609" cy="1662545"/>
          </a:xfrm>
          <a:prstGeom prst="rect">
            <a:avLst/>
          </a:prstGeom>
          <a:solidFill>
            <a:schemeClr val="bg1">
              <a:lumMod val="8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1" name="Rectángulo 10"/>
          <p:cNvSpPr/>
          <p:nvPr/>
        </p:nvSpPr>
        <p:spPr bwMode="auto">
          <a:xfrm>
            <a:off x="5653133" y="2068946"/>
            <a:ext cx="211825" cy="1662545"/>
          </a:xfrm>
          <a:prstGeom prst="rect">
            <a:avLst/>
          </a:prstGeom>
          <a:solidFill>
            <a:srgbClr val="00B0F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6" name="Rectángulo 15"/>
          <p:cNvSpPr/>
          <p:nvPr/>
        </p:nvSpPr>
        <p:spPr bwMode="auto">
          <a:xfrm>
            <a:off x="6720461" y="2023617"/>
            <a:ext cx="211825" cy="1662545"/>
          </a:xfrm>
          <a:prstGeom prst="rect">
            <a:avLst/>
          </a:prstGeom>
          <a:solidFill>
            <a:srgbClr val="00B0F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7" name="Rectángulo 16"/>
          <p:cNvSpPr/>
          <p:nvPr/>
        </p:nvSpPr>
        <p:spPr bwMode="auto">
          <a:xfrm>
            <a:off x="6932286" y="2023319"/>
            <a:ext cx="240449" cy="1662545"/>
          </a:xfrm>
          <a:prstGeom prst="rect">
            <a:avLst/>
          </a:prstGeom>
          <a:solidFill>
            <a:schemeClr val="bg1">
              <a:lumMod val="8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8" name="Rectángulo 17"/>
          <p:cNvSpPr/>
          <p:nvPr/>
        </p:nvSpPr>
        <p:spPr bwMode="auto">
          <a:xfrm>
            <a:off x="7172735" y="2019670"/>
            <a:ext cx="267854" cy="1662545"/>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5" name="Elipse 4"/>
          <p:cNvSpPr/>
          <p:nvPr/>
        </p:nvSpPr>
        <p:spPr bwMode="auto">
          <a:xfrm>
            <a:off x="5059001" y="1929634"/>
            <a:ext cx="217974" cy="1877496"/>
          </a:xfrm>
          <a:prstGeom prst="ellipse">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5" name="Elipse 14"/>
          <p:cNvSpPr/>
          <p:nvPr/>
        </p:nvSpPr>
        <p:spPr bwMode="auto">
          <a:xfrm>
            <a:off x="5290503" y="1924725"/>
            <a:ext cx="194455" cy="1877496"/>
          </a:xfrm>
          <a:prstGeom prst="ellipse">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9" name="Elipse 18"/>
          <p:cNvSpPr/>
          <p:nvPr/>
        </p:nvSpPr>
        <p:spPr bwMode="auto">
          <a:xfrm>
            <a:off x="5560533" y="1929004"/>
            <a:ext cx="194455" cy="1877496"/>
          </a:xfrm>
          <a:prstGeom prst="ellipse">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0" name="Elipse 19"/>
          <p:cNvSpPr/>
          <p:nvPr/>
        </p:nvSpPr>
        <p:spPr bwMode="auto">
          <a:xfrm>
            <a:off x="5766947" y="1912771"/>
            <a:ext cx="194455" cy="1877496"/>
          </a:xfrm>
          <a:prstGeom prst="ellipse">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1" name="Elipse 20"/>
          <p:cNvSpPr/>
          <p:nvPr/>
        </p:nvSpPr>
        <p:spPr bwMode="auto">
          <a:xfrm>
            <a:off x="6603556" y="1907127"/>
            <a:ext cx="217974" cy="1877496"/>
          </a:xfrm>
          <a:prstGeom prst="ellipse">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2" name="Elipse 21"/>
          <p:cNvSpPr/>
          <p:nvPr/>
        </p:nvSpPr>
        <p:spPr bwMode="auto">
          <a:xfrm>
            <a:off x="6844485" y="1902218"/>
            <a:ext cx="194455" cy="1877496"/>
          </a:xfrm>
          <a:prstGeom prst="ellipse">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3" name="Elipse 22"/>
          <p:cNvSpPr/>
          <p:nvPr/>
        </p:nvSpPr>
        <p:spPr bwMode="auto">
          <a:xfrm>
            <a:off x="7094266" y="1901086"/>
            <a:ext cx="194455" cy="1877496"/>
          </a:xfrm>
          <a:prstGeom prst="ellipse">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4" name="Elipse 23"/>
          <p:cNvSpPr/>
          <p:nvPr/>
        </p:nvSpPr>
        <p:spPr bwMode="auto">
          <a:xfrm>
            <a:off x="7316913" y="1901086"/>
            <a:ext cx="194455" cy="1877496"/>
          </a:xfrm>
          <a:prstGeom prst="ellipse">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9" name="Rectángulo redondeado 8"/>
          <p:cNvSpPr/>
          <p:nvPr/>
        </p:nvSpPr>
        <p:spPr bwMode="auto">
          <a:xfrm>
            <a:off x="6367934" y="1724030"/>
            <a:ext cx="2330582" cy="2212957"/>
          </a:xfrm>
          <a:prstGeom prst="roundRect">
            <a:avLst>
              <a:gd name="adj" fmla="val 16070"/>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5" name="Rectángulo redondeado 24"/>
          <p:cNvSpPr/>
          <p:nvPr/>
        </p:nvSpPr>
        <p:spPr bwMode="auto">
          <a:xfrm>
            <a:off x="6257711" y="1653691"/>
            <a:ext cx="2529589" cy="2365357"/>
          </a:xfrm>
          <a:prstGeom prst="roundRect">
            <a:avLst>
              <a:gd name="adj" fmla="val 16070"/>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6" name="Rectángulo redondeado 25"/>
          <p:cNvSpPr/>
          <p:nvPr/>
        </p:nvSpPr>
        <p:spPr bwMode="auto">
          <a:xfrm>
            <a:off x="6140292" y="1583354"/>
            <a:ext cx="2742151" cy="2517757"/>
          </a:xfrm>
          <a:prstGeom prst="roundRect">
            <a:avLst>
              <a:gd name="adj" fmla="val 16070"/>
            </a:avLst>
          </a:prstGeom>
          <a:noFill/>
          <a:ln w="1270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8" name="Marcador de contenido 2"/>
          <p:cNvSpPr txBox="1">
            <a:spLocks/>
          </p:cNvSpPr>
          <p:nvPr/>
        </p:nvSpPr>
        <p:spPr bwMode="auto">
          <a:xfrm>
            <a:off x="584666" y="1041772"/>
            <a:ext cx="3978952" cy="377342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285750" indent="-285750" algn="just">
              <a:spcBef>
                <a:spcPts val="600"/>
              </a:spcBef>
              <a:spcAft>
                <a:spcPts val="600"/>
              </a:spcAft>
              <a:buFont typeface="Lucida Grande"/>
              <a:buChar char="➽"/>
            </a:pPr>
            <a:r>
              <a:rPr lang="es-ES_tradnl" sz="1500" b="1" kern="0" dirty="0" err="1" smtClean="0"/>
              <a:t>Metodolog</a:t>
            </a:r>
            <a:r>
              <a:rPr lang="es-ES" sz="1500" b="1" kern="0" dirty="0" err="1" smtClean="0"/>
              <a:t>ía</a:t>
            </a:r>
            <a:endParaRPr lang="es-ES_tradnl" sz="1500" b="1" kern="0" dirty="0" smtClean="0"/>
          </a:p>
          <a:p>
            <a:pPr marL="449263" indent="-171450" algn="just">
              <a:spcBef>
                <a:spcPts val="600"/>
              </a:spcBef>
              <a:spcAft>
                <a:spcPts val="0"/>
              </a:spcAft>
              <a:buFont typeface="Wingdings" charset="2"/>
              <a:buChar char="§"/>
            </a:pPr>
            <a:r>
              <a:rPr lang="es-ES_tradnl" sz="1500" kern="0" dirty="0" smtClean="0"/>
              <a:t>El flujo de dispersión (es decir, </a:t>
            </a:r>
            <a:r>
              <a:rPr lang="es-ES_tradnl" sz="1500" kern="0" dirty="0" err="1" smtClean="0"/>
              <a:t>Z</a:t>
            </a:r>
            <a:r>
              <a:rPr lang="es-ES_tradnl" sz="1500" kern="0" baseline="-25000" dirty="0" err="1" smtClean="0"/>
              <a:t>cc</a:t>
            </a:r>
            <a:r>
              <a:rPr lang="es-ES_tradnl" sz="1500" kern="0" dirty="0" smtClean="0"/>
              <a:t>/</a:t>
            </a:r>
            <a:r>
              <a:rPr lang="es-ES_tradnl" sz="1500" kern="0" dirty="0" err="1" smtClean="0"/>
              <a:t>X</a:t>
            </a:r>
            <a:r>
              <a:rPr lang="es-ES_tradnl" sz="1500" kern="0" baseline="-25000" dirty="0" err="1" smtClean="0"/>
              <a:t>cc</a:t>
            </a:r>
            <a:r>
              <a:rPr lang="es-ES_tradnl" sz="1500" kern="0" dirty="0" smtClean="0"/>
              <a:t>) queda confinado b</a:t>
            </a:r>
            <a:r>
              <a:rPr lang="es-ES" sz="1500" kern="0" dirty="0" err="1" smtClean="0"/>
              <a:t>ásicamente</a:t>
            </a:r>
            <a:r>
              <a:rPr lang="es-ES" sz="1500" kern="0" dirty="0" smtClean="0"/>
              <a:t> </a:t>
            </a:r>
            <a:r>
              <a:rPr lang="es-ES_tradnl" sz="1500" kern="0" dirty="0" smtClean="0"/>
              <a:t>entre </a:t>
            </a:r>
            <a:r>
              <a:rPr lang="es-ES_tradnl" sz="1500" kern="0" dirty="0"/>
              <a:t>la superficie interior del devanado </a:t>
            </a:r>
            <a:r>
              <a:rPr lang="es-ES_tradnl" sz="1500" kern="0" dirty="0" smtClean="0"/>
              <a:t>interior, </a:t>
            </a:r>
            <a:r>
              <a:rPr lang="es-ES_tradnl" sz="1500" kern="0" dirty="0"/>
              <a:t>la superficie exterior del devanado </a:t>
            </a:r>
            <a:r>
              <a:rPr lang="es-ES_tradnl" sz="1500" kern="0" dirty="0" smtClean="0"/>
              <a:t>exterior, </a:t>
            </a:r>
            <a:r>
              <a:rPr lang="es-ES_tradnl" sz="1500" kern="0" dirty="0"/>
              <a:t>y los yugos inferior y superior. </a:t>
            </a:r>
            <a:endParaRPr lang="es-ES_tradnl" sz="1500" kern="0" dirty="0" smtClean="0"/>
          </a:p>
          <a:p>
            <a:pPr marL="449263" indent="-171450" algn="just">
              <a:spcBef>
                <a:spcPts val="600"/>
              </a:spcBef>
              <a:spcAft>
                <a:spcPts val="0"/>
              </a:spcAft>
              <a:buFont typeface="Wingdings" charset="2"/>
              <a:buChar char="§"/>
            </a:pPr>
            <a:r>
              <a:rPr lang="es-ES_tradnl" sz="1500" kern="0" dirty="0" smtClean="0"/>
              <a:t>Cuando </a:t>
            </a:r>
            <a:r>
              <a:rPr lang="es-ES_tradnl" sz="1500" kern="0" dirty="0"/>
              <a:t>ocurre una </a:t>
            </a:r>
            <a:r>
              <a:rPr lang="es-ES_tradnl" sz="1500" kern="0" dirty="0" err="1" smtClean="0"/>
              <a:t>deformaci</a:t>
            </a:r>
            <a:r>
              <a:rPr lang="es-ES" sz="1500" kern="0" dirty="0" err="1" smtClean="0"/>
              <a:t>ón</a:t>
            </a:r>
            <a:r>
              <a:rPr lang="es-ES_tradnl" sz="1500" kern="0" dirty="0" smtClean="0"/>
              <a:t> </a:t>
            </a:r>
            <a:r>
              <a:rPr lang="es-ES_tradnl" sz="1500" kern="0" dirty="0"/>
              <a:t>de los devanados se cambia la reluctancia de la trayectoria del flujo magnético, dando como resultado un cambio en la reactancia de dispersión medida.</a:t>
            </a:r>
          </a:p>
          <a:p>
            <a:pPr marL="285750" indent="-285750" algn="just">
              <a:spcBef>
                <a:spcPts val="600"/>
              </a:spcBef>
              <a:spcAft>
                <a:spcPts val="600"/>
              </a:spcAft>
              <a:buFont typeface="Wingdings" pitchFamily="2" charset="2"/>
              <a:buNone/>
            </a:pPr>
            <a:endParaRPr lang="es-ES_tradnl" sz="1500" b="1" kern="0" dirty="0" smtClean="0"/>
          </a:p>
          <a:p>
            <a:pPr marL="725488" indent="-284163" algn="just">
              <a:spcBef>
                <a:spcPts val="600"/>
              </a:spcBef>
              <a:spcAft>
                <a:spcPts val="600"/>
              </a:spcAft>
              <a:buFont typeface="Wingdings" pitchFamily="2" charset="2"/>
              <a:buNone/>
            </a:pPr>
            <a:endParaRPr lang="es-ES_tradnl" sz="1500" kern="0" dirty="0">
              <a:latin typeface="Arial" charset="0"/>
            </a:endParaRPr>
          </a:p>
        </p:txBody>
      </p:sp>
      <p:sp>
        <p:nvSpPr>
          <p:cNvPr id="12" name="CuadroTexto 11"/>
          <p:cNvSpPr txBox="1"/>
          <p:nvPr/>
        </p:nvSpPr>
        <p:spPr>
          <a:xfrm>
            <a:off x="5081455" y="3925309"/>
            <a:ext cx="415690" cy="323165"/>
          </a:xfrm>
          <a:prstGeom prst="rect">
            <a:avLst/>
          </a:prstGeom>
          <a:noFill/>
        </p:spPr>
        <p:txBody>
          <a:bodyPr wrap="none" rtlCol="0">
            <a:spAutoFit/>
          </a:bodyPr>
          <a:lstStyle/>
          <a:p>
            <a:r>
              <a:rPr lang="es-ES_tradnl" sz="1500" dirty="0" smtClean="0"/>
              <a:t>AT</a:t>
            </a:r>
            <a:endParaRPr lang="es-ES_tradnl" sz="1500" dirty="0"/>
          </a:p>
        </p:txBody>
      </p:sp>
      <p:sp>
        <p:nvSpPr>
          <p:cNvPr id="29" name="CuadroTexto 28"/>
          <p:cNvSpPr txBox="1"/>
          <p:nvPr/>
        </p:nvSpPr>
        <p:spPr>
          <a:xfrm>
            <a:off x="5577276" y="3927770"/>
            <a:ext cx="429926" cy="323165"/>
          </a:xfrm>
          <a:prstGeom prst="rect">
            <a:avLst/>
          </a:prstGeom>
          <a:noFill/>
        </p:spPr>
        <p:txBody>
          <a:bodyPr wrap="none" rtlCol="0">
            <a:spAutoFit/>
          </a:bodyPr>
          <a:lstStyle/>
          <a:p>
            <a:r>
              <a:rPr lang="es-ES_tradnl" sz="1500" dirty="0" smtClean="0"/>
              <a:t>BT</a:t>
            </a:r>
            <a:endParaRPr lang="es-ES_tradnl" sz="1500" dirty="0"/>
          </a:p>
        </p:txBody>
      </p:sp>
      <p:sp>
        <p:nvSpPr>
          <p:cNvPr id="13" name="Rectángulo 12"/>
          <p:cNvSpPr/>
          <p:nvPr/>
        </p:nvSpPr>
        <p:spPr bwMode="auto">
          <a:xfrm>
            <a:off x="4983426" y="1798027"/>
            <a:ext cx="1032562" cy="2048608"/>
          </a:xfrm>
          <a:prstGeom prst="rect">
            <a:avLst/>
          </a:prstGeom>
          <a:solidFill>
            <a:schemeClr val="bg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0" name="Rectángulo 29"/>
          <p:cNvSpPr/>
          <p:nvPr/>
        </p:nvSpPr>
        <p:spPr bwMode="auto">
          <a:xfrm>
            <a:off x="5177986" y="1891743"/>
            <a:ext cx="267854" cy="1662545"/>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1" name="Rectángulo 30"/>
          <p:cNvSpPr/>
          <p:nvPr/>
        </p:nvSpPr>
        <p:spPr bwMode="auto">
          <a:xfrm>
            <a:off x="5442137" y="2111547"/>
            <a:ext cx="224524" cy="1442742"/>
          </a:xfrm>
          <a:prstGeom prst="rect">
            <a:avLst/>
          </a:prstGeom>
          <a:solidFill>
            <a:schemeClr val="bg1">
              <a:lumMod val="8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2" name="Rectángulo 31"/>
          <p:cNvSpPr/>
          <p:nvPr/>
        </p:nvSpPr>
        <p:spPr bwMode="auto">
          <a:xfrm>
            <a:off x="5675746" y="2111546"/>
            <a:ext cx="211825" cy="1662545"/>
          </a:xfrm>
          <a:prstGeom prst="rect">
            <a:avLst/>
          </a:prstGeom>
          <a:solidFill>
            <a:srgbClr val="00B0F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3" name="Elipse 32"/>
          <p:cNvSpPr/>
          <p:nvPr/>
        </p:nvSpPr>
        <p:spPr bwMode="auto">
          <a:xfrm>
            <a:off x="5081614" y="1653691"/>
            <a:ext cx="217974" cy="2130931"/>
          </a:xfrm>
          <a:prstGeom prst="ellipse">
            <a:avLst/>
          </a:prstGeom>
          <a:noFill/>
          <a:ln w="12700" cap="flat" cmpd="sng" algn="ctr">
            <a:solidFill>
              <a:schemeClr val="accent5">
                <a:lumMod val="75000"/>
              </a:schemeClr>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4" name="Elipse 33"/>
          <p:cNvSpPr/>
          <p:nvPr/>
        </p:nvSpPr>
        <p:spPr bwMode="auto">
          <a:xfrm>
            <a:off x="5313116" y="1653691"/>
            <a:ext cx="194455" cy="2148530"/>
          </a:xfrm>
          <a:prstGeom prst="ellipse">
            <a:avLst/>
          </a:prstGeom>
          <a:noFill/>
          <a:ln w="12700" cap="flat" cmpd="sng" algn="ctr">
            <a:solidFill>
              <a:schemeClr val="accent5">
                <a:lumMod val="75000"/>
              </a:schemeClr>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5" name="Elipse 34"/>
          <p:cNvSpPr/>
          <p:nvPr/>
        </p:nvSpPr>
        <p:spPr bwMode="auto">
          <a:xfrm>
            <a:off x="5583146" y="1841989"/>
            <a:ext cx="194455" cy="2094998"/>
          </a:xfrm>
          <a:prstGeom prst="ellipse">
            <a:avLst/>
          </a:prstGeom>
          <a:noFill/>
          <a:ln w="12700" cap="flat" cmpd="sng" algn="ctr">
            <a:solidFill>
              <a:schemeClr val="accent5">
                <a:lumMod val="75000"/>
              </a:schemeClr>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6" name="Elipse 35"/>
          <p:cNvSpPr/>
          <p:nvPr/>
        </p:nvSpPr>
        <p:spPr bwMode="auto">
          <a:xfrm>
            <a:off x="5789560" y="1955371"/>
            <a:ext cx="194455" cy="2006008"/>
          </a:xfrm>
          <a:prstGeom prst="ellipse">
            <a:avLst/>
          </a:prstGeom>
          <a:noFill/>
          <a:ln w="12700" cap="flat" cmpd="sng" algn="ctr">
            <a:solidFill>
              <a:schemeClr val="accent5">
                <a:lumMod val="75000"/>
              </a:schemeClr>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7" name="Flecha arriba 36"/>
          <p:cNvSpPr/>
          <p:nvPr/>
        </p:nvSpPr>
        <p:spPr bwMode="auto">
          <a:xfrm>
            <a:off x="4758360" y="1924725"/>
            <a:ext cx="275622" cy="650449"/>
          </a:xfrm>
          <a:prstGeom prst="upArrow">
            <a:avLst/>
          </a:pr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8" name="Flecha arriba 37"/>
          <p:cNvSpPr/>
          <p:nvPr/>
        </p:nvSpPr>
        <p:spPr bwMode="auto">
          <a:xfrm flipV="1">
            <a:off x="5930565" y="3099736"/>
            <a:ext cx="275622" cy="430405"/>
          </a:xfrm>
          <a:prstGeom prst="upArrow">
            <a:avLst/>
          </a:prstGeom>
          <a:solidFill>
            <a:srgbClr val="00B0F0"/>
          </a:solidFill>
          <a:ln w="12700" cap="flat" cmpd="sng" algn="ctr">
            <a:solidFill>
              <a:srgbClr val="00B0F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5079517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sp>
        <p:nvSpPr>
          <p:cNvPr id="6" name="Marcador de contenido 2"/>
          <p:cNvSpPr>
            <a:spLocks noGrp="1"/>
          </p:cNvSpPr>
          <p:nvPr>
            <p:ph idx="1"/>
          </p:nvPr>
        </p:nvSpPr>
        <p:spPr>
          <a:xfrm>
            <a:off x="584666" y="1041772"/>
            <a:ext cx="4297971" cy="3773422"/>
          </a:xfrm>
        </p:spPr>
        <p:txBody>
          <a:bodyPr>
            <a:noAutofit/>
          </a:bodyPr>
          <a:lstStyle/>
          <a:p>
            <a:pPr marL="285750" indent="-285750" algn="just">
              <a:spcBef>
                <a:spcPts val="600"/>
              </a:spcBef>
              <a:spcAft>
                <a:spcPts val="600"/>
              </a:spcAft>
              <a:buFont typeface="Lucida Grande"/>
              <a:buChar char="➽"/>
            </a:pPr>
            <a:r>
              <a:rPr lang="es-ES_tradnl" sz="1500" b="1" dirty="0" err="1" smtClean="0"/>
              <a:t>Metodolog</a:t>
            </a:r>
            <a:r>
              <a:rPr lang="es-ES" sz="1500" b="1" dirty="0" err="1" smtClean="0"/>
              <a:t>ía</a:t>
            </a:r>
            <a:endParaRPr lang="es-ES" sz="1500" b="1" dirty="0" smtClean="0"/>
          </a:p>
          <a:p>
            <a:pPr marL="285750" indent="-285750" algn="just">
              <a:spcBef>
                <a:spcPts val="600"/>
              </a:spcBef>
              <a:spcAft>
                <a:spcPts val="600"/>
              </a:spcAft>
              <a:buFont typeface="Lucida Grande"/>
              <a:buChar char="➽"/>
            </a:pPr>
            <a:endParaRPr lang="es-ES_tradnl" sz="1500" b="1" dirty="0"/>
          </a:p>
          <a:p>
            <a:pPr marL="285750" indent="-285750" algn="just">
              <a:spcBef>
                <a:spcPts val="600"/>
              </a:spcBef>
              <a:spcAft>
                <a:spcPts val="600"/>
              </a:spcAft>
              <a:buNone/>
            </a:pPr>
            <a:endParaRPr lang="es-ES_tradnl" sz="1500" b="1" dirty="0" smtClean="0"/>
          </a:p>
          <a:p>
            <a:pPr marL="285750" indent="-285750" algn="just">
              <a:spcBef>
                <a:spcPts val="600"/>
              </a:spcBef>
              <a:spcAft>
                <a:spcPts val="600"/>
              </a:spcAf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
        <p:nvSpPr>
          <p:cNvPr id="4" name="Marcador de número de diapositiva 7"/>
          <p:cNvSpPr txBox="1">
            <a:spLocks/>
          </p:cNvSpPr>
          <p:nvPr/>
        </p:nvSpPr>
        <p:spPr>
          <a:xfrm>
            <a:off x="-1052946" y="5315809"/>
            <a:ext cx="845046" cy="365125"/>
          </a:xfrm>
          <a:prstGeom prst="rect">
            <a:avLst/>
          </a:prstGeom>
        </p:spPr>
        <p:txBody>
          <a:bodyPr/>
          <a:ls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fld id="{5561E307-B872-0849-8E9C-C4CC37E739C9}" type="slidenum">
              <a:rPr lang="es-ES_tradnl" sz="1400" b="1" smtClean="0">
                <a:solidFill>
                  <a:schemeClr val="bg1"/>
                </a:solidFill>
              </a:rPr>
              <a:pPr/>
              <a:t>45</a:t>
            </a:fld>
            <a:endParaRPr lang="es-ES_tradnl" sz="1400" b="1" dirty="0">
              <a:solidFill>
                <a:schemeClr val="bg1"/>
              </a:solidFill>
            </a:endParaRPr>
          </a:p>
        </p:txBody>
      </p:sp>
      <p:sp>
        <p:nvSpPr>
          <p:cNvPr id="28" name="Marcador de contenido 2"/>
          <p:cNvSpPr txBox="1">
            <a:spLocks/>
          </p:cNvSpPr>
          <p:nvPr/>
        </p:nvSpPr>
        <p:spPr bwMode="auto">
          <a:xfrm>
            <a:off x="584666" y="1041772"/>
            <a:ext cx="8245298" cy="377342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285750" indent="-285750" algn="just">
              <a:spcBef>
                <a:spcPts val="600"/>
              </a:spcBef>
              <a:spcAft>
                <a:spcPts val="600"/>
              </a:spcAft>
              <a:buFont typeface="Lucida Grande"/>
              <a:buChar char="➽"/>
            </a:pPr>
            <a:r>
              <a:rPr lang="es-ES_tradnl" sz="1500" b="1" kern="0" dirty="0" err="1" smtClean="0"/>
              <a:t>Metodolog</a:t>
            </a:r>
            <a:r>
              <a:rPr lang="es-ES" sz="1500" b="1" kern="0" dirty="0" err="1" smtClean="0"/>
              <a:t>ía</a:t>
            </a:r>
            <a:endParaRPr lang="es-ES_tradnl" sz="1500" b="1" kern="0" dirty="0" smtClean="0"/>
          </a:p>
          <a:p>
            <a:pPr marL="449263" indent="-171450" algn="just">
              <a:spcBef>
                <a:spcPts val="600"/>
              </a:spcBef>
              <a:spcAft>
                <a:spcPts val="0"/>
              </a:spcAft>
              <a:buFont typeface="Wingdings" charset="2"/>
              <a:buChar char="§"/>
            </a:pPr>
            <a:r>
              <a:rPr lang="es-ES_tradnl" sz="1500" kern="0" dirty="0"/>
              <a:t>El ensayo de reactancia de dispersión debe ser </a:t>
            </a:r>
            <a:r>
              <a:rPr lang="es-ES_tradnl" sz="1500" kern="0" dirty="0" smtClean="0"/>
              <a:t>visto </a:t>
            </a:r>
            <a:r>
              <a:rPr lang="es-ES_tradnl" sz="1500" kern="0" dirty="0"/>
              <a:t>en contexto con otras pruebas que son sensibles a deformaciones en los </a:t>
            </a:r>
            <a:r>
              <a:rPr lang="es-ES_tradnl" sz="1500" kern="0" dirty="0" smtClean="0"/>
              <a:t>devanados:</a:t>
            </a:r>
            <a:endParaRPr lang="es-ES_tradnl" sz="1500" kern="0" dirty="0"/>
          </a:p>
          <a:p>
            <a:pPr marL="938213" indent="-220663" algn="just">
              <a:spcBef>
                <a:spcPts val="600"/>
              </a:spcBef>
              <a:spcAft>
                <a:spcPts val="0"/>
              </a:spcAft>
              <a:buFont typeface="Arial" charset="0"/>
              <a:buChar char="•"/>
            </a:pPr>
            <a:r>
              <a:rPr lang="es-ES_tradnl" sz="1500" kern="0" dirty="0"/>
              <a:t>Análisis de respuesta en frecuencia</a:t>
            </a:r>
          </a:p>
          <a:p>
            <a:pPr marL="938213" indent="-220663" algn="just">
              <a:spcBef>
                <a:spcPts val="600"/>
              </a:spcBef>
              <a:spcAft>
                <a:spcPts val="0"/>
              </a:spcAft>
              <a:buFont typeface="Arial" charset="0"/>
              <a:buChar char="•"/>
            </a:pPr>
            <a:r>
              <a:rPr lang="es-ES_tradnl" sz="1500" kern="0" dirty="0"/>
              <a:t>Impulsos de </a:t>
            </a:r>
            <a:r>
              <a:rPr lang="es-ES_tradnl" sz="1500" kern="0" dirty="0" smtClean="0"/>
              <a:t>baja </a:t>
            </a:r>
            <a:r>
              <a:rPr lang="es-ES_tradnl" sz="1500" kern="0" dirty="0" err="1" smtClean="0"/>
              <a:t>tensi</a:t>
            </a:r>
            <a:r>
              <a:rPr lang="es-ES" sz="1500" kern="0" dirty="0" err="1" smtClean="0"/>
              <a:t>ón</a:t>
            </a:r>
            <a:endParaRPr lang="es-ES_tradnl" sz="1500" kern="0" dirty="0"/>
          </a:p>
          <a:p>
            <a:pPr marL="938213" indent="-220663" algn="just">
              <a:spcBef>
                <a:spcPts val="600"/>
              </a:spcBef>
              <a:spcAft>
                <a:spcPts val="0"/>
              </a:spcAft>
              <a:buFont typeface="Arial" charset="0"/>
              <a:buChar char="•"/>
            </a:pPr>
            <a:r>
              <a:rPr lang="es-ES_tradnl" sz="1500" kern="0" dirty="0"/>
              <a:t>Medición de la </a:t>
            </a:r>
            <a:r>
              <a:rPr lang="es-ES_tradnl" sz="1500" kern="0" dirty="0" smtClean="0"/>
              <a:t>capacitancia</a:t>
            </a:r>
          </a:p>
          <a:p>
            <a:pPr marL="449263" indent="-171450" algn="just">
              <a:spcBef>
                <a:spcPts val="600"/>
              </a:spcBef>
              <a:spcAft>
                <a:spcPts val="0"/>
              </a:spcAft>
              <a:buFont typeface="Wingdings" charset="2"/>
              <a:buChar char="§"/>
            </a:pPr>
            <a:r>
              <a:rPr lang="es-ES_tradnl" sz="1500" kern="0" dirty="0" smtClean="0"/>
              <a:t>En la jerga del ensayo se tiene que:</a:t>
            </a:r>
            <a:endParaRPr lang="es-ES_tradnl" sz="1500" kern="0" dirty="0"/>
          </a:p>
          <a:p>
            <a:pPr marL="717550" indent="0" algn="ctr">
              <a:spcBef>
                <a:spcPts val="600"/>
              </a:spcBef>
              <a:spcAft>
                <a:spcPts val="0"/>
              </a:spcAft>
              <a:buNone/>
            </a:pPr>
            <a:r>
              <a:rPr lang="es-ES_tradnl" sz="1500" b="1" kern="0" dirty="0" smtClean="0"/>
              <a:t>“reactancia de </a:t>
            </a:r>
            <a:r>
              <a:rPr lang="es-ES_tradnl" sz="1500" b="1" kern="0" dirty="0" err="1" smtClean="0"/>
              <a:t>dispersi</a:t>
            </a:r>
            <a:r>
              <a:rPr lang="es-ES" sz="1500" b="1" kern="0" dirty="0" err="1" smtClean="0"/>
              <a:t>ón</a:t>
            </a:r>
            <a:r>
              <a:rPr lang="es-ES" sz="1500" b="1" kern="0" dirty="0" smtClean="0"/>
              <a:t> = tensión de cortocircuito = reactancia de cortocircuito”</a:t>
            </a:r>
            <a:endParaRPr lang="es-ES_tradnl" sz="1500" kern="0" dirty="0"/>
          </a:p>
          <a:p>
            <a:pPr marL="285750" indent="-285750" algn="just">
              <a:spcBef>
                <a:spcPts val="600"/>
              </a:spcBef>
              <a:spcAft>
                <a:spcPts val="600"/>
              </a:spcAft>
              <a:buFont typeface="Wingdings" pitchFamily="2" charset="2"/>
              <a:buNone/>
            </a:pPr>
            <a:endParaRPr lang="es-ES_tradnl" sz="1500" b="1" kern="0" dirty="0" smtClean="0"/>
          </a:p>
          <a:p>
            <a:pPr marL="725488" indent="-284163" algn="just">
              <a:spcBef>
                <a:spcPts val="600"/>
              </a:spcBef>
              <a:spcAft>
                <a:spcPts val="600"/>
              </a:spcAft>
              <a:buFont typeface="Wingdings" pitchFamily="2" charset="2"/>
              <a:buNone/>
            </a:pPr>
            <a:endParaRPr lang="es-ES_tradnl" sz="1500" kern="0" dirty="0">
              <a:latin typeface="Arial" charset="0"/>
            </a:endParaRPr>
          </a:p>
        </p:txBody>
      </p:sp>
    </p:spTree>
    <p:extLst>
      <p:ext uri="{BB962C8B-B14F-4D97-AF65-F5344CB8AC3E}">
        <p14:creationId xmlns:p14="http://schemas.microsoft.com/office/powerpoint/2010/main" val="1791898875"/>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sp>
        <p:nvSpPr>
          <p:cNvPr id="6" name="Marcador de contenido 2"/>
          <p:cNvSpPr>
            <a:spLocks noGrp="1"/>
          </p:cNvSpPr>
          <p:nvPr>
            <p:ph idx="1"/>
          </p:nvPr>
        </p:nvSpPr>
        <p:spPr>
          <a:xfrm>
            <a:off x="584666" y="1041772"/>
            <a:ext cx="4297971" cy="3773422"/>
          </a:xfrm>
        </p:spPr>
        <p:txBody>
          <a:bodyPr>
            <a:noAutofit/>
          </a:bodyPr>
          <a:lstStyle/>
          <a:p>
            <a:pPr marL="285750" indent="-285750" algn="just">
              <a:spcBef>
                <a:spcPts val="600"/>
              </a:spcBef>
              <a:spcAft>
                <a:spcPts val="600"/>
              </a:spcAft>
              <a:buFont typeface="Lucida Grande"/>
              <a:buChar char="➽"/>
            </a:pPr>
            <a:r>
              <a:rPr lang="es-ES_tradnl" sz="1500" b="1" dirty="0" err="1" smtClean="0"/>
              <a:t>Metodolog</a:t>
            </a:r>
            <a:r>
              <a:rPr lang="es-ES" sz="1500" b="1" dirty="0" err="1" smtClean="0"/>
              <a:t>ía</a:t>
            </a:r>
            <a:endParaRPr lang="es-ES" sz="1500" b="1" dirty="0" smtClean="0"/>
          </a:p>
          <a:p>
            <a:pPr marL="285750" indent="-285750" algn="just">
              <a:spcBef>
                <a:spcPts val="600"/>
              </a:spcBef>
              <a:spcAft>
                <a:spcPts val="600"/>
              </a:spcAft>
              <a:buFont typeface="Lucida Grande"/>
              <a:buChar char="➽"/>
            </a:pPr>
            <a:endParaRPr lang="es-ES_tradnl" sz="1500" b="1" dirty="0"/>
          </a:p>
          <a:p>
            <a:pPr marL="285750" indent="-285750" algn="just">
              <a:spcBef>
                <a:spcPts val="600"/>
              </a:spcBef>
              <a:spcAft>
                <a:spcPts val="600"/>
              </a:spcAft>
              <a:buNone/>
            </a:pPr>
            <a:endParaRPr lang="es-ES_tradnl" sz="1500" b="1" dirty="0" smtClean="0"/>
          </a:p>
          <a:p>
            <a:pPr marL="285750" indent="-285750" algn="just">
              <a:spcBef>
                <a:spcPts val="600"/>
              </a:spcBef>
              <a:spcAft>
                <a:spcPts val="600"/>
              </a:spcAf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
        <p:nvSpPr>
          <p:cNvPr id="4" name="Marcador de número de diapositiva 7"/>
          <p:cNvSpPr txBox="1">
            <a:spLocks/>
          </p:cNvSpPr>
          <p:nvPr/>
        </p:nvSpPr>
        <p:spPr>
          <a:xfrm>
            <a:off x="-1052946" y="5315809"/>
            <a:ext cx="845046" cy="365125"/>
          </a:xfrm>
          <a:prstGeom prst="rect">
            <a:avLst/>
          </a:prstGeom>
        </p:spPr>
        <p:txBody>
          <a:bodyPr/>
          <a:ls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fld id="{5561E307-B872-0849-8E9C-C4CC37E739C9}" type="slidenum">
              <a:rPr lang="es-ES_tradnl" sz="1400" b="1" smtClean="0">
                <a:solidFill>
                  <a:schemeClr val="bg1"/>
                </a:solidFill>
              </a:rPr>
              <a:pPr/>
              <a:t>46</a:t>
            </a:fld>
            <a:endParaRPr lang="es-ES_tradnl" sz="1400" b="1" dirty="0">
              <a:solidFill>
                <a:schemeClr val="bg1"/>
              </a:solidFill>
            </a:endParaRPr>
          </a:p>
        </p:txBody>
      </p:sp>
      <p:sp>
        <p:nvSpPr>
          <p:cNvPr id="28" name="Marcador de contenido 2"/>
          <p:cNvSpPr txBox="1">
            <a:spLocks/>
          </p:cNvSpPr>
          <p:nvPr/>
        </p:nvSpPr>
        <p:spPr bwMode="auto">
          <a:xfrm>
            <a:off x="584666" y="1041772"/>
            <a:ext cx="8245298" cy="377342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285750" indent="-285750" algn="just">
              <a:spcBef>
                <a:spcPts val="600"/>
              </a:spcBef>
              <a:spcAft>
                <a:spcPts val="600"/>
              </a:spcAft>
              <a:buFont typeface="Lucida Grande"/>
              <a:buChar char="➽"/>
            </a:pPr>
            <a:r>
              <a:rPr lang="es-ES_tradnl" sz="1500" b="1" kern="0" dirty="0" err="1" smtClean="0"/>
              <a:t>Metodolog</a:t>
            </a:r>
            <a:r>
              <a:rPr lang="es-ES" sz="1500" b="1" kern="0" dirty="0" err="1" smtClean="0"/>
              <a:t>ía</a:t>
            </a:r>
            <a:endParaRPr lang="es-ES_tradnl" sz="1500" kern="0" dirty="0" smtClean="0"/>
          </a:p>
          <a:p>
            <a:pPr marL="449263" indent="-171450" algn="just">
              <a:spcBef>
                <a:spcPts val="600"/>
              </a:spcBef>
              <a:spcAft>
                <a:spcPts val="0"/>
              </a:spcAft>
              <a:buFont typeface="Wingdings" charset="2"/>
              <a:buChar char="§"/>
            </a:pPr>
            <a:r>
              <a:rPr lang="es-ES_tradnl" sz="1500" kern="0" dirty="0" smtClean="0"/>
              <a:t>Los valores </a:t>
            </a:r>
            <a:r>
              <a:rPr lang="es-ES_tradnl" sz="1500" kern="0" dirty="0"/>
              <a:t>de la reactancia de </a:t>
            </a:r>
            <a:r>
              <a:rPr lang="es-ES_tradnl" sz="1500" kern="0" dirty="0" err="1"/>
              <a:t>dispersi</a:t>
            </a:r>
            <a:r>
              <a:rPr lang="es-ES" sz="1500" kern="0" dirty="0" err="1"/>
              <a:t>ón</a:t>
            </a:r>
            <a:r>
              <a:rPr lang="es-ES_tradnl" sz="1500" kern="0" dirty="0" smtClean="0"/>
              <a:t> indicados en las placas de los transformadores surgen del ensayo de calentamiento, realizado en forma </a:t>
            </a:r>
            <a:r>
              <a:rPr lang="es-ES_tradnl" sz="1500" b="1" kern="0" dirty="0" err="1" smtClean="0"/>
              <a:t>trif</a:t>
            </a:r>
            <a:r>
              <a:rPr lang="es-ES" sz="1500" b="1" kern="0" dirty="0" err="1" smtClean="0"/>
              <a:t>ásica</a:t>
            </a:r>
            <a:r>
              <a:rPr lang="es-ES" sz="1500" b="1" kern="0" dirty="0" smtClean="0"/>
              <a:t> </a:t>
            </a:r>
            <a:r>
              <a:rPr lang="es-ES" sz="1500" kern="0" dirty="0" smtClean="0"/>
              <a:t>y </a:t>
            </a:r>
            <a:r>
              <a:rPr lang="es-ES_tradnl" sz="1500" kern="0" dirty="0" smtClean="0"/>
              <a:t>con la corriente </a:t>
            </a:r>
            <a:r>
              <a:rPr lang="es-ES_tradnl" sz="1500" b="1" kern="0" dirty="0" smtClean="0"/>
              <a:t>nominal.</a:t>
            </a:r>
            <a:endParaRPr lang="es-ES" sz="1500" b="1" kern="0" dirty="0" smtClean="0"/>
          </a:p>
          <a:p>
            <a:pPr marL="285750" indent="-285750" algn="just">
              <a:spcBef>
                <a:spcPts val="600"/>
              </a:spcBef>
              <a:spcAft>
                <a:spcPts val="600"/>
              </a:spcAft>
              <a:buFont typeface="Wingdings" pitchFamily="2" charset="2"/>
              <a:buNone/>
            </a:pPr>
            <a:endParaRPr lang="es-ES_tradnl" sz="1500" b="1" kern="0" dirty="0" smtClean="0"/>
          </a:p>
          <a:p>
            <a:pPr marL="725488" indent="-284163" algn="just">
              <a:spcBef>
                <a:spcPts val="600"/>
              </a:spcBef>
              <a:spcAft>
                <a:spcPts val="600"/>
              </a:spcAft>
              <a:buFont typeface="Wingdings" pitchFamily="2" charset="2"/>
              <a:buNone/>
            </a:pPr>
            <a:endParaRPr lang="es-ES_tradnl" sz="1500" kern="0" dirty="0">
              <a:latin typeface="Arial" charset="0"/>
            </a:endParaRPr>
          </a:p>
        </p:txBody>
      </p:sp>
      <p:pic>
        <p:nvPicPr>
          <p:cNvPr id="3" name="Imagen 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677919" y="2418080"/>
            <a:ext cx="5210114" cy="1594474"/>
          </a:xfrm>
          <a:prstGeom prst="rect">
            <a:avLst/>
          </a:prstGeom>
        </p:spPr>
      </p:pic>
      <p:pic>
        <p:nvPicPr>
          <p:cNvPr id="5" name="Imagen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143636" y="2234935"/>
            <a:ext cx="2127884" cy="2665595"/>
          </a:xfrm>
          <a:prstGeom prst="rect">
            <a:avLst/>
          </a:prstGeom>
        </p:spPr>
      </p:pic>
      <p:sp>
        <p:nvSpPr>
          <p:cNvPr id="7" name="Rectángulo 6"/>
          <p:cNvSpPr/>
          <p:nvPr/>
        </p:nvSpPr>
        <p:spPr bwMode="auto">
          <a:xfrm>
            <a:off x="2204720" y="2722880"/>
            <a:ext cx="995680" cy="345440"/>
          </a:xfrm>
          <a:prstGeom prst="rect">
            <a:avLst/>
          </a:prstGeom>
          <a:noFill/>
          <a:ln w="38100" cap="flat" cmpd="sng" algn="ctr">
            <a:solidFill>
              <a:srgbClr val="00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8" name="Flecha derecha 7"/>
          <p:cNvSpPr/>
          <p:nvPr/>
        </p:nvSpPr>
        <p:spPr bwMode="auto">
          <a:xfrm>
            <a:off x="3205480" y="2595880"/>
            <a:ext cx="579120" cy="599440"/>
          </a:xfrm>
          <a:prstGeom prst="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00095963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par>
                                <p:cTn id="11" presetID="5"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sp>
        <p:nvSpPr>
          <p:cNvPr id="6" name="Marcador de contenido 2"/>
          <p:cNvSpPr>
            <a:spLocks noGrp="1"/>
          </p:cNvSpPr>
          <p:nvPr>
            <p:ph idx="1"/>
          </p:nvPr>
        </p:nvSpPr>
        <p:spPr>
          <a:xfrm>
            <a:off x="584666" y="1041772"/>
            <a:ext cx="4297971" cy="3773422"/>
          </a:xfrm>
        </p:spPr>
        <p:txBody>
          <a:bodyPr>
            <a:noAutofit/>
          </a:bodyPr>
          <a:lstStyle/>
          <a:p>
            <a:pPr marL="285750" indent="-285750" algn="just">
              <a:spcBef>
                <a:spcPts val="600"/>
              </a:spcBef>
              <a:spcAft>
                <a:spcPts val="600"/>
              </a:spcAft>
              <a:buFont typeface="Lucida Grande"/>
              <a:buChar char="➽"/>
            </a:pPr>
            <a:r>
              <a:rPr lang="es-ES_tradnl" sz="1500" b="1" dirty="0" err="1" smtClean="0"/>
              <a:t>Metodolog</a:t>
            </a:r>
            <a:r>
              <a:rPr lang="es-ES" sz="1500" b="1" dirty="0" err="1" smtClean="0"/>
              <a:t>ía</a:t>
            </a:r>
            <a:endParaRPr lang="es-ES" sz="1500" b="1" dirty="0" smtClean="0"/>
          </a:p>
          <a:p>
            <a:pPr marL="285750" indent="-285750" algn="just">
              <a:spcBef>
                <a:spcPts val="600"/>
              </a:spcBef>
              <a:spcAft>
                <a:spcPts val="600"/>
              </a:spcAft>
              <a:buFont typeface="Lucida Grande"/>
              <a:buChar char="➽"/>
            </a:pPr>
            <a:endParaRPr lang="es-ES_tradnl" sz="1500" b="1" dirty="0"/>
          </a:p>
          <a:p>
            <a:pPr marL="285750" indent="-285750" algn="just">
              <a:spcBef>
                <a:spcPts val="600"/>
              </a:spcBef>
              <a:spcAft>
                <a:spcPts val="600"/>
              </a:spcAft>
              <a:buNone/>
            </a:pPr>
            <a:endParaRPr lang="es-ES_tradnl" sz="1500" b="1" dirty="0" smtClean="0"/>
          </a:p>
          <a:p>
            <a:pPr marL="285750" indent="-285750" algn="just">
              <a:spcBef>
                <a:spcPts val="600"/>
              </a:spcBef>
              <a:spcAft>
                <a:spcPts val="600"/>
              </a:spcAf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
        <p:nvSpPr>
          <p:cNvPr id="4" name="Marcador de número de diapositiva 7"/>
          <p:cNvSpPr txBox="1">
            <a:spLocks/>
          </p:cNvSpPr>
          <p:nvPr/>
        </p:nvSpPr>
        <p:spPr>
          <a:xfrm>
            <a:off x="-1052946" y="5315809"/>
            <a:ext cx="845046" cy="365125"/>
          </a:xfrm>
          <a:prstGeom prst="rect">
            <a:avLst/>
          </a:prstGeom>
        </p:spPr>
        <p:txBody>
          <a:bodyPr/>
          <a:ls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fld id="{5561E307-B872-0849-8E9C-C4CC37E739C9}" type="slidenum">
              <a:rPr lang="es-ES_tradnl" sz="1400" b="1" smtClean="0">
                <a:solidFill>
                  <a:schemeClr val="bg1"/>
                </a:solidFill>
              </a:rPr>
              <a:pPr/>
              <a:t>47</a:t>
            </a:fld>
            <a:endParaRPr lang="es-ES_tradnl" sz="1400" b="1" dirty="0">
              <a:solidFill>
                <a:schemeClr val="bg1"/>
              </a:solidFill>
            </a:endParaRPr>
          </a:p>
        </p:txBody>
      </p:sp>
      <p:sp>
        <p:nvSpPr>
          <p:cNvPr id="28" name="Marcador de contenido 2"/>
          <p:cNvSpPr txBox="1">
            <a:spLocks/>
          </p:cNvSpPr>
          <p:nvPr/>
        </p:nvSpPr>
        <p:spPr bwMode="auto">
          <a:xfrm>
            <a:off x="584666" y="1041772"/>
            <a:ext cx="8245298" cy="377342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285750" indent="-285750" algn="just">
              <a:spcBef>
                <a:spcPts val="600"/>
              </a:spcBef>
              <a:spcAft>
                <a:spcPts val="600"/>
              </a:spcAft>
              <a:buFont typeface="Lucida Grande"/>
              <a:buChar char="➽"/>
            </a:pPr>
            <a:r>
              <a:rPr lang="es-ES_tradnl" sz="1500" b="1" kern="0" dirty="0" err="1" smtClean="0"/>
              <a:t>Metodolog</a:t>
            </a:r>
            <a:r>
              <a:rPr lang="es-ES" sz="1500" b="1" kern="0" dirty="0" err="1" smtClean="0"/>
              <a:t>ía</a:t>
            </a:r>
            <a:endParaRPr lang="es-ES_tradnl" sz="1500" b="1" kern="0" dirty="0" smtClean="0"/>
          </a:p>
          <a:p>
            <a:pPr marL="449263" indent="-171450" algn="just">
              <a:spcBef>
                <a:spcPts val="600"/>
              </a:spcBef>
              <a:spcAft>
                <a:spcPts val="0"/>
              </a:spcAft>
              <a:buFont typeface="Wingdings" charset="2"/>
              <a:buChar char="§"/>
            </a:pPr>
            <a:r>
              <a:rPr lang="es-ES_tradnl" sz="1500" kern="0" dirty="0" smtClean="0"/>
              <a:t>Por </a:t>
            </a:r>
            <a:r>
              <a:rPr lang="es-ES_tradnl" sz="1500" kern="0" dirty="0"/>
              <a:t>lo general </a:t>
            </a:r>
            <a:r>
              <a:rPr lang="es-ES_tradnl" sz="1500" kern="0" dirty="0" smtClean="0"/>
              <a:t>en el campo, se hace el ensayo empleando una fuente </a:t>
            </a:r>
            <a:r>
              <a:rPr lang="es-ES_tradnl" sz="1500" kern="0" dirty="0" err="1" smtClean="0"/>
              <a:t>monof</a:t>
            </a:r>
            <a:r>
              <a:rPr lang="es-ES" sz="1500" kern="0" dirty="0" err="1" smtClean="0"/>
              <a:t>ásica</a:t>
            </a:r>
            <a:r>
              <a:rPr lang="es-ES" sz="1500" kern="0" dirty="0" smtClean="0"/>
              <a:t> de “alta corriente” (2 a 10 A)  y </a:t>
            </a:r>
            <a:r>
              <a:rPr lang="es-ES" sz="1500" kern="0" dirty="0"/>
              <a:t>b</a:t>
            </a:r>
            <a:r>
              <a:rPr lang="es-ES" sz="1500" kern="0" dirty="0" smtClean="0"/>
              <a:t>aja tensión (100 V) </a:t>
            </a:r>
            <a:r>
              <a:rPr lang="es-ES_tradnl" sz="1500" kern="0" dirty="0" smtClean="0"/>
              <a:t>y </a:t>
            </a:r>
            <a:r>
              <a:rPr lang="es-ES_tradnl" sz="1500" kern="0" dirty="0"/>
              <a:t>se calcula la reactancia de dispersión para cada una de las fases.</a:t>
            </a:r>
          </a:p>
          <a:p>
            <a:pPr marL="449263" indent="-171450" algn="just">
              <a:spcBef>
                <a:spcPts val="600"/>
              </a:spcBef>
              <a:spcAft>
                <a:spcPts val="0"/>
              </a:spcAft>
              <a:buFont typeface="Wingdings" charset="2"/>
              <a:buChar char="§"/>
            </a:pPr>
            <a:r>
              <a:rPr lang="es-ES_tradnl" sz="1500" kern="0" dirty="0" smtClean="0"/>
              <a:t>Hay </a:t>
            </a:r>
            <a:r>
              <a:rPr lang="es-ES_tradnl" sz="1500" kern="0" dirty="0"/>
              <a:t>dos </a:t>
            </a:r>
            <a:r>
              <a:rPr lang="es-ES_tradnl" sz="1500" kern="0" dirty="0" smtClean="0"/>
              <a:t>metodologías </a:t>
            </a:r>
            <a:r>
              <a:rPr lang="es-ES_tradnl" sz="1500" kern="0" dirty="0"/>
              <a:t>para hacer la prueba en el campo</a:t>
            </a:r>
            <a:r>
              <a:rPr lang="es-ES_tradnl" sz="1500" kern="0" dirty="0" smtClean="0"/>
              <a:t>:</a:t>
            </a:r>
          </a:p>
          <a:p>
            <a:pPr marL="449263" indent="-171450" algn="just">
              <a:spcBef>
                <a:spcPts val="600"/>
              </a:spcBef>
              <a:spcAft>
                <a:spcPts val="0"/>
              </a:spcAft>
              <a:buFont typeface="Wingdings" charset="2"/>
              <a:buChar char="§"/>
            </a:pPr>
            <a:endParaRPr lang="es-ES_tradnl" sz="1500" kern="0" dirty="0"/>
          </a:p>
          <a:p>
            <a:pPr marL="449263" indent="-171450" algn="just">
              <a:spcBef>
                <a:spcPts val="600"/>
              </a:spcBef>
              <a:spcAft>
                <a:spcPts val="0"/>
              </a:spcAft>
              <a:buFont typeface="Wingdings" charset="2"/>
              <a:buChar char="§"/>
            </a:pPr>
            <a:endParaRPr lang="es-ES_tradnl" sz="1500" kern="0" dirty="0" smtClean="0"/>
          </a:p>
          <a:p>
            <a:pPr marL="449263" indent="-171450" algn="just">
              <a:spcBef>
                <a:spcPts val="600"/>
              </a:spcBef>
              <a:spcAft>
                <a:spcPts val="0"/>
              </a:spcAft>
              <a:buFont typeface="Wingdings" charset="2"/>
              <a:buChar char="§"/>
            </a:pPr>
            <a:endParaRPr lang="es-ES_tradnl" sz="1500" kern="0" dirty="0"/>
          </a:p>
          <a:p>
            <a:pPr marL="449263" indent="-171450" algn="just">
              <a:spcBef>
                <a:spcPts val="600"/>
              </a:spcBef>
              <a:spcAft>
                <a:spcPts val="0"/>
              </a:spcAft>
              <a:buFont typeface="Wingdings" charset="2"/>
              <a:buChar char="§"/>
            </a:pPr>
            <a:endParaRPr lang="es-ES_tradnl" sz="1500" kern="0" dirty="0" smtClean="0"/>
          </a:p>
          <a:p>
            <a:pPr marL="449263" indent="-171450" algn="just">
              <a:spcBef>
                <a:spcPts val="600"/>
              </a:spcBef>
              <a:spcAft>
                <a:spcPts val="0"/>
              </a:spcAft>
              <a:buFont typeface="Wingdings" charset="2"/>
              <a:buChar char="§"/>
            </a:pPr>
            <a:endParaRPr lang="es-ES_tradnl" sz="1500" kern="0" dirty="0"/>
          </a:p>
          <a:p>
            <a:pPr marL="285750" indent="-285750" algn="just">
              <a:spcBef>
                <a:spcPts val="600"/>
              </a:spcBef>
              <a:spcAft>
                <a:spcPts val="600"/>
              </a:spcAft>
              <a:buFont typeface="Wingdings" pitchFamily="2" charset="2"/>
              <a:buNone/>
            </a:pPr>
            <a:endParaRPr lang="es-ES_tradnl" sz="1500" b="1" kern="0" dirty="0" smtClean="0"/>
          </a:p>
          <a:p>
            <a:pPr marL="725488" indent="-284163" algn="just">
              <a:spcBef>
                <a:spcPts val="600"/>
              </a:spcBef>
              <a:spcAft>
                <a:spcPts val="600"/>
              </a:spcAft>
              <a:buFont typeface="Wingdings" pitchFamily="2" charset="2"/>
              <a:buNone/>
            </a:pPr>
            <a:endParaRPr lang="es-ES_tradnl" sz="1500" kern="0" dirty="0">
              <a:latin typeface="Arial" charset="0"/>
            </a:endParaRPr>
          </a:p>
        </p:txBody>
      </p:sp>
      <p:graphicFrame>
        <p:nvGraphicFramePr>
          <p:cNvPr id="5" name="Diagrama 4"/>
          <p:cNvGraphicFramePr/>
          <p:nvPr>
            <p:extLst>
              <p:ext uri="{D42A27DB-BD31-4B8C-83A1-F6EECF244321}">
                <p14:modId xmlns:p14="http://schemas.microsoft.com/office/powerpoint/2010/main" val="70322086"/>
              </p:ext>
            </p:extLst>
          </p:nvPr>
        </p:nvGraphicFramePr>
        <p:xfrm>
          <a:off x="335280" y="2693763"/>
          <a:ext cx="5020886" cy="1302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n 8" descr="Captura de pantalla 2012-03-23 a las 12.54.28.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854942" y="2650837"/>
            <a:ext cx="3868442" cy="1810005"/>
          </a:xfrm>
          <a:prstGeom prst="rect">
            <a:avLst/>
          </a:prstGeom>
        </p:spPr>
      </p:pic>
    </p:spTree>
    <p:extLst>
      <p:ext uri="{BB962C8B-B14F-4D97-AF65-F5344CB8AC3E}">
        <p14:creationId xmlns:p14="http://schemas.microsoft.com/office/powerpoint/2010/main" val="8342735"/>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sp>
        <p:nvSpPr>
          <p:cNvPr id="6" name="Marcador de contenido 2"/>
          <p:cNvSpPr>
            <a:spLocks noGrp="1"/>
          </p:cNvSpPr>
          <p:nvPr>
            <p:ph idx="1"/>
          </p:nvPr>
        </p:nvSpPr>
        <p:spPr>
          <a:xfrm>
            <a:off x="584665" y="1041772"/>
            <a:ext cx="5855891" cy="3773422"/>
          </a:xfrm>
        </p:spPr>
        <p:txBody>
          <a:bodyPr>
            <a:noAutofit/>
          </a:bodyPr>
          <a:lstStyle/>
          <a:p>
            <a:pPr marL="285750" indent="-285750" algn="just">
              <a:spcBef>
                <a:spcPts val="600"/>
              </a:spcBef>
              <a:buFont typeface="Lucida Grande"/>
              <a:buChar char="➽"/>
            </a:pPr>
            <a:r>
              <a:rPr lang="es-ES_tradnl" sz="1500" b="1" dirty="0" smtClean="0"/>
              <a:t>Metodología</a:t>
            </a:r>
          </a:p>
          <a:p>
            <a:pPr marL="312738" indent="0" algn="just">
              <a:spcBef>
                <a:spcPts val="600"/>
              </a:spcBef>
              <a:buNone/>
            </a:pPr>
            <a:r>
              <a:rPr lang="es-ES_tradnl" sz="1500" b="1" dirty="0" smtClean="0">
                <a:solidFill>
                  <a:srgbClr val="00233C"/>
                </a:solidFill>
                <a:latin typeface="Arial" charset="0"/>
                <a:ea typeface="ＭＳ Ｐゴシック" charset="0"/>
              </a:rPr>
              <a:t>1) Fase o fase</a:t>
            </a:r>
          </a:p>
          <a:p>
            <a:pPr marL="717550" indent="-220663" algn="just">
              <a:spcBef>
                <a:spcPts val="600"/>
              </a:spcBef>
              <a:buFont typeface="Arial" charset="0"/>
              <a:buChar char="•"/>
            </a:pPr>
            <a:r>
              <a:rPr lang="es-ES" sz="1500" dirty="0">
                <a:solidFill>
                  <a:srgbClr val="00233C"/>
                </a:solidFill>
                <a:latin typeface="Arial" charset="0"/>
                <a:ea typeface="ＭＳ Ｐゴシック" charset="0"/>
              </a:rPr>
              <a:t>Se mide independientemente cada fase por vez, con el secundario en cortocircuito sólo para la fase a ensayar. Las fases no ensayadas se dejan “flotando”.</a:t>
            </a:r>
          </a:p>
          <a:p>
            <a:pPr marL="717550" indent="-220663" algn="just">
              <a:spcBef>
                <a:spcPts val="600"/>
              </a:spcBef>
              <a:buFont typeface="Arial" charset="0"/>
              <a:buChar char="•"/>
            </a:pPr>
            <a:r>
              <a:rPr lang="es-ES" sz="1500" dirty="0">
                <a:solidFill>
                  <a:srgbClr val="00233C"/>
                </a:solidFill>
                <a:latin typeface="Arial" charset="0"/>
                <a:ea typeface="ＭＳ Ｐゴシック" charset="0"/>
              </a:rPr>
              <a:t>Los resultados obtenidos </a:t>
            </a:r>
            <a:r>
              <a:rPr lang="es-ES" sz="1500" b="1" dirty="0">
                <a:solidFill>
                  <a:srgbClr val="00233C"/>
                </a:solidFill>
                <a:latin typeface="Arial" charset="0"/>
                <a:ea typeface="ＭＳ Ｐゴシック" charset="0"/>
              </a:rPr>
              <a:t>no son comparables </a:t>
            </a:r>
            <a:r>
              <a:rPr lang="es-ES" sz="1500" dirty="0">
                <a:solidFill>
                  <a:srgbClr val="00233C"/>
                </a:solidFill>
                <a:latin typeface="Arial" charset="0"/>
                <a:ea typeface="ＭＳ Ｐゴシック" charset="0"/>
              </a:rPr>
              <a:t>con los de placa. Sin embargo, los tres conjuntos de datos por fase pueden registrarse como referencia para ensayos futuros, ya que los datos por fase son una mejor manera de caracterizar el transformador.</a:t>
            </a:r>
          </a:p>
        </p:txBody>
      </p:sp>
      <p:pic>
        <p:nvPicPr>
          <p:cNvPr id="3" name="Imagen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888902" y="3609339"/>
            <a:ext cx="2648138" cy="1534161"/>
          </a:xfrm>
          <a:prstGeom prst="rect">
            <a:avLst/>
          </a:prstGeom>
        </p:spPr>
      </p:pic>
      <p:pic>
        <p:nvPicPr>
          <p:cNvPr id="5" name="Imagen 4"/>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84666" y="3703320"/>
            <a:ext cx="2354876" cy="1394460"/>
          </a:xfrm>
          <a:prstGeom prst="rect">
            <a:avLst/>
          </a:prstGeom>
        </p:spPr>
      </p:pic>
      <p:pic>
        <p:nvPicPr>
          <p:cNvPr id="7" name="Imagen 6"/>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399880" y="3546015"/>
            <a:ext cx="2304236" cy="1528707"/>
          </a:xfrm>
          <a:prstGeom prst="rect">
            <a:avLst/>
          </a:prstGeom>
        </p:spPr>
      </p:pic>
      <mc:AlternateContent xmlns:mc="http://schemas.openxmlformats.org/markup-compatibility/2006" xmlns:a14="http://schemas.microsoft.com/office/drawing/2010/main">
        <mc:Choice Requires="a14">
          <p:sp>
            <p:nvSpPr>
              <p:cNvPr id="10" name="CuadroTexto 9"/>
              <p:cNvSpPr txBox="1"/>
              <p:nvPr/>
            </p:nvSpPr>
            <p:spPr>
              <a:xfrm>
                <a:off x="6666881" y="1439121"/>
                <a:ext cx="2263055" cy="48538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i="1" smtClean="0">
                          <a:latin typeface="Cambria Math"/>
                        </a:rPr>
                        <m:t>𝑍</m:t>
                      </m:r>
                      <m:r>
                        <a:rPr lang="es-ES" sz="1200" b="0" i="1" smtClean="0">
                          <a:latin typeface="Cambria Math" charset="0"/>
                        </a:rPr>
                        <m:t>(</m:t>
                      </m:r>
                      <m:r>
                        <a:rPr lang="es-ES" sz="1200" b="0" i="1" smtClean="0">
                          <a:latin typeface="Cambria Math" charset="0"/>
                        </a:rPr>
                        <m:t>𝑑𝑒𝑙𝑡𝑎</m:t>
                      </m:r>
                      <m:r>
                        <a:rPr lang="es-ES" sz="1200" b="0" i="1" smtClean="0">
                          <a:latin typeface="Cambria Math" charset="0"/>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30</m:t>
                          </m:r>
                        </m:den>
                      </m:f>
                      <m:r>
                        <a:rPr lang="en-US" sz="1200" i="1">
                          <a:latin typeface="Cambria Math"/>
                          <a:ea typeface="Cambria Math"/>
                        </a:rPr>
                        <m:t>∙</m:t>
                      </m:r>
                      <m:f>
                        <m:fPr>
                          <m:ctrlPr>
                            <a:rPr lang="en-US" sz="1200" i="1">
                              <a:latin typeface="Cambria Math" panose="02040503050406030204" pitchFamily="18" charset="0"/>
                              <a:ea typeface="Cambria Math"/>
                            </a:rPr>
                          </m:ctrlPr>
                        </m:fPr>
                        <m:num>
                          <m:sSub>
                            <m:sSubPr>
                              <m:ctrlPr>
                                <a:rPr lang="en-US" sz="1200" i="1">
                                  <a:latin typeface="Cambria Math" panose="02040503050406030204" pitchFamily="18" charset="0"/>
                                  <a:ea typeface="Cambria Math"/>
                                </a:rPr>
                              </m:ctrlPr>
                            </m:sSubPr>
                            <m:e>
                              <m:r>
                                <a:rPr lang="es-ES" sz="1200" b="0" i="1" smtClean="0">
                                  <a:latin typeface="Cambria Math" charset="0"/>
                                  <a:ea typeface="Cambria Math"/>
                                </a:rPr>
                                <m:t>𝑈</m:t>
                              </m:r>
                            </m:e>
                            <m:sub>
                              <m:r>
                                <a:rPr lang="en-US" sz="1200" i="1">
                                  <a:latin typeface="Cambria Math"/>
                                  <a:ea typeface="Cambria Math"/>
                                </a:rPr>
                                <m:t>𝑇</m:t>
                              </m:r>
                            </m:sub>
                          </m:sSub>
                        </m:num>
                        <m:den>
                          <m:sSub>
                            <m:sSubPr>
                              <m:ctrlPr>
                                <a:rPr lang="en-US" sz="1200" i="1">
                                  <a:latin typeface="Cambria Math" panose="02040503050406030204" pitchFamily="18" charset="0"/>
                                  <a:ea typeface="Cambria Math"/>
                                </a:rPr>
                              </m:ctrlPr>
                            </m:sSubPr>
                            <m:e>
                              <m:r>
                                <a:rPr lang="en-US" sz="1200" i="1">
                                  <a:latin typeface="Cambria Math"/>
                                  <a:ea typeface="Cambria Math"/>
                                </a:rPr>
                                <m:t>𝐼</m:t>
                              </m:r>
                            </m:e>
                            <m:sub>
                              <m:r>
                                <a:rPr lang="en-US" sz="1200" i="1">
                                  <a:latin typeface="Cambria Math"/>
                                  <a:ea typeface="Cambria Math"/>
                                </a:rPr>
                                <m:t>𝑇</m:t>
                              </m:r>
                            </m:sub>
                          </m:sSub>
                        </m:den>
                      </m:f>
                      <m:r>
                        <a:rPr lang="en-US" sz="1200" i="1">
                          <a:latin typeface="Cambria Math"/>
                          <a:ea typeface="Cambria Math"/>
                        </a:rPr>
                        <m:t>∙</m:t>
                      </m:r>
                      <m:f>
                        <m:fPr>
                          <m:ctrlPr>
                            <a:rPr lang="en-US" sz="1200" i="1">
                              <a:latin typeface="Cambria Math" panose="02040503050406030204" pitchFamily="18" charset="0"/>
                              <a:ea typeface="Cambria Math"/>
                            </a:rPr>
                          </m:ctrlPr>
                        </m:fPr>
                        <m:num>
                          <m:sSub>
                            <m:sSubPr>
                              <m:ctrlPr>
                                <a:rPr lang="en-US" sz="1200" i="1">
                                  <a:latin typeface="Cambria Math" panose="02040503050406030204" pitchFamily="18" charset="0"/>
                                  <a:ea typeface="Cambria Math"/>
                                </a:rPr>
                              </m:ctrlPr>
                            </m:sSubPr>
                            <m:e>
                              <m:r>
                                <a:rPr lang="en-US" sz="1200" i="1">
                                  <a:latin typeface="Cambria Math"/>
                                  <a:ea typeface="Cambria Math"/>
                                </a:rPr>
                                <m:t>𝑆</m:t>
                              </m:r>
                            </m:e>
                            <m:sub>
                              <m:r>
                                <a:rPr lang="en-US" sz="1200" i="1">
                                  <a:latin typeface="Cambria Math"/>
                                  <a:ea typeface="Cambria Math"/>
                                </a:rPr>
                                <m:t>3∅</m:t>
                              </m:r>
                            </m:sub>
                          </m:sSub>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ea typeface="Cambria Math"/>
                                    </a:rPr>
                                  </m:ctrlPr>
                                </m:dPr>
                                <m:e>
                                  <m:sSub>
                                    <m:sSubPr>
                                      <m:ctrlPr>
                                        <a:rPr lang="en-US" sz="1200" i="1">
                                          <a:latin typeface="Cambria Math" panose="02040503050406030204" pitchFamily="18" charset="0"/>
                                          <a:ea typeface="Cambria Math"/>
                                        </a:rPr>
                                      </m:ctrlPr>
                                    </m:sSubPr>
                                    <m:e>
                                      <m:r>
                                        <a:rPr lang="en-US" sz="1200" i="1">
                                          <a:latin typeface="Cambria Math"/>
                                          <a:ea typeface="Cambria Math"/>
                                        </a:rPr>
                                        <m:t>𝑉</m:t>
                                      </m:r>
                                    </m:e>
                                    <m:sub>
                                      <m:r>
                                        <a:rPr lang="en-US" sz="1200" i="1">
                                          <a:latin typeface="Cambria Math"/>
                                          <a:ea typeface="Cambria Math"/>
                                        </a:rPr>
                                        <m:t>𝐿</m:t>
                                      </m:r>
                                      <m:r>
                                        <a:rPr lang="en-US" sz="1200" i="1">
                                          <a:latin typeface="Cambria Math"/>
                                          <a:ea typeface="Cambria Math"/>
                                        </a:rPr>
                                        <m:t>−</m:t>
                                      </m:r>
                                      <m:r>
                                        <a:rPr lang="en-US" sz="1200" i="1">
                                          <a:latin typeface="Cambria Math"/>
                                          <a:ea typeface="Cambria Math"/>
                                        </a:rPr>
                                        <m:t>𝐿</m:t>
                                      </m:r>
                                    </m:sub>
                                  </m:sSub>
                                </m:e>
                              </m:d>
                            </m:e>
                            <m:sup>
                              <m:r>
                                <a:rPr lang="en-US" sz="1200" i="1">
                                  <a:latin typeface="Cambria Math"/>
                                  <a:ea typeface="Cambria Math"/>
                                </a:rPr>
                                <m:t>2</m:t>
                              </m:r>
                            </m:sup>
                          </m:sSup>
                        </m:den>
                      </m:f>
                    </m:oMath>
                  </m:oMathPara>
                </a14:m>
                <a:endParaRPr lang="es-ES_tradnl" sz="1200"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6666881" y="1439121"/>
                <a:ext cx="2263055" cy="485389"/>
              </a:xfrm>
              <a:prstGeom prst="rect">
                <a:avLst/>
              </a:prstGeom>
              <a:blipFill rotWithShape="0">
                <a:blip r:embed="rId5"/>
                <a:stretch>
                  <a:fillRect/>
                </a:stretch>
              </a:blipFill>
            </p:spPr>
            <p:txBody>
              <a:bodyPr/>
              <a:lstStyle/>
              <a:p>
                <a:r>
                  <a:rPr lang="es-ES_tradnl">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6661380" y="2035836"/>
                <a:ext cx="2377254" cy="46942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i="1" smtClean="0">
                          <a:latin typeface="Cambria Math"/>
                        </a:rPr>
                        <m:t>𝑍</m:t>
                      </m:r>
                      <m:r>
                        <a:rPr lang="es-ES" sz="1200" b="0" i="1" smtClean="0">
                          <a:latin typeface="Cambria Math" charset="0"/>
                        </a:rPr>
                        <m:t>(</m:t>
                      </m:r>
                      <m:r>
                        <a:rPr lang="es-ES" sz="1200" b="0" i="1" smtClean="0">
                          <a:latin typeface="Cambria Math" charset="0"/>
                        </a:rPr>
                        <m:t>𝑒𝑠𝑡𝑟𝑒𝑙𝑙𝑎</m:t>
                      </m:r>
                      <m:r>
                        <a:rPr lang="es-ES" sz="1200" b="0" i="1" smtClean="0">
                          <a:latin typeface="Cambria Math" charset="0"/>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10</m:t>
                          </m:r>
                        </m:den>
                      </m:f>
                      <m:r>
                        <a:rPr lang="en-US" sz="1200" i="1">
                          <a:latin typeface="Cambria Math"/>
                          <a:ea typeface="Cambria Math"/>
                        </a:rPr>
                        <m:t>∙</m:t>
                      </m:r>
                      <m:f>
                        <m:fPr>
                          <m:ctrlPr>
                            <a:rPr lang="en-US" sz="1200" i="1">
                              <a:latin typeface="Cambria Math" panose="02040503050406030204" pitchFamily="18" charset="0"/>
                              <a:ea typeface="Cambria Math"/>
                            </a:rPr>
                          </m:ctrlPr>
                        </m:fPr>
                        <m:num>
                          <m:sSub>
                            <m:sSubPr>
                              <m:ctrlPr>
                                <a:rPr lang="en-US" sz="1200" i="1">
                                  <a:latin typeface="Cambria Math" panose="02040503050406030204" pitchFamily="18" charset="0"/>
                                  <a:ea typeface="Cambria Math"/>
                                </a:rPr>
                              </m:ctrlPr>
                            </m:sSubPr>
                            <m:e>
                              <m:r>
                                <a:rPr lang="es-ES" sz="1200" i="1">
                                  <a:latin typeface="Cambria Math" charset="0"/>
                                  <a:ea typeface="Cambria Math"/>
                                </a:rPr>
                                <m:t>𝑈</m:t>
                              </m:r>
                            </m:e>
                            <m:sub>
                              <m:r>
                                <a:rPr lang="en-US" sz="1200" i="1">
                                  <a:latin typeface="Cambria Math"/>
                                  <a:ea typeface="Cambria Math"/>
                                </a:rPr>
                                <m:t>𝑇</m:t>
                              </m:r>
                            </m:sub>
                          </m:sSub>
                        </m:num>
                        <m:den>
                          <m:sSub>
                            <m:sSubPr>
                              <m:ctrlPr>
                                <a:rPr lang="en-US" sz="1200" i="1">
                                  <a:latin typeface="Cambria Math" panose="02040503050406030204" pitchFamily="18" charset="0"/>
                                  <a:ea typeface="Cambria Math"/>
                                </a:rPr>
                              </m:ctrlPr>
                            </m:sSubPr>
                            <m:e>
                              <m:r>
                                <a:rPr lang="en-US" sz="1200" i="1">
                                  <a:latin typeface="Cambria Math"/>
                                  <a:ea typeface="Cambria Math"/>
                                </a:rPr>
                                <m:t>𝐼</m:t>
                              </m:r>
                            </m:e>
                            <m:sub>
                              <m:r>
                                <a:rPr lang="en-US" sz="1200" i="1">
                                  <a:latin typeface="Cambria Math"/>
                                  <a:ea typeface="Cambria Math"/>
                                </a:rPr>
                                <m:t>𝑇</m:t>
                              </m:r>
                            </m:sub>
                          </m:sSub>
                        </m:den>
                      </m:f>
                      <m:r>
                        <a:rPr lang="en-US" sz="1200" i="1">
                          <a:latin typeface="Cambria Math"/>
                          <a:ea typeface="Cambria Math"/>
                        </a:rPr>
                        <m:t>∙</m:t>
                      </m:r>
                      <m:f>
                        <m:fPr>
                          <m:ctrlPr>
                            <a:rPr lang="en-US" sz="1200" i="1">
                              <a:latin typeface="Cambria Math" panose="02040503050406030204" pitchFamily="18" charset="0"/>
                              <a:ea typeface="Cambria Math"/>
                            </a:rPr>
                          </m:ctrlPr>
                        </m:fPr>
                        <m:num>
                          <m:sSub>
                            <m:sSubPr>
                              <m:ctrlPr>
                                <a:rPr lang="en-US" sz="1200" i="1">
                                  <a:latin typeface="Cambria Math" panose="02040503050406030204" pitchFamily="18" charset="0"/>
                                  <a:ea typeface="Cambria Math"/>
                                </a:rPr>
                              </m:ctrlPr>
                            </m:sSubPr>
                            <m:e>
                              <m:r>
                                <a:rPr lang="en-US" sz="1200" i="1">
                                  <a:latin typeface="Cambria Math"/>
                                  <a:ea typeface="Cambria Math"/>
                                </a:rPr>
                                <m:t>𝑆</m:t>
                              </m:r>
                            </m:e>
                            <m:sub>
                              <m:r>
                                <a:rPr lang="en-US" sz="1200" i="1">
                                  <a:latin typeface="Cambria Math"/>
                                  <a:ea typeface="Cambria Math"/>
                                </a:rPr>
                                <m:t>3∅</m:t>
                              </m:r>
                            </m:sub>
                          </m:sSub>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ea typeface="Cambria Math"/>
                                    </a:rPr>
                                  </m:ctrlPr>
                                </m:dPr>
                                <m:e>
                                  <m:sSub>
                                    <m:sSubPr>
                                      <m:ctrlPr>
                                        <a:rPr lang="en-US" sz="1200" i="1">
                                          <a:latin typeface="Cambria Math" panose="02040503050406030204" pitchFamily="18" charset="0"/>
                                          <a:ea typeface="Cambria Math"/>
                                        </a:rPr>
                                      </m:ctrlPr>
                                    </m:sSubPr>
                                    <m:e>
                                      <m:r>
                                        <a:rPr lang="en-US" sz="1200" i="1">
                                          <a:latin typeface="Cambria Math"/>
                                          <a:ea typeface="Cambria Math"/>
                                        </a:rPr>
                                        <m:t>𝑉</m:t>
                                      </m:r>
                                    </m:e>
                                    <m:sub>
                                      <m:r>
                                        <a:rPr lang="en-US" sz="1200" i="1">
                                          <a:latin typeface="Cambria Math"/>
                                          <a:ea typeface="Cambria Math"/>
                                        </a:rPr>
                                        <m:t>𝐿</m:t>
                                      </m:r>
                                      <m:r>
                                        <a:rPr lang="en-US" sz="1200" i="1">
                                          <a:latin typeface="Cambria Math"/>
                                          <a:ea typeface="Cambria Math"/>
                                        </a:rPr>
                                        <m:t>−</m:t>
                                      </m:r>
                                      <m:r>
                                        <a:rPr lang="en-US" sz="1200" i="1">
                                          <a:latin typeface="Cambria Math"/>
                                          <a:ea typeface="Cambria Math"/>
                                        </a:rPr>
                                        <m:t>𝐿</m:t>
                                      </m:r>
                                    </m:sub>
                                  </m:sSub>
                                </m:e>
                              </m:d>
                            </m:e>
                            <m:sup>
                              <m:r>
                                <a:rPr lang="en-US" sz="1200" i="1">
                                  <a:latin typeface="Cambria Math"/>
                                  <a:ea typeface="Cambria Math"/>
                                </a:rPr>
                                <m:t>2</m:t>
                              </m:r>
                            </m:sup>
                          </m:sSup>
                        </m:den>
                      </m:f>
                    </m:oMath>
                  </m:oMathPara>
                </a14:m>
                <a:endParaRPr lang="en-US" sz="1200"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6661380" y="2035836"/>
                <a:ext cx="2377254" cy="469424"/>
              </a:xfrm>
              <a:prstGeom prst="rect">
                <a:avLst/>
              </a:prstGeom>
              <a:blipFill rotWithShape="0">
                <a:blip r:embed="rId6"/>
                <a:stretch>
                  <a:fillRect/>
                </a:stretch>
              </a:blipFill>
            </p:spPr>
            <p:txBody>
              <a:bodyPr/>
              <a:lstStyle/>
              <a:p>
                <a:r>
                  <a:rPr lang="es-ES_tradnl">
                    <a:noFill/>
                  </a:rPr>
                  <a:t> </a:t>
                </a:r>
              </a:p>
            </p:txBody>
          </p:sp>
        </mc:Fallback>
      </mc:AlternateContent>
      <p:sp>
        <p:nvSpPr>
          <p:cNvPr id="12" name="CuadroTexto 11"/>
          <p:cNvSpPr txBox="1"/>
          <p:nvPr/>
        </p:nvSpPr>
        <p:spPr>
          <a:xfrm>
            <a:off x="6754194" y="2554954"/>
            <a:ext cx="2191626" cy="830997"/>
          </a:xfrm>
          <a:prstGeom prst="rect">
            <a:avLst/>
          </a:prstGeom>
          <a:noFill/>
        </p:spPr>
        <p:txBody>
          <a:bodyPr wrap="none" rtlCol="0">
            <a:spAutoFit/>
          </a:bodyPr>
          <a:lstStyle/>
          <a:p>
            <a:pPr algn="l"/>
            <a:r>
              <a:rPr lang="en-US" sz="1200" dirty="0" smtClean="0"/>
              <a:t>U</a:t>
            </a:r>
            <a:r>
              <a:rPr lang="en-US" sz="1200" baseline="-25000" dirty="0" smtClean="0"/>
              <a:t>T</a:t>
            </a:r>
            <a:r>
              <a:rPr lang="en-US" sz="1200" dirty="0" smtClean="0"/>
              <a:t>: </a:t>
            </a:r>
            <a:r>
              <a:rPr lang="en-US" sz="1200" dirty="0" err="1" smtClean="0"/>
              <a:t>tensi</a:t>
            </a:r>
            <a:r>
              <a:rPr lang="es-ES" sz="1200" dirty="0" err="1" smtClean="0"/>
              <a:t>ón</a:t>
            </a:r>
            <a:r>
              <a:rPr lang="en-US" sz="1200" dirty="0" smtClean="0"/>
              <a:t> </a:t>
            </a:r>
            <a:r>
              <a:rPr lang="en-US" sz="1200" dirty="0"/>
              <a:t>de </a:t>
            </a:r>
            <a:r>
              <a:rPr lang="en-US" sz="1200" dirty="0" err="1"/>
              <a:t>ensayo</a:t>
            </a:r>
            <a:endParaRPr lang="en-US" sz="1200" dirty="0"/>
          </a:p>
          <a:p>
            <a:pPr algn="l"/>
            <a:r>
              <a:rPr lang="en-US" sz="1200" dirty="0"/>
              <a:t>I</a:t>
            </a:r>
            <a:r>
              <a:rPr lang="en-US" sz="1200" baseline="-25000" dirty="0"/>
              <a:t>T</a:t>
            </a:r>
            <a:r>
              <a:rPr lang="en-US" sz="1200" dirty="0"/>
              <a:t>: </a:t>
            </a:r>
            <a:r>
              <a:rPr lang="en-US" sz="1200" dirty="0" err="1"/>
              <a:t>corriente</a:t>
            </a:r>
            <a:r>
              <a:rPr lang="en-US" sz="1200" dirty="0"/>
              <a:t> de </a:t>
            </a:r>
            <a:r>
              <a:rPr lang="en-US" sz="1200" dirty="0" err="1"/>
              <a:t>ensayo</a:t>
            </a:r>
            <a:endParaRPr lang="en-US" sz="1200" dirty="0"/>
          </a:p>
          <a:p>
            <a:pPr algn="l"/>
            <a:r>
              <a:rPr lang="en-US" sz="1200" dirty="0"/>
              <a:t>S</a:t>
            </a:r>
            <a:r>
              <a:rPr lang="en-US" sz="1200" baseline="-25000" dirty="0"/>
              <a:t>R3Ø:</a:t>
            </a:r>
            <a:r>
              <a:rPr lang="en-US" sz="1200" dirty="0"/>
              <a:t> </a:t>
            </a:r>
            <a:r>
              <a:rPr lang="en-US" sz="1200" dirty="0" err="1"/>
              <a:t>potencia</a:t>
            </a:r>
            <a:r>
              <a:rPr lang="en-US" sz="1200" dirty="0"/>
              <a:t> </a:t>
            </a:r>
            <a:r>
              <a:rPr lang="en-US" sz="1200" dirty="0" err="1"/>
              <a:t>aparente</a:t>
            </a:r>
            <a:r>
              <a:rPr lang="en-US" sz="1200" dirty="0"/>
              <a:t> kVA</a:t>
            </a:r>
          </a:p>
          <a:p>
            <a:pPr algn="l"/>
            <a:r>
              <a:rPr lang="en-US" sz="1200" dirty="0"/>
              <a:t>U</a:t>
            </a:r>
            <a:r>
              <a:rPr lang="en-US" sz="1200" baseline="-25000" dirty="0"/>
              <a:t>L-L</a:t>
            </a:r>
            <a:r>
              <a:rPr lang="en-US" sz="1200" dirty="0"/>
              <a:t>: </a:t>
            </a:r>
            <a:r>
              <a:rPr lang="en-US" sz="1200" dirty="0" err="1"/>
              <a:t>tensi</a:t>
            </a:r>
            <a:r>
              <a:rPr lang="es-ES" sz="1200" dirty="0" err="1"/>
              <a:t>ón</a:t>
            </a:r>
            <a:r>
              <a:rPr lang="es-ES" sz="1200" dirty="0"/>
              <a:t> de línea nominal</a:t>
            </a:r>
            <a:endParaRPr lang="es-ES_tradnl" sz="1200" dirty="0"/>
          </a:p>
        </p:txBody>
      </p:sp>
      <p:sp>
        <p:nvSpPr>
          <p:cNvPr id="13" name="Rectángulo 12"/>
          <p:cNvSpPr/>
          <p:nvPr/>
        </p:nvSpPr>
        <p:spPr bwMode="auto">
          <a:xfrm>
            <a:off x="6661380" y="1428961"/>
            <a:ext cx="2377254" cy="2038116"/>
          </a:xfrm>
          <a:prstGeom prst="rect">
            <a:avLst/>
          </a:prstGeom>
          <a:noFill/>
          <a:ln w="1905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sp>
        <p:nvSpPr>
          <p:cNvPr id="6" name="Marcador de contenido 2"/>
          <p:cNvSpPr>
            <a:spLocks noGrp="1"/>
          </p:cNvSpPr>
          <p:nvPr>
            <p:ph idx="1"/>
          </p:nvPr>
        </p:nvSpPr>
        <p:spPr>
          <a:xfrm>
            <a:off x="584667" y="1041772"/>
            <a:ext cx="5115094" cy="3773422"/>
          </a:xfrm>
        </p:spPr>
        <p:txBody>
          <a:bodyPr>
            <a:noAutofit/>
          </a:bodyPr>
          <a:lstStyle/>
          <a:p>
            <a:pPr marL="285750" indent="-285750" algn="just">
              <a:spcBef>
                <a:spcPts val="600"/>
              </a:spcBef>
              <a:buFont typeface="Lucida Grande"/>
              <a:buChar char="➽"/>
            </a:pPr>
            <a:r>
              <a:rPr lang="es-ES_tradnl" sz="1500" b="1" dirty="0" smtClean="0"/>
              <a:t>Metodología</a:t>
            </a:r>
          </a:p>
          <a:p>
            <a:pPr marL="312738" indent="0" algn="just">
              <a:spcBef>
                <a:spcPts val="600"/>
              </a:spcBef>
              <a:buNone/>
            </a:pPr>
            <a:r>
              <a:rPr lang="es-ES_tradnl" sz="1500" b="1" dirty="0">
                <a:solidFill>
                  <a:srgbClr val="00233C"/>
                </a:solidFill>
                <a:latin typeface="Arial" charset="0"/>
                <a:ea typeface="ＭＳ Ｐゴシック" charset="0"/>
              </a:rPr>
              <a:t>2</a:t>
            </a:r>
            <a:r>
              <a:rPr lang="es-ES_tradnl" sz="1500" b="1" dirty="0" smtClean="0">
                <a:solidFill>
                  <a:srgbClr val="00233C"/>
                </a:solidFill>
                <a:latin typeface="Arial" charset="0"/>
                <a:ea typeface="ＭＳ Ｐゴシック" charset="0"/>
              </a:rPr>
              <a:t>) Equivalente </a:t>
            </a:r>
            <a:r>
              <a:rPr lang="es-ES_tradnl" sz="1500" b="1" dirty="0" err="1" smtClean="0">
                <a:solidFill>
                  <a:srgbClr val="00233C"/>
                </a:solidFill>
                <a:latin typeface="Arial" charset="0"/>
                <a:ea typeface="ＭＳ Ｐゴシック" charset="0"/>
              </a:rPr>
              <a:t>trif</a:t>
            </a:r>
            <a:r>
              <a:rPr lang="es-ES" sz="1500" b="1" dirty="0" err="1" smtClean="0">
                <a:solidFill>
                  <a:srgbClr val="00233C"/>
                </a:solidFill>
                <a:latin typeface="Arial" charset="0"/>
                <a:ea typeface="ＭＳ Ｐゴシック" charset="0"/>
              </a:rPr>
              <a:t>ásico</a:t>
            </a:r>
            <a:endParaRPr lang="es-ES_tradnl" sz="1500" b="1" dirty="0" smtClean="0">
              <a:solidFill>
                <a:srgbClr val="00233C"/>
              </a:solidFill>
              <a:latin typeface="Arial" charset="0"/>
              <a:ea typeface="ＭＳ Ｐゴシック" charset="0"/>
            </a:endParaRPr>
          </a:p>
          <a:p>
            <a:pPr marL="717550" indent="-220663" algn="just">
              <a:spcBef>
                <a:spcPts val="600"/>
              </a:spcBef>
              <a:buFont typeface="Arial" charset="0"/>
              <a:buChar char="•"/>
            </a:pPr>
            <a:r>
              <a:rPr lang="es-ES" sz="1500" dirty="0" smtClean="0">
                <a:solidFill>
                  <a:srgbClr val="00233C"/>
                </a:solidFill>
                <a:latin typeface="Arial" charset="0"/>
                <a:ea typeface="ＭＳ Ｐゴシック" charset="0"/>
              </a:rPr>
              <a:t>Se </a:t>
            </a:r>
            <a:r>
              <a:rPr lang="es-ES" sz="1500" dirty="0">
                <a:solidFill>
                  <a:srgbClr val="00233C"/>
                </a:solidFill>
                <a:latin typeface="Arial" charset="0"/>
                <a:ea typeface="ＭＳ Ｐゴシック" charset="0"/>
              </a:rPr>
              <a:t>ensaya cada fase por vez, con </a:t>
            </a:r>
            <a:r>
              <a:rPr lang="es-ES" sz="1500" b="1" dirty="0">
                <a:solidFill>
                  <a:srgbClr val="00233C"/>
                </a:solidFill>
                <a:latin typeface="Arial" charset="0"/>
                <a:ea typeface="ＭＳ Ｐゴシック" charset="0"/>
              </a:rPr>
              <a:t>todo </a:t>
            </a:r>
            <a:r>
              <a:rPr lang="es-ES" sz="1500" dirty="0">
                <a:solidFill>
                  <a:srgbClr val="00233C"/>
                </a:solidFill>
                <a:latin typeface="Arial" charset="0"/>
                <a:ea typeface="ＭＳ Ｐゴシック" charset="0"/>
              </a:rPr>
              <a:t>el secundario en cortocircuito (a excepción de del neutro). Los tres valores obtenidos se suman entre si para obtener la </a:t>
            </a:r>
            <a:r>
              <a:rPr lang="es-ES" sz="1500" dirty="0" err="1">
                <a:solidFill>
                  <a:srgbClr val="00233C"/>
                </a:solidFill>
                <a:latin typeface="Arial" charset="0"/>
                <a:ea typeface="ＭＳ Ｐゴシック" charset="0"/>
              </a:rPr>
              <a:t>Xcc</a:t>
            </a:r>
            <a:r>
              <a:rPr lang="es-ES" sz="1500" dirty="0">
                <a:solidFill>
                  <a:srgbClr val="00233C"/>
                </a:solidFill>
                <a:latin typeface="Arial" charset="0"/>
                <a:ea typeface="ＭＳ Ｐゴシック" charset="0"/>
              </a:rPr>
              <a:t> final.</a:t>
            </a:r>
          </a:p>
          <a:p>
            <a:pPr marL="717550" indent="-220663" algn="just">
              <a:spcBef>
                <a:spcPts val="600"/>
              </a:spcBef>
              <a:buFont typeface="Arial" charset="0"/>
              <a:buChar char="•"/>
            </a:pPr>
            <a:r>
              <a:rPr lang="es-ES" sz="1500" dirty="0">
                <a:solidFill>
                  <a:srgbClr val="00233C"/>
                </a:solidFill>
                <a:latin typeface="Arial" charset="0"/>
                <a:ea typeface="ＭＳ Ｐゴシック" charset="0"/>
              </a:rPr>
              <a:t>Los resultados obtenidos </a:t>
            </a:r>
            <a:r>
              <a:rPr lang="es-ES" sz="1500" b="1" dirty="0">
                <a:solidFill>
                  <a:srgbClr val="00233C"/>
                </a:solidFill>
                <a:latin typeface="Arial" charset="0"/>
                <a:ea typeface="ＭＳ Ｐゴシック" charset="0"/>
              </a:rPr>
              <a:t>son comparables </a:t>
            </a:r>
            <a:r>
              <a:rPr lang="es-ES" sz="1500" dirty="0">
                <a:solidFill>
                  <a:srgbClr val="00233C"/>
                </a:solidFill>
                <a:latin typeface="Arial" charset="0"/>
                <a:ea typeface="ＭＳ Ｐゴシック" charset="0"/>
              </a:rPr>
              <a:t>con los de placa. </a:t>
            </a:r>
          </a:p>
          <a:p>
            <a:pPr marL="717550" indent="-220663" algn="just">
              <a:spcBef>
                <a:spcPts val="600"/>
              </a:spcBef>
              <a:buFont typeface="Arial" charset="0"/>
              <a:buChar char="•"/>
            </a:pPr>
            <a:endParaRPr lang="es-ES" sz="1500" dirty="0" smtClean="0">
              <a:solidFill>
                <a:srgbClr val="00233C"/>
              </a:solidFill>
              <a:latin typeface="Arial" charset="0"/>
              <a:ea typeface="ＭＳ Ｐゴシック" charset="0"/>
            </a:endParaRPr>
          </a:p>
        </p:txBody>
      </p:sp>
      <mc:AlternateContent xmlns:mc="http://schemas.openxmlformats.org/markup-compatibility/2006" xmlns:a14="http://schemas.microsoft.com/office/drawing/2010/main">
        <mc:Choice Requires="a14">
          <p:sp>
            <p:nvSpPr>
              <p:cNvPr id="4" name="Rectángulo 3"/>
              <p:cNvSpPr/>
              <p:nvPr/>
            </p:nvSpPr>
            <p:spPr>
              <a:xfrm>
                <a:off x="6053399" y="1632029"/>
                <a:ext cx="2824010" cy="66556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i="1" smtClean="0">
                          <a:latin typeface="Cambria Math"/>
                        </a:rPr>
                        <m:t>𝑍</m:t>
                      </m:r>
                      <m:r>
                        <a:rPr lang="en-US" sz="1200" i="1" smtClean="0">
                          <a:latin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60</m:t>
                          </m:r>
                        </m:den>
                      </m:f>
                      <m:r>
                        <a:rPr lang="en-US" sz="1200" i="1">
                          <a:latin typeface="Cambria Math"/>
                          <a:ea typeface="Cambria Math"/>
                        </a:rPr>
                        <m:t>∙</m:t>
                      </m:r>
                      <m:f>
                        <m:fPr>
                          <m:ctrlPr>
                            <a:rPr lang="en-US" sz="1200" i="1">
                              <a:latin typeface="Cambria Math" panose="02040503050406030204" pitchFamily="18" charset="0"/>
                              <a:ea typeface="Cambria Math"/>
                            </a:rPr>
                          </m:ctrlPr>
                        </m:fPr>
                        <m:num>
                          <m:d>
                            <m:dPr>
                              <m:ctrlPr>
                                <a:rPr lang="en-US" sz="1200" i="1">
                                  <a:latin typeface="Cambria Math" panose="02040503050406030204" pitchFamily="18" charset="0"/>
                                  <a:ea typeface="Cambria Math"/>
                                </a:rPr>
                              </m:ctrlPr>
                            </m:dPr>
                            <m:e>
                              <m:sSub>
                                <m:sSubPr>
                                  <m:ctrlPr>
                                    <a:rPr lang="en-US" sz="1200" i="1">
                                      <a:latin typeface="Cambria Math" panose="02040503050406030204" pitchFamily="18" charset="0"/>
                                      <a:ea typeface="Cambria Math"/>
                                    </a:rPr>
                                  </m:ctrlPr>
                                </m:sSubPr>
                                <m:e>
                                  <m:r>
                                    <a:rPr lang="es-ES" sz="1200" b="0" i="1" smtClean="0">
                                      <a:latin typeface="Cambria Math" charset="0"/>
                                      <a:ea typeface="Cambria Math"/>
                                    </a:rPr>
                                    <m:t>𝑈</m:t>
                                  </m:r>
                                </m:e>
                                <m:sub>
                                  <m:r>
                                    <a:rPr lang="en-US" sz="1200" i="1">
                                      <a:latin typeface="Cambria Math"/>
                                      <a:ea typeface="Cambria Math"/>
                                    </a:rPr>
                                    <m:t>12</m:t>
                                  </m:r>
                                </m:sub>
                              </m:sSub>
                              <m:r>
                                <a:rPr lang="en-US" sz="1200" i="1">
                                  <a:latin typeface="Cambria Math"/>
                                  <a:ea typeface="Cambria Math"/>
                                </a:rPr>
                                <m:t>+</m:t>
                              </m:r>
                              <m:sSub>
                                <m:sSubPr>
                                  <m:ctrlPr>
                                    <a:rPr lang="en-US" sz="1200" i="1">
                                      <a:latin typeface="Cambria Math" panose="02040503050406030204" pitchFamily="18" charset="0"/>
                                      <a:ea typeface="Cambria Math"/>
                                    </a:rPr>
                                  </m:ctrlPr>
                                </m:sSubPr>
                                <m:e>
                                  <m:r>
                                    <a:rPr lang="es-ES" sz="1200" b="0" i="1" smtClean="0">
                                      <a:latin typeface="Cambria Math" charset="0"/>
                                      <a:ea typeface="Cambria Math"/>
                                    </a:rPr>
                                    <m:t>𝑈</m:t>
                                  </m:r>
                                </m:e>
                                <m:sub>
                                  <m:r>
                                    <a:rPr lang="en-US" sz="1200" i="1">
                                      <a:latin typeface="Cambria Math"/>
                                      <a:ea typeface="Cambria Math"/>
                                    </a:rPr>
                                    <m:t>23</m:t>
                                  </m:r>
                                </m:sub>
                              </m:sSub>
                              <m:r>
                                <a:rPr lang="en-US" sz="1200" i="1">
                                  <a:latin typeface="Cambria Math"/>
                                  <a:ea typeface="Cambria Math"/>
                                </a:rPr>
                                <m:t>+</m:t>
                              </m:r>
                              <m:sSub>
                                <m:sSubPr>
                                  <m:ctrlPr>
                                    <a:rPr lang="en-US" sz="1200" i="1">
                                      <a:latin typeface="Cambria Math" panose="02040503050406030204" pitchFamily="18" charset="0"/>
                                      <a:ea typeface="Cambria Math"/>
                                    </a:rPr>
                                  </m:ctrlPr>
                                </m:sSubPr>
                                <m:e>
                                  <m:r>
                                    <a:rPr lang="es-ES" sz="1200" b="0" i="1" smtClean="0">
                                      <a:latin typeface="Cambria Math" charset="0"/>
                                      <a:ea typeface="Cambria Math"/>
                                    </a:rPr>
                                    <m:t>𝑈</m:t>
                                  </m:r>
                                </m:e>
                                <m:sub>
                                  <m:r>
                                    <a:rPr lang="en-US" sz="1200" i="1">
                                      <a:latin typeface="Cambria Math"/>
                                      <a:ea typeface="Cambria Math"/>
                                    </a:rPr>
                                    <m:t>31</m:t>
                                  </m:r>
                                </m:sub>
                              </m:sSub>
                            </m:e>
                          </m:d>
                        </m:num>
                        <m:den>
                          <m:sSub>
                            <m:sSubPr>
                              <m:ctrlPr>
                                <a:rPr lang="en-US" sz="1200" i="1">
                                  <a:latin typeface="Cambria Math" panose="02040503050406030204" pitchFamily="18" charset="0"/>
                                  <a:ea typeface="Cambria Math"/>
                                </a:rPr>
                              </m:ctrlPr>
                            </m:sSubPr>
                            <m:e>
                              <m:r>
                                <a:rPr lang="en-US" sz="1200" i="1">
                                  <a:latin typeface="Cambria Math"/>
                                  <a:ea typeface="Cambria Math"/>
                                </a:rPr>
                                <m:t>𝐼</m:t>
                              </m:r>
                            </m:e>
                            <m:sub>
                              <m:r>
                                <a:rPr lang="en-US" sz="1200" i="1">
                                  <a:latin typeface="Cambria Math"/>
                                  <a:ea typeface="Cambria Math"/>
                                </a:rPr>
                                <m:t>𝑇</m:t>
                              </m:r>
                            </m:sub>
                          </m:sSub>
                        </m:den>
                      </m:f>
                      <m:r>
                        <a:rPr lang="en-US" sz="1200" i="1">
                          <a:latin typeface="Cambria Math"/>
                          <a:ea typeface="Cambria Math"/>
                        </a:rPr>
                        <m:t>∙</m:t>
                      </m:r>
                      <m:f>
                        <m:fPr>
                          <m:ctrlPr>
                            <a:rPr lang="en-US" sz="1200" i="1">
                              <a:latin typeface="Cambria Math" panose="02040503050406030204" pitchFamily="18" charset="0"/>
                              <a:ea typeface="Cambria Math"/>
                            </a:rPr>
                          </m:ctrlPr>
                        </m:fPr>
                        <m:num>
                          <m:sSub>
                            <m:sSubPr>
                              <m:ctrlPr>
                                <a:rPr lang="en-US" sz="1200" i="1">
                                  <a:latin typeface="Cambria Math" panose="02040503050406030204" pitchFamily="18" charset="0"/>
                                  <a:ea typeface="Cambria Math"/>
                                </a:rPr>
                              </m:ctrlPr>
                            </m:sSubPr>
                            <m:e>
                              <m:r>
                                <a:rPr lang="en-US" sz="1200" i="1">
                                  <a:latin typeface="Cambria Math"/>
                                  <a:ea typeface="Cambria Math"/>
                                </a:rPr>
                                <m:t>𝑆</m:t>
                              </m:r>
                            </m:e>
                            <m:sub>
                              <m:r>
                                <a:rPr lang="en-US" sz="1200" i="1">
                                  <a:latin typeface="Cambria Math"/>
                                  <a:ea typeface="Cambria Math"/>
                                </a:rPr>
                                <m:t>𝑅</m:t>
                              </m:r>
                              <m:r>
                                <a:rPr lang="en-US" sz="1200" i="1">
                                  <a:latin typeface="Cambria Math"/>
                                  <a:ea typeface="Cambria Math"/>
                                </a:rPr>
                                <m:t>3∅</m:t>
                              </m:r>
                            </m:sub>
                          </m:sSub>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ea typeface="Cambria Math"/>
                                    </a:rPr>
                                  </m:ctrlPr>
                                </m:dPr>
                                <m:e>
                                  <m:sSub>
                                    <m:sSubPr>
                                      <m:ctrlPr>
                                        <a:rPr lang="en-US" sz="1200" i="1">
                                          <a:latin typeface="Cambria Math" panose="02040503050406030204" pitchFamily="18" charset="0"/>
                                          <a:ea typeface="Cambria Math"/>
                                        </a:rPr>
                                      </m:ctrlPr>
                                    </m:sSubPr>
                                    <m:e>
                                      <m:r>
                                        <a:rPr lang="es-ES" sz="1200" b="0" i="1" smtClean="0">
                                          <a:latin typeface="Cambria Math" charset="0"/>
                                          <a:ea typeface="Cambria Math"/>
                                        </a:rPr>
                                        <m:t>𝑈</m:t>
                                      </m:r>
                                    </m:e>
                                    <m:sub>
                                      <m:r>
                                        <a:rPr lang="en-US" sz="1200" i="1">
                                          <a:latin typeface="Cambria Math"/>
                                          <a:ea typeface="Cambria Math"/>
                                        </a:rPr>
                                        <m:t>𝐿</m:t>
                                      </m:r>
                                      <m:r>
                                        <a:rPr lang="en-US" sz="1200" i="1">
                                          <a:latin typeface="Cambria Math"/>
                                          <a:ea typeface="Cambria Math"/>
                                        </a:rPr>
                                        <m:t>−</m:t>
                                      </m:r>
                                      <m:r>
                                        <a:rPr lang="en-US" sz="1200" i="1">
                                          <a:latin typeface="Cambria Math"/>
                                          <a:ea typeface="Cambria Math"/>
                                        </a:rPr>
                                        <m:t>𝐿</m:t>
                                      </m:r>
                                    </m:sub>
                                  </m:sSub>
                                </m:e>
                              </m:d>
                            </m:e>
                            <m:sup>
                              <m:r>
                                <a:rPr lang="en-US" sz="1200" i="1">
                                  <a:latin typeface="Cambria Math"/>
                                  <a:ea typeface="Cambria Math"/>
                                </a:rPr>
                                <m:t>2</m:t>
                              </m:r>
                            </m:sup>
                          </m:sSup>
                        </m:den>
                      </m:f>
                    </m:oMath>
                  </m:oMathPara>
                </a14:m>
                <a:endParaRPr lang="en-US" sz="1200" dirty="0"/>
              </a:p>
              <a:p>
                <a:endParaRPr lang="en-US" sz="1200" dirty="0"/>
              </a:p>
            </p:txBody>
          </p:sp>
        </mc:Choice>
        <mc:Fallback xmlns="">
          <p:sp>
            <p:nvSpPr>
              <p:cNvPr id="4" name="Rectángulo 3"/>
              <p:cNvSpPr>
                <a:spLocks noRot="1" noChangeAspect="1" noMove="1" noResize="1" noEditPoints="1" noAdjustHandles="1" noChangeArrowheads="1" noChangeShapeType="1" noTextEdit="1"/>
              </p:cNvSpPr>
              <p:nvPr/>
            </p:nvSpPr>
            <p:spPr>
              <a:xfrm>
                <a:off x="6053399" y="1632029"/>
                <a:ext cx="2824010" cy="665567"/>
              </a:xfrm>
              <a:prstGeom prst="rect">
                <a:avLst/>
              </a:prstGeom>
              <a:blipFill rotWithShape="0">
                <a:blip r:embed="rId2"/>
                <a:stretch>
                  <a:fillRect/>
                </a:stretch>
              </a:blipFill>
            </p:spPr>
            <p:txBody>
              <a:bodyPr/>
              <a:lstStyle/>
              <a:p>
                <a:r>
                  <a:rPr lang="es-ES_tradnl">
                    <a:noFill/>
                  </a:rPr>
                  <a:t> </a:t>
                </a:r>
              </a:p>
            </p:txBody>
          </p:sp>
        </mc:Fallback>
      </mc:AlternateContent>
      <p:sp>
        <p:nvSpPr>
          <p:cNvPr id="12" name="CuadroTexto 11"/>
          <p:cNvSpPr txBox="1"/>
          <p:nvPr/>
        </p:nvSpPr>
        <p:spPr>
          <a:xfrm>
            <a:off x="6179635" y="2150660"/>
            <a:ext cx="2571538" cy="830997"/>
          </a:xfrm>
          <a:prstGeom prst="rect">
            <a:avLst/>
          </a:prstGeom>
          <a:noFill/>
        </p:spPr>
        <p:txBody>
          <a:bodyPr wrap="none" rtlCol="0">
            <a:spAutoFit/>
          </a:bodyPr>
          <a:lstStyle/>
          <a:p>
            <a:pPr algn="l"/>
            <a:r>
              <a:rPr lang="en-US" sz="1200" dirty="0"/>
              <a:t>U</a:t>
            </a:r>
            <a:r>
              <a:rPr lang="en-US" sz="1200" baseline="-25000" dirty="0"/>
              <a:t>12</a:t>
            </a:r>
            <a:r>
              <a:rPr lang="en-US" sz="1200" dirty="0"/>
              <a:t> , U</a:t>
            </a:r>
            <a:r>
              <a:rPr lang="en-US" sz="1200" baseline="-25000" dirty="0"/>
              <a:t>23</a:t>
            </a:r>
            <a:r>
              <a:rPr lang="en-US" sz="1200" dirty="0"/>
              <a:t> ,U</a:t>
            </a:r>
            <a:r>
              <a:rPr lang="en-US" sz="1200" baseline="-25000" dirty="0"/>
              <a:t>31</a:t>
            </a:r>
            <a:r>
              <a:rPr lang="en-US" sz="1200" dirty="0"/>
              <a:t>: </a:t>
            </a:r>
            <a:r>
              <a:rPr lang="en-US" sz="1200" dirty="0" err="1"/>
              <a:t>tensiones</a:t>
            </a:r>
            <a:r>
              <a:rPr lang="en-US" sz="1200" dirty="0"/>
              <a:t> de </a:t>
            </a:r>
            <a:r>
              <a:rPr lang="en-US" sz="1200" dirty="0" err="1"/>
              <a:t>ensayo</a:t>
            </a:r>
            <a:endParaRPr lang="en-US" sz="1200" dirty="0"/>
          </a:p>
          <a:p>
            <a:pPr algn="l"/>
            <a:r>
              <a:rPr lang="en-US" sz="1200" dirty="0"/>
              <a:t>I</a:t>
            </a:r>
            <a:r>
              <a:rPr lang="en-US" sz="1200" baseline="-25000" dirty="0"/>
              <a:t>T</a:t>
            </a:r>
            <a:r>
              <a:rPr lang="en-US" sz="1200" dirty="0"/>
              <a:t>: </a:t>
            </a:r>
            <a:r>
              <a:rPr lang="en-US" sz="1200" dirty="0" err="1"/>
              <a:t>corriente</a:t>
            </a:r>
            <a:r>
              <a:rPr lang="en-US" sz="1200" dirty="0"/>
              <a:t> de </a:t>
            </a:r>
            <a:r>
              <a:rPr lang="en-US" sz="1200" dirty="0" err="1"/>
              <a:t>ensayo</a:t>
            </a:r>
            <a:endParaRPr lang="en-US" sz="1200" dirty="0"/>
          </a:p>
          <a:p>
            <a:pPr algn="l"/>
            <a:r>
              <a:rPr lang="en-US" sz="1200" dirty="0"/>
              <a:t>S</a:t>
            </a:r>
            <a:r>
              <a:rPr lang="en-US" sz="1200" baseline="-25000" dirty="0"/>
              <a:t>R3Ø:</a:t>
            </a:r>
            <a:r>
              <a:rPr lang="en-US" sz="1200" dirty="0"/>
              <a:t> </a:t>
            </a:r>
            <a:r>
              <a:rPr lang="en-US" sz="1200" dirty="0" err="1"/>
              <a:t>potencia</a:t>
            </a:r>
            <a:r>
              <a:rPr lang="en-US" sz="1200" dirty="0"/>
              <a:t> </a:t>
            </a:r>
            <a:r>
              <a:rPr lang="en-US" sz="1200" dirty="0" err="1"/>
              <a:t>aparente</a:t>
            </a:r>
            <a:r>
              <a:rPr lang="en-US" sz="1200" dirty="0"/>
              <a:t> kVA</a:t>
            </a:r>
          </a:p>
          <a:p>
            <a:pPr algn="l"/>
            <a:r>
              <a:rPr lang="en-US" sz="1200" dirty="0"/>
              <a:t>U</a:t>
            </a:r>
            <a:r>
              <a:rPr lang="en-US" sz="1200" baseline="-25000" dirty="0"/>
              <a:t>L-L</a:t>
            </a:r>
            <a:r>
              <a:rPr lang="en-US" sz="1200" dirty="0"/>
              <a:t>: </a:t>
            </a:r>
            <a:r>
              <a:rPr lang="en-US" sz="1200" dirty="0" err="1"/>
              <a:t>tensi</a:t>
            </a:r>
            <a:r>
              <a:rPr lang="es-ES" sz="1200" dirty="0" err="1"/>
              <a:t>ón</a:t>
            </a:r>
            <a:r>
              <a:rPr lang="es-ES" sz="1200" dirty="0"/>
              <a:t> de línea </a:t>
            </a:r>
            <a:r>
              <a:rPr lang="es-ES" sz="1200" dirty="0" smtClean="0"/>
              <a:t>nominal</a:t>
            </a:r>
            <a:endParaRPr lang="es-ES_tradnl" dirty="0"/>
          </a:p>
        </p:txBody>
      </p:sp>
      <p:sp>
        <p:nvSpPr>
          <p:cNvPr id="13" name="Rectángulo 12"/>
          <p:cNvSpPr/>
          <p:nvPr/>
        </p:nvSpPr>
        <p:spPr bwMode="auto">
          <a:xfrm>
            <a:off x="6063559" y="1591389"/>
            <a:ext cx="2879909" cy="1497251"/>
          </a:xfrm>
          <a:prstGeom prst="rect">
            <a:avLst/>
          </a:prstGeom>
          <a:noFill/>
          <a:ln w="1905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14" name="Imagen 13"/>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89472" y="3172084"/>
            <a:ext cx="2481035" cy="1620000"/>
          </a:xfrm>
          <a:prstGeom prst="rect">
            <a:avLst/>
          </a:prstGeom>
        </p:spPr>
      </p:pic>
      <p:pic>
        <p:nvPicPr>
          <p:cNvPr id="15" name="Imagen 14"/>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867581" y="3306308"/>
            <a:ext cx="2333131" cy="1548000"/>
          </a:xfrm>
          <a:prstGeom prst="rect">
            <a:avLst/>
          </a:prstGeom>
        </p:spPr>
      </p:pic>
      <p:pic>
        <p:nvPicPr>
          <p:cNvPr id="16" name="Imagen 15"/>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5340630" y="3311796"/>
            <a:ext cx="2358350" cy="1512000"/>
          </a:xfrm>
          <a:prstGeom prst="rect">
            <a:avLst/>
          </a:prstGeom>
        </p:spPr>
      </p:pic>
    </p:spTree>
    <p:extLst>
      <p:ext uri="{BB962C8B-B14F-4D97-AF65-F5344CB8AC3E}">
        <p14:creationId xmlns:p14="http://schemas.microsoft.com/office/powerpoint/2010/main" val="1933545960"/>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eactancia de dispersión</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spcBef>
                <a:spcPts val="600"/>
              </a:spcBef>
              <a:buFont typeface="Lucida Grande"/>
              <a:buChar char="➽"/>
            </a:pPr>
            <a:r>
              <a:rPr lang="es-ES_tradnl" sz="1500" b="1" dirty="0" smtClean="0"/>
              <a:t>Interpretación de los resultados</a:t>
            </a:r>
          </a:p>
          <a:p>
            <a:pPr marL="625475" indent="-26670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De acuerdo a </a:t>
            </a:r>
            <a:r>
              <a:rPr lang="es-ES_tradnl" sz="1500" dirty="0" err="1" smtClean="0">
                <a:solidFill>
                  <a:srgbClr val="00233C"/>
                </a:solidFill>
                <a:latin typeface="Arial" charset="0"/>
                <a:ea typeface="ＭＳ Ｐゴシック" charset="0"/>
              </a:rPr>
              <a:t>Cigré</a:t>
            </a:r>
            <a:r>
              <a:rPr lang="es-ES_tradnl" sz="1500" dirty="0" smtClean="0">
                <a:solidFill>
                  <a:srgbClr val="00233C"/>
                </a:solidFill>
                <a:latin typeface="Arial" charset="0"/>
                <a:ea typeface="ＭＳ Ｐゴシック" charset="0"/>
              </a:rPr>
              <a:t> (TB 445):</a:t>
            </a:r>
          </a:p>
          <a:p>
            <a:pPr marL="982663" indent="-261938" algn="just" eaLnBrk="0" hangingPunct="0">
              <a:spcBef>
                <a:spcPts val="600"/>
              </a:spcBef>
              <a:buFont typeface="Arial"/>
              <a:buChar char="•"/>
            </a:pPr>
            <a:r>
              <a:rPr lang="es-ES_tradnl" sz="1500" dirty="0" smtClean="0">
                <a:solidFill>
                  <a:srgbClr val="00233C"/>
                </a:solidFill>
                <a:latin typeface="Arial" charset="0"/>
                <a:ea typeface="ＭＳ Ｐゴシック" charset="0"/>
              </a:rPr>
              <a:t>Los cambios en la </a:t>
            </a:r>
            <a:r>
              <a:rPr lang="es-ES_tradnl" sz="1500" dirty="0" err="1" smtClean="0">
                <a:solidFill>
                  <a:srgbClr val="00233C"/>
                </a:solidFill>
                <a:latin typeface="Arial" charset="0"/>
                <a:ea typeface="ＭＳ Ｐゴシック" charset="0"/>
              </a:rPr>
              <a:t>xcc</a:t>
            </a:r>
            <a:r>
              <a:rPr lang="es-ES_tradnl" sz="1500" dirty="0" smtClean="0">
                <a:solidFill>
                  <a:srgbClr val="00233C"/>
                </a:solidFill>
                <a:latin typeface="Arial" charset="0"/>
                <a:ea typeface="ＭＳ Ｐゴシック" charset="0"/>
              </a:rPr>
              <a:t> no deben diferir en mas del </a:t>
            </a:r>
            <a:r>
              <a:rPr lang="es-ES_tradnl" sz="1500" b="1" dirty="0" smtClean="0">
                <a:solidFill>
                  <a:srgbClr val="00233C"/>
                </a:solidFill>
                <a:latin typeface="Arial" charset="0"/>
                <a:ea typeface="ＭＳ Ｐゴシック" charset="0"/>
              </a:rPr>
              <a:t>2% </a:t>
            </a:r>
            <a:r>
              <a:rPr lang="es-ES_tradnl" sz="1500" dirty="0" smtClean="0">
                <a:solidFill>
                  <a:srgbClr val="00233C"/>
                </a:solidFill>
                <a:latin typeface="Arial" charset="0"/>
                <a:ea typeface="ＭＳ Ｐゴシック" charset="0"/>
              </a:rPr>
              <a:t>respecto a los valores de fábrica (referencia).</a:t>
            </a:r>
          </a:p>
          <a:p>
            <a:pPr marL="982663" indent="-261938" algn="just" eaLnBrk="0" hangingPunct="0">
              <a:spcBef>
                <a:spcPts val="600"/>
              </a:spcBef>
              <a:buFont typeface="Arial"/>
              <a:buChar char="•"/>
            </a:pPr>
            <a:r>
              <a:rPr lang="es-ES_tradnl" sz="1500" dirty="0" smtClean="0"/>
              <a:t>Las diferencias entre las fases es por lo general menos del 2%. </a:t>
            </a:r>
          </a:p>
          <a:p>
            <a:pPr marL="982663" indent="-261938" algn="just" eaLnBrk="0" hangingPunct="0">
              <a:spcBef>
                <a:spcPts val="600"/>
              </a:spcBef>
              <a:buFont typeface="Arial"/>
              <a:buChar char="•"/>
            </a:pPr>
            <a:r>
              <a:rPr lang="es-ES_tradnl" sz="1500" dirty="0" smtClean="0"/>
              <a:t>Cambios &gt; 1% debe ser investigado con otras pruebas como la FRA.</a:t>
            </a:r>
          </a:p>
          <a:p>
            <a:pPr marL="625475" indent="-266700" algn="just" eaLnBrk="0" hangingPunct="0">
              <a:spcBef>
                <a:spcPts val="600"/>
              </a:spcBef>
              <a:buFont typeface="Wingdings" charset="2"/>
              <a:buChar char="§"/>
            </a:pPr>
            <a:r>
              <a:rPr lang="es-ES_tradnl" sz="1500" dirty="0">
                <a:solidFill>
                  <a:srgbClr val="00233C"/>
                </a:solidFill>
                <a:latin typeface="Arial" charset="0"/>
                <a:ea typeface="ＭＳ Ｐゴシック" charset="0"/>
              </a:rPr>
              <a:t>Según IEEE C57.152:</a:t>
            </a:r>
          </a:p>
          <a:p>
            <a:pPr marL="982663" indent="-261938" algn="just" eaLnBrk="0" hangingPunct="0">
              <a:spcBef>
                <a:spcPts val="600"/>
              </a:spcBef>
              <a:buFont typeface="Arial"/>
              <a:buChar char="•"/>
            </a:pPr>
            <a:r>
              <a:rPr lang="es-ES_tradnl" sz="1500" dirty="0" smtClean="0"/>
              <a:t>Los cambios en la </a:t>
            </a:r>
            <a:r>
              <a:rPr lang="es-ES_tradnl" sz="1500" dirty="0" err="1" smtClean="0"/>
              <a:t>Xcc</a:t>
            </a:r>
            <a:r>
              <a:rPr lang="es-ES_tradnl" sz="1500" dirty="0" smtClean="0"/>
              <a:t> no deben ser superiores al 3%.</a:t>
            </a:r>
          </a:p>
          <a:p>
            <a:pPr marL="285750" indent="-285750" algn="jus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smtClean="0"/>
              <a:t>Pruebas Eléctricas Básicas</a:t>
            </a:r>
            <a:endParaRPr lang="es-ES_tradnl" dirty="0"/>
          </a:p>
        </p:txBody>
      </p:sp>
      <p:pic>
        <p:nvPicPr>
          <p:cNvPr id="3" name="Imagen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760720" y="1189225"/>
            <a:ext cx="2597720" cy="3081838"/>
          </a:xfrm>
          <a:prstGeom prst="rect">
            <a:avLst/>
          </a:prstGeom>
        </p:spPr>
      </p:pic>
      <p:graphicFrame>
        <p:nvGraphicFramePr>
          <p:cNvPr id="4" name="Diagrama 3"/>
          <p:cNvGraphicFramePr/>
          <p:nvPr>
            <p:extLst/>
          </p:nvPr>
        </p:nvGraphicFramePr>
        <p:xfrm>
          <a:off x="731520" y="1307109"/>
          <a:ext cx="4724400" cy="2846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Rectángulo 1"/>
          <p:cNvSpPr/>
          <p:nvPr/>
        </p:nvSpPr>
        <p:spPr>
          <a:xfrm>
            <a:off x="2280920" y="2709824"/>
            <a:ext cx="1625599" cy="1066800"/>
          </a:xfrm>
          <a:prstGeom prst="rect">
            <a:avLst/>
          </a:prstGeom>
          <a:noFill/>
          <a:ln w="101600">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spTree>
    <p:extLst>
      <p:ext uri="{BB962C8B-B14F-4D97-AF65-F5344CB8AC3E}">
        <p14:creationId xmlns:p14="http://schemas.microsoft.com/office/powerpoint/2010/main" val="176732745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aislamiento</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spcBef>
                <a:spcPts val="600"/>
              </a:spcBef>
              <a:buFont typeface="Lucida Grande"/>
              <a:buChar char="➽"/>
            </a:pPr>
            <a:r>
              <a:rPr lang="es-ES_tradnl" sz="1500" b="1" dirty="0" smtClean="0"/>
              <a:t>Objetivo</a:t>
            </a:r>
          </a:p>
          <a:p>
            <a:pPr marL="493713" indent="-182563" algn="just">
              <a:buFont typeface="Wingdings" charset="2"/>
              <a:buChar char="§"/>
            </a:pPr>
            <a:r>
              <a:rPr lang="es-ES_tradnl" sz="1500" dirty="0" smtClean="0"/>
              <a:t>El objetivo de estos ensayos es caracterizar el estado básico del aislamiento del transformador a partir de la medición de la resistencia respecto al potencial de tierra.</a:t>
            </a:r>
          </a:p>
          <a:p>
            <a:pPr marL="285750" indent="-285750" algn="just">
              <a:buFont typeface="Lucida Grande"/>
              <a:buChar char="➽"/>
            </a:pPr>
            <a:r>
              <a:rPr lang="es-ES_tradnl" sz="1500" b="1" dirty="0" smtClean="0"/>
              <a:t>Defectos detectables</a:t>
            </a:r>
          </a:p>
          <a:p>
            <a:pPr marL="493713" indent="-182563" algn="just">
              <a:buFont typeface="Wingdings" charset="2"/>
              <a:buChar char="§"/>
            </a:pPr>
            <a:r>
              <a:rPr lang="es-ES_tradnl" sz="1500" dirty="0"/>
              <a:t>A partir de este ensayo, puede detectarse la presencia de humedad, elementos contaminantes o envejecimiento sobre el aislamiento.</a:t>
            </a:r>
          </a:p>
          <a:p>
            <a:pPr marL="285750" indent="-285750" algn="just">
              <a:buFont typeface="Lucida Grande"/>
              <a:buChar char="➽"/>
            </a:pPr>
            <a:r>
              <a:rPr lang="es-ES_tradnl" sz="1500" b="1" dirty="0" smtClean="0"/>
              <a:t>Indicador del defecto detectables con la prueba</a:t>
            </a:r>
          </a:p>
          <a:p>
            <a:pPr marL="493713" indent="-182563" algn="just">
              <a:buFont typeface="Wingdings" charset="2"/>
              <a:buChar char="§"/>
            </a:pPr>
            <a:r>
              <a:rPr lang="es-ES_tradnl" sz="1500" dirty="0"/>
              <a:t>Disparo del relé </a:t>
            </a:r>
            <a:r>
              <a:rPr lang="es-ES_tradnl" sz="1500" dirty="0" err="1"/>
              <a:t>Buchholz</a:t>
            </a:r>
            <a:r>
              <a:rPr lang="es-ES_tradnl" sz="1500" dirty="0"/>
              <a:t>, valores anormales en los ensayos de DGA.</a:t>
            </a:r>
          </a:p>
          <a:p>
            <a:pPr marL="285750" indent="-285750" algn="jus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aislamiento</a:t>
            </a:r>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600" b="1" dirty="0" err="1" smtClean="0"/>
              <a:t>Metodolog</a:t>
            </a:r>
            <a:r>
              <a:rPr lang="es-ES" sz="1600" b="1" dirty="0" err="1" smtClean="0"/>
              <a:t>ía</a:t>
            </a:r>
            <a:endParaRPr lang="es-ES_tradnl" sz="1600" b="1" dirty="0"/>
          </a:p>
          <a:p>
            <a:pPr marL="642937" indent="-2857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El ensayo consiste en aplicar un nivel de tensión continua durante un cierto tiempo. </a:t>
            </a:r>
          </a:p>
          <a:p>
            <a:pPr marL="642937" indent="-2857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Como consecuencia de la aplicación de esta tensión, circulará un corriente por el aislamiento, con una cierta constante de tiempo que será característica propia del aislamiento. </a:t>
            </a:r>
          </a:p>
          <a:p>
            <a:pPr marL="642937" indent="-2857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La relación entre la tensión aplicada y la corriente es precisamente la resistencia de aislamiento.</a:t>
            </a:r>
          </a:p>
          <a:p>
            <a:pPr marL="642937" indent="-2857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Como existe un transitorio durante la aplicación de la tensión de ensayo, el valor de la resistencia medida dependerá del tiempo en la que se tome la medida.</a:t>
            </a:r>
          </a:p>
          <a:p>
            <a:pPr marL="642937" indent="-2857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Como se aplica tensión </a:t>
            </a:r>
            <a:r>
              <a:rPr lang="es-ES_tradnl" sz="1500" dirty="0" err="1" smtClean="0">
                <a:solidFill>
                  <a:srgbClr val="00233C"/>
                </a:solidFill>
                <a:latin typeface="Arial" charset="0"/>
                <a:ea typeface="ＭＳ Ｐゴシック" charset="0"/>
              </a:rPr>
              <a:t>contínua</a:t>
            </a:r>
            <a:r>
              <a:rPr lang="es-ES_tradnl" sz="1500" dirty="0" smtClean="0">
                <a:solidFill>
                  <a:srgbClr val="00233C"/>
                </a:solidFill>
                <a:latin typeface="Arial" charset="0"/>
                <a:ea typeface="ＭＳ Ｐゴシック" charset="0"/>
              </a:rPr>
              <a:t>, los valores de corriente de “fuga” de este ensayo no son comparables con los de corriente alterna; puesto que intervienen mecanismos de polarización</a:t>
            </a:r>
            <a:r>
              <a:rPr lang="es-ES_tradnl" sz="1500" dirty="0" smtClean="0"/>
              <a:t>.</a:t>
            </a: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aislamiento</a:t>
            </a:r>
          </a:p>
        </p:txBody>
      </p:sp>
      <p:sp>
        <p:nvSpPr>
          <p:cNvPr id="5" name="Marcador de contenido 2"/>
          <p:cNvSpPr>
            <a:spLocks noGrp="1"/>
          </p:cNvSpPr>
          <p:nvPr>
            <p:ph idx="1"/>
          </p:nvPr>
        </p:nvSpPr>
        <p:spPr>
          <a:xfrm>
            <a:off x="584666" y="1041772"/>
            <a:ext cx="8056418" cy="3773422"/>
          </a:xfrm>
        </p:spPr>
        <p:txBody>
          <a:bodyPr>
            <a:noAutofit/>
          </a:bodyPr>
          <a:lstStyle/>
          <a:p>
            <a:pPr marL="285750" indent="-285750" algn="just">
              <a:spcBef>
                <a:spcPts val="600"/>
              </a:spcBef>
              <a:buFont typeface="Lucida Grande"/>
              <a:buChar char="➽"/>
            </a:pPr>
            <a:r>
              <a:rPr lang="es-ES_tradnl" sz="1800" b="1" dirty="0" smtClean="0"/>
              <a:t>Metodología</a:t>
            </a:r>
          </a:p>
          <a:p>
            <a:pPr marL="285750" indent="-285750" algn="just">
              <a:buNone/>
            </a:pPr>
            <a:endParaRPr lang="es-ES_tradnl" sz="1600" b="1" dirty="0" smtClean="0"/>
          </a:p>
          <a:p>
            <a:pPr marL="285750" indent="-285750" algn="just">
              <a:buNone/>
            </a:pPr>
            <a:endParaRPr lang="es-ES_tradnl" sz="1600" b="1" dirty="0" smtClean="0"/>
          </a:p>
          <a:p>
            <a:pPr marL="725488" indent="-284163" algn="just">
              <a:spcBef>
                <a:spcPts val="600"/>
              </a:spcBef>
              <a:spcAft>
                <a:spcPts val="600"/>
              </a:spcAft>
              <a:buNone/>
            </a:pPr>
            <a:endParaRPr lang="es-ES_tradnl" sz="1600" dirty="0">
              <a:latin typeface="Arial" charset="0"/>
            </a:endParaRPr>
          </a:p>
        </p:txBody>
      </p:sp>
      <p:pic>
        <p:nvPicPr>
          <p:cNvPr id="7" name="Picture 1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1484" y="2847278"/>
            <a:ext cx="3393206" cy="1743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pic>
        <p:nvPicPr>
          <p:cNvPr id="8" name="Picture 1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51280" y="2762612"/>
            <a:ext cx="3375760" cy="17359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822340" y="1105262"/>
            <a:ext cx="1971374" cy="12501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 Box 7"/>
          <p:cNvSpPr txBox="1">
            <a:spLocks noChangeArrowheads="1"/>
          </p:cNvSpPr>
          <p:nvPr/>
        </p:nvSpPr>
        <p:spPr bwMode="auto">
          <a:xfrm>
            <a:off x="4913914" y="3105512"/>
            <a:ext cx="22860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s-ES" sz="1200" dirty="0">
                <a:cs typeface="Arial" charset="0"/>
              </a:rPr>
              <a:t>Secundario a Tierra</a:t>
            </a:r>
          </a:p>
        </p:txBody>
      </p:sp>
      <p:sp>
        <p:nvSpPr>
          <p:cNvPr id="11" name="Text Box 8"/>
          <p:cNvSpPr txBox="1">
            <a:spLocks noChangeArrowheads="1"/>
          </p:cNvSpPr>
          <p:nvPr/>
        </p:nvSpPr>
        <p:spPr bwMode="auto">
          <a:xfrm>
            <a:off x="583664" y="3075032"/>
            <a:ext cx="23622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s-ES" sz="1200" dirty="0">
                <a:cs typeface="Arial" charset="0"/>
              </a:rPr>
              <a:t>Primario a Tierra</a:t>
            </a:r>
          </a:p>
        </p:txBody>
      </p:sp>
      <p:pic>
        <p:nvPicPr>
          <p:cNvPr id="12" name="Picture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0756" y="1334634"/>
            <a:ext cx="1669195" cy="1318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Line 11"/>
          <p:cNvSpPr>
            <a:spLocks noChangeShapeType="1"/>
          </p:cNvSpPr>
          <p:nvPr/>
        </p:nvSpPr>
        <p:spPr bwMode="auto">
          <a:xfrm flipV="1">
            <a:off x="659864" y="2756262"/>
            <a:ext cx="8305800" cy="0"/>
          </a:xfrm>
          <a:prstGeom prst="line">
            <a:avLst/>
          </a:prstGeom>
          <a:noFill/>
          <a:ln w="25400">
            <a:solidFill>
              <a:srgbClr val="003300"/>
            </a:solidFill>
            <a:round/>
            <a:headEnd/>
            <a:tailEnd/>
          </a:ln>
          <a:extLst>
            <a:ext uri="{909E8E84-426E-40dd-AFC4-6F175D3DCCD1}">
              <a14:hiddenFill xmlns="" xmlns:a14="http://schemas.microsoft.com/office/drawing/2010/main">
                <a:noFill/>
              </a14:hiddenFill>
            </a:ext>
          </a:extLst>
        </p:spPr>
        <p:txBody>
          <a:bodyPr/>
          <a:lstStyle/>
          <a:p>
            <a:endParaRPr lang="es-ES" dirty="0"/>
          </a:p>
        </p:txBody>
      </p:sp>
      <p:pic>
        <p:nvPicPr>
          <p:cNvPr id="14" name="Picture 1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470893" y="1219562"/>
            <a:ext cx="3428097" cy="12787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15" name="Line 11"/>
          <p:cNvSpPr>
            <a:spLocks noChangeShapeType="1"/>
          </p:cNvSpPr>
          <p:nvPr/>
        </p:nvSpPr>
        <p:spPr bwMode="auto">
          <a:xfrm flipH="1">
            <a:off x="5066904" y="1334633"/>
            <a:ext cx="23256" cy="3255719"/>
          </a:xfrm>
          <a:prstGeom prst="line">
            <a:avLst/>
          </a:prstGeom>
          <a:noFill/>
          <a:ln w="25400">
            <a:solidFill>
              <a:srgbClr val="003300"/>
            </a:solidFill>
            <a:round/>
            <a:headEnd/>
            <a:tailEnd/>
          </a:ln>
          <a:extLst>
            <a:ext uri="{909E8E84-426E-40dd-AFC4-6F175D3DCCD1}">
              <a14:hiddenFill xmlns="" xmlns:a14="http://schemas.microsoft.com/office/drawing/2010/main">
                <a:noFill/>
              </a14:hiddenFill>
            </a:ext>
          </a:extLst>
        </p:spPr>
        <p:txBody>
          <a:bodyPr/>
          <a:lstStyle/>
          <a:p>
            <a:endParaRPr lang="es-ES" dirty="0"/>
          </a:p>
        </p:txBody>
      </p:sp>
      <p:sp>
        <p:nvSpPr>
          <p:cNvPr id="16" name="Text Box 7"/>
          <p:cNvSpPr txBox="1">
            <a:spLocks noChangeArrowheads="1"/>
          </p:cNvSpPr>
          <p:nvPr/>
        </p:nvSpPr>
        <p:spPr bwMode="auto">
          <a:xfrm>
            <a:off x="5066904" y="1993853"/>
            <a:ext cx="219008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s-ES" sz="1200" dirty="0" smtClean="0">
                <a:cs typeface="Arial" charset="0"/>
              </a:rPr>
              <a:t>Primario </a:t>
            </a:r>
            <a:r>
              <a:rPr lang="es-ES" sz="1200" smtClean="0">
                <a:cs typeface="Arial" charset="0"/>
              </a:rPr>
              <a:t>a Secundario</a:t>
            </a:r>
            <a:endParaRPr lang="es-ES" sz="1200" dirty="0">
              <a:cs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aislamiento</a:t>
            </a:r>
          </a:p>
        </p:txBody>
      </p:sp>
      <mc:AlternateContent xmlns:mc="http://schemas.openxmlformats.org/markup-compatibility/2006" xmlns:a14="http://schemas.microsoft.com/office/drawing/2010/main">
        <mc:Choice Requires="a14">
          <p:sp>
            <p:nvSpPr>
              <p:cNvPr id="5" name="Marcador de contenido 2"/>
              <p:cNvSpPr>
                <a:spLocks noGrp="1"/>
              </p:cNvSpPr>
              <p:nvPr>
                <p:ph idx="1"/>
              </p:nvPr>
            </p:nvSpPr>
            <p:spPr>
              <a:xfrm>
                <a:off x="584666" y="1041772"/>
                <a:ext cx="8056418" cy="3773422"/>
              </a:xfrm>
            </p:spPr>
            <p:txBody>
              <a:bodyPr>
                <a:noAutofit/>
              </a:bodyPr>
              <a:lstStyle/>
              <a:p>
                <a:pPr marL="285750" indent="-285750" algn="just">
                  <a:spcBef>
                    <a:spcPts val="600"/>
                  </a:spcBef>
                  <a:buFont typeface="Lucida Grande"/>
                  <a:buChar char="➽"/>
                </a:pPr>
                <a:r>
                  <a:rPr lang="es-ES_tradnl" sz="1500" b="1" dirty="0" smtClean="0"/>
                  <a:t>Metodología</a:t>
                </a:r>
              </a:p>
              <a:p>
                <a:pPr marL="642937" indent="-2857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Con los materiales aislantes modernos hay poca, si alguna, diferencia en la lectura obtenida, independientemente de la manera en que se conecten las terminales. </a:t>
                </a:r>
              </a:p>
              <a:p>
                <a:pPr marL="642937" indent="-2857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En los aislamientos antiguos, un fenómeno poco conocido llamado “</a:t>
                </a:r>
                <a:r>
                  <a:rPr lang="es-ES_tradnl" sz="1500" dirty="0" err="1" smtClean="0">
                    <a:solidFill>
                      <a:srgbClr val="00233C"/>
                    </a:solidFill>
                    <a:latin typeface="Arial" charset="0"/>
                    <a:ea typeface="ＭＳ Ｐゴシック" charset="0"/>
                  </a:rPr>
                  <a:t>electroendósmosis</a:t>
                </a:r>
                <a:r>
                  <a:rPr lang="es-ES_tradnl" sz="1500" dirty="0" smtClean="0">
                    <a:solidFill>
                      <a:srgbClr val="00233C"/>
                    </a:solidFill>
                    <a:latin typeface="Arial" charset="0"/>
                    <a:ea typeface="ＭＳ Ｐゴシック" charset="0"/>
                  </a:rPr>
                  <a:t>” ocasiona que se obtenga una lectura más baja con el terminal positivo del </a:t>
                </a:r>
                <a:r>
                  <a:rPr lang="es-ES_tradnl" sz="1500" dirty="0" err="1" smtClean="0">
                    <a:solidFill>
                      <a:srgbClr val="00233C"/>
                    </a:solidFill>
                    <a:latin typeface="Arial" charset="0"/>
                    <a:ea typeface="ＭＳ Ｐゴシック" charset="0"/>
                  </a:rPr>
                  <a:t>meghómetro</a:t>
                </a:r>
                <a:r>
                  <a:rPr lang="es-ES_tradnl" sz="1500" dirty="0" smtClean="0">
                    <a:solidFill>
                      <a:srgbClr val="00233C"/>
                    </a:solidFill>
                    <a:latin typeface="Arial" charset="0"/>
                    <a:ea typeface="ＭＳ Ｐゴシック" charset="0"/>
                  </a:rPr>
                  <a:t> conectado al lado a tierra del aislamiento que se está probando.</a:t>
                </a:r>
              </a:p>
              <a:p>
                <a:pPr marL="642937" indent="-2857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La </a:t>
                </a:r>
                <a:r>
                  <a:rPr lang="es-ES_tradnl" sz="1500" dirty="0" err="1" smtClean="0">
                    <a:solidFill>
                      <a:srgbClr val="00233C"/>
                    </a:solidFill>
                    <a:latin typeface="Arial" charset="0"/>
                    <a:ea typeface="ＭＳ Ｐゴシック" charset="0"/>
                  </a:rPr>
                  <a:t>electroendósmosis</a:t>
                </a:r>
                <a:r>
                  <a:rPr lang="es-ES_tradnl" sz="1500" dirty="0" smtClean="0">
                    <a:solidFill>
                      <a:srgbClr val="00233C"/>
                    </a:solidFill>
                    <a:latin typeface="Arial" charset="0"/>
                    <a:ea typeface="ＭＳ Ｐゴシック" charset="0"/>
                  </a:rPr>
                  <a:t> se produce por el movimiento de elementos polares (HUMEDAD)  a través de una estructura del aislamiento bajo la influencia de un campo eléctrico aplicado.</a:t>
                </a:r>
              </a:p>
              <a:p>
                <a:pPr marL="642937" indent="-2857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I</a:t>
                </a:r>
                <a:r>
                  <a:rPr lang="es-ES" sz="1500" dirty="0" err="1" smtClean="0">
                    <a:solidFill>
                      <a:srgbClr val="00233C"/>
                    </a:solidFill>
                    <a:latin typeface="Arial" charset="0"/>
                    <a:ea typeface="ＭＳ Ｐゴシック" charset="0"/>
                  </a:rPr>
                  <a:t>ndice</a:t>
                </a:r>
                <a:r>
                  <a:rPr lang="es-ES" sz="1500" dirty="0" smtClean="0">
                    <a:solidFill>
                      <a:srgbClr val="00233C"/>
                    </a:solidFill>
                    <a:latin typeface="Arial" charset="0"/>
                    <a:ea typeface="ＭＳ Ｐゴシック" charset="0"/>
                  </a:rPr>
                  <a:t> de polarización: </a:t>
                </a:r>
                <a14:m>
                  <m:oMath xmlns:m="http://schemas.openxmlformats.org/officeDocument/2006/math">
                    <m:sSub>
                      <m:sSubPr>
                        <m:ctrlPr>
                          <a:rPr lang="en-US" sz="1500" i="1" smtClean="0">
                            <a:solidFill>
                              <a:srgbClr val="00233C"/>
                            </a:solidFill>
                            <a:latin typeface="Cambria Math" panose="02040503050406030204" pitchFamily="18" charset="0"/>
                            <a:ea typeface="ＭＳ Ｐゴシック" charset="0"/>
                          </a:rPr>
                        </m:ctrlPr>
                      </m:sSubPr>
                      <m:e>
                        <m:r>
                          <a:rPr lang="es-ES" sz="1500" b="0" i="1" smtClean="0">
                            <a:solidFill>
                              <a:srgbClr val="00233C"/>
                            </a:solidFill>
                            <a:latin typeface="Cambria Math" charset="0"/>
                            <a:ea typeface="ＭＳ Ｐゴシック" charset="0"/>
                          </a:rPr>
                          <m:t>𝐼</m:t>
                        </m:r>
                      </m:e>
                      <m:sub>
                        <m:r>
                          <a:rPr lang="es-ES" sz="1500" b="0" i="1" smtClean="0">
                            <a:solidFill>
                              <a:srgbClr val="00233C"/>
                            </a:solidFill>
                            <a:latin typeface="Cambria Math" charset="0"/>
                            <a:ea typeface="ＭＳ Ｐゴシック" charset="0"/>
                          </a:rPr>
                          <m:t>𝑝</m:t>
                        </m:r>
                      </m:sub>
                    </m:sSub>
                    <m:r>
                      <a:rPr lang="es-ES" sz="1500" b="0" i="1" smtClean="0">
                        <a:solidFill>
                          <a:srgbClr val="00233C"/>
                        </a:solidFill>
                        <a:latin typeface="Cambria Math" charset="0"/>
                        <a:ea typeface="ＭＳ Ｐゴシック" charset="0"/>
                      </a:rPr>
                      <m:t>=</m:t>
                    </m:r>
                    <m:f>
                      <m:fPr>
                        <m:ctrlPr>
                          <a:rPr lang="mr-IN" sz="1500" b="0" i="1" smtClean="0">
                            <a:solidFill>
                              <a:srgbClr val="00233C"/>
                            </a:solidFill>
                            <a:latin typeface="Cambria Math" panose="02040503050406030204" pitchFamily="18" charset="0"/>
                            <a:ea typeface="ＭＳ Ｐゴシック" charset="0"/>
                          </a:rPr>
                        </m:ctrlPr>
                      </m:fPr>
                      <m:num>
                        <m:sSub>
                          <m:sSubPr>
                            <m:ctrlPr>
                              <a:rPr lang="en-US" sz="1500" b="0" i="1" smtClean="0">
                                <a:solidFill>
                                  <a:srgbClr val="00233C"/>
                                </a:solidFill>
                                <a:latin typeface="Cambria Math" panose="02040503050406030204" pitchFamily="18" charset="0"/>
                                <a:ea typeface="ＭＳ Ｐゴシック" charset="0"/>
                              </a:rPr>
                            </m:ctrlPr>
                          </m:sSubPr>
                          <m:e>
                            <m:r>
                              <a:rPr lang="es-ES" sz="1500" b="0" i="1" smtClean="0">
                                <a:solidFill>
                                  <a:srgbClr val="00233C"/>
                                </a:solidFill>
                                <a:latin typeface="Cambria Math" charset="0"/>
                                <a:ea typeface="ＭＳ Ｐゴシック" charset="0"/>
                              </a:rPr>
                              <m:t>𝑅</m:t>
                            </m:r>
                          </m:e>
                          <m:sub>
                            <m:r>
                              <a:rPr lang="es-ES" sz="1500" b="0" i="1" smtClean="0">
                                <a:solidFill>
                                  <a:srgbClr val="00233C"/>
                                </a:solidFill>
                                <a:latin typeface="Cambria Math" charset="0"/>
                                <a:ea typeface="ＭＳ Ｐゴシック" charset="0"/>
                              </a:rPr>
                              <m:t>10 </m:t>
                            </m:r>
                            <m:r>
                              <a:rPr lang="es-ES" sz="1500" b="0" i="1" smtClean="0">
                                <a:solidFill>
                                  <a:srgbClr val="00233C"/>
                                </a:solidFill>
                                <a:latin typeface="Cambria Math" charset="0"/>
                                <a:ea typeface="ＭＳ Ｐゴシック" charset="0"/>
                              </a:rPr>
                              <m:t>𝑚𝑖𝑛𝑢𝑡𝑜𝑠</m:t>
                            </m:r>
                          </m:sub>
                        </m:sSub>
                      </m:num>
                      <m:den>
                        <m:sSub>
                          <m:sSubPr>
                            <m:ctrlPr>
                              <a:rPr lang="en-US" sz="1500" i="1">
                                <a:solidFill>
                                  <a:srgbClr val="00233C"/>
                                </a:solidFill>
                                <a:latin typeface="Cambria Math" panose="02040503050406030204" pitchFamily="18" charset="0"/>
                                <a:ea typeface="ＭＳ Ｐゴシック" charset="0"/>
                              </a:rPr>
                            </m:ctrlPr>
                          </m:sSubPr>
                          <m:e>
                            <m:r>
                              <a:rPr lang="es-ES" sz="1500" i="1">
                                <a:solidFill>
                                  <a:srgbClr val="00233C"/>
                                </a:solidFill>
                                <a:latin typeface="Cambria Math" charset="0"/>
                                <a:ea typeface="ＭＳ Ｐゴシック" charset="0"/>
                              </a:rPr>
                              <m:t>𝑅</m:t>
                            </m:r>
                          </m:e>
                          <m:sub>
                            <m:r>
                              <a:rPr lang="es-ES" sz="1500" i="1">
                                <a:solidFill>
                                  <a:srgbClr val="00233C"/>
                                </a:solidFill>
                                <a:latin typeface="Cambria Math" charset="0"/>
                                <a:ea typeface="ＭＳ Ｐゴシック" charset="0"/>
                              </a:rPr>
                              <m:t>1 </m:t>
                            </m:r>
                            <m:r>
                              <a:rPr lang="es-ES" sz="1500" i="1">
                                <a:solidFill>
                                  <a:srgbClr val="00233C"/>
                                </a:solidFill>
                                <a:latin typeface="Cambria Math" charset="0"/>
                                <a:ea typeface="ＭＳ Ｐゴシック" charset="0"/>
                              </a:rPr>
                              <m:t>𝑚𝑖𝑛𝑢𝑡𝑜</m:t>
                            </m:r>
                          </m:sub>
                        </m:sSub>
                      </m:den>
                    </m:f>
                  </m:oMath>
                </a14:m>
                <a:endParaRPr lang="es-ES_tradnl" sz="1500" dirty="0" smtClean="0">
                  <a:solidFill>
                    <a:srgbClr val="00233C"/>
                  </a:solidFill>
                  <a:latin typeface="Arial" charset="0"/>
                  <a:ea typeface="ＭＳ Ｐゴシック" charset="0"/>
                </a:endParaRPr>
              </a:p>
            </p:txBody>
          </p:sp>
        </mc:Choice>
        <mc:Fallback xmlns="">
          <p:sp>
            <p:nvSpPr>
              <p:cNvPr id="5" name="Marcador de contenido 2"/>
              <p:cNvSpPr>
                <a:spLocks noGrp="1" noRot="1" noChangeAspect="1" noMove="1" noResize="1" noEditPoints="1" noAdjustHandles="1" noChangeArrowheads="1" noChangeShapeType="1" noTextEdit="1"/>
              </p:cNvSpPr>
              <p:nvPr>
                <p:ph idx="1"/>
              </p:nvPr>
            </p:nvSpPr>
            <p:spPr>
              <a:xfrm>
                <a:off x="584666" y="1041772"/>
                <a:ext cx="8056418" cy="3773422"/>
              </a:xfrm>
              <a:blipFill rotWithShape="0">
                <a:blip r:embed="rId2"/>
                <a:stretch>
                  <a:fillRect l="-1210" t="-1616" r="-1362"/>
                </a:stretch>
              </a:blipFill>
            </p:spPr>
            <p:txBody>
              <a:bodyPr/>
              <a:lstStyle/>
              <a:p>
                <a:r>
                  <a:rPr lang="es-ES_tradnl">
                    <a:noFill/>
                  </a:rPr>
                  <a:t> </a:t>
                </a:r>
              </a:p>
            </p:txBody>
          </p:sp>
        </mc:Fallback>
      </mc:AlternateContent>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aislamiento</a:t>
            </a:r>
          </a:p>
        </p:txBody>
      </p:sp>
      <p:sp>
        <p:nvSpPr>
          <p:cNvPr id="5" name="Marcador de contenido 2"/>
          <p:cNvSpPr>
            <a:spLocks noGrp="1"/>
          </p:cNvSpPr>
          <p:nvPr>
            <p:ph idx="1"/>
          </p:nvPr>
        </p:nvSpPr>
        <p:spPr>
          <a:xfrm>
            <a:off x="584666" y="1041772"/>
            <a:ext cx="8056418" cy="3773422"/>
          </a:xfrm>
        </p:spPr>
        <p:txBody>
          <a:bodyPr>
            <a:noAutofit/>
          </a:bodyPr>
          <a:lstStyle/>
          <a:p>
            <a:pPr marL="285750" indent="-285750" algn="just">
              <a:spcBef>
                <a:spcPts val="600"/>
              </a:spcBef>
              <a:buFont typeface="Lucida Grande"/>
              <a:buChar char="➽"/>
            </a:pPr>
            <a:r>
              <a:rPr lang="es-ES_tradnl" sz="1500" b="1" dirty="0" smtClean="0"/>
              <a:t>Metodología</a:t>
            </a:r>
          </a:p>
          <a:p>
            <a:pPr marL="285750" indent="-285750" algn="just">
              <a:spcBef>
                <a:spcPts val="600"/>
              </a:spcBef>
              <a:buFont typeface="Lucida Grande"/>
              <a:buChar char="➽"/>
            </a:pPr>
            <a:endParaRPr lang="es-ES_tradnl" sz="1500" b="1" dirty="0" smtClean="0"/>
          </a:p>
          <a:p>
            <a:pPr marL="285750" indent="-285750" algn="jus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grpSp>
        <p:nvGrpSpPr>
          <p:cNvPr id="3" name="Group 1027"/>
          <p:cNvGrpSpPr>
            <a:grpSpLocks/>
          </p:cNvGrpSpPr>
          <p:nvPr/>
        </p:nvGrpSpPr>
        <p:grpSpPr bwMode="auto">
          <a:xfrm>
            <a:off x="936527" y="1492655"/>
            <a:ext cx="6532519" cy="3029845"/>
            <a:chOff x="716" y="724"/>
            <a:chExt cx="4220" cy="2959"/>
          </a:xfrm>
        </p:grpSpPr>
        <p:grpSp>
          <p:nvGrpSpPr>
            <p:cNvPr id="4" name="Group 1028"/>
            <p:cNvGrpSpPr>
              <a:grpSpLocks/>
            </p:cNvGrpSpPr>
            <p:nvPr/>
          </p:nvGrpSpPr>
          <p:grpSpPr bwMode="auto">
            <a:xfrm>
              <a:off x="1345" y="818"/>
              <a:ext cx="3591" cy="2738"/>
              <a:chOff x="870" y="870"/>
              <a:chExt cx="4032" cy="3168"/>
            </a:xfrm>
          </p:grpSpPr>
          <p:sp>
            <p:nvSpPr>
              <p:cNvPr id="75" name="Rectangle 1029"/>
              <p:cNvSpPr>
                <a:spLocks noChangeArrowheads="1"/>
              </p:cNvSpPr>
              <p:nvPr/>
            </p:nvSpPr>
            <p:spPr bwMode="auto">
              <a:xfrm>
                <a:off x="870" y="871"/>
                <a:ext cx="4027" cy="3024"/>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s-ES" sz="1000" dirty="0">
                  <a:ea typeface="Arial" charset="0"/>
                  <a:cs typeface="Arial" charset="0"/>
                </a:endParaRPr>
              </a:p>
            </p:txBody>
          </p:sp>
          <p:sp>
            <p:nvSpPr>
              <p:cNvPr id="76" name="Line 1030"/>
              <p:cNvSpPr>
                <a:spLocks noChangeShapeType="1"/>
              </p:cNvSpPr>
              <p:nvPr/>
            </p:nvSpPr>
            <p:spPr bwMode="auto">
              <a:xfrm>
                <a:off x="870" y="3456"/>
                <a:ext cx="4026"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77" name="Line 1031"/>
              <p:cNvSpPr>
                <a:spLocks noChangeShapeType="1"/>
              </p:cNvSpPr>
              <p:nvPr/>
            </p:nvSpPr>
            <p:spPr bwMode="auto">
              <a:xfrm>
                <a:off x="876" y="3030"/>
                <a:ext cx="4026"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78" name="Line 1032"/>
              <p:cNvSpPr>
                <a:spLocks noChangeShapeType="1"/>
              </p:cNvSpPr>
              <p:nvPr/>
            </p:nvSpPr>
            <p:spPr bwMode="auto">
              <a:xfrm>
                <a:off x="876" y="2592"/>
                <a:ext cx="4026"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79" name="Line 1033"/>
              <p:cNvSpPr>
                <a:spLocks noChangeShapeType="1"/>
              </p:cNvSpPr>
              <p:nvPr/>
            </p:nvSpPr>
            <p:spPr bwMode="auto">
              <a:xfrm>
                <a:off x="876" y="2160"/>
                <a:ext cx="4026"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0" name="Line 1034"/>
              <p:cNvSpPr>
                <a:spLocks noChangeShapeType="1"/>
              </p:cNvSpPr>
              <p:nvPr/>
            </p:nvSpPr>
            <p:spPr bwMode="auto">
              <a:xfrm>
                <a:off x="870" y="1728"/>
                <a:ext cx="4026"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1" name="Line 1035"/>
              <p:cNvSpPr>
                <a:spLocks noChangeShapeType="1"/>
              </p:cNvSpPr>
              <p:nvPr/>
            </p:nvSpPr>
            <p:spPr bwMode="auto">
              <a:xfrm>
                <a:off x="870" y="1296"/>
                <a:ext cx="4026"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2" name="Line 1036"/>
              <p:cNvSpPr>
                <a:spLocks noChangeShapeType="1"/>
              </p:cNvSpPr>
              <p:nvPr/>
            </p:nvSpPr>
            <p:spPr bwMode="auto">
              <a:xfrm>
                <a:off x="1446" y="870"/>
                <a:ext cx="0" cy="31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3" name="Line 1037"/>
              <p:cNvSpPr>
                <a:spLocks noChangeShapeType="1"/>
              </p:cNvSpPr>
              <p:nvPr/>
            </p:nvSpPr>
            <p:spPr bwMode="auto">
              <a:xfrm>
                <a:off x="2022" y="876"/>
                <a:ext cx="0" cy="31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4" name="Line 1038"/>
              <p:cNvSpPr>
                <a:spLocks noChangeShapeType="1"/>
              </p:cNvSpPr>
              <p:nvPr/>
            </p:nvSpPr>
            <p:spPr bwMode="auto">
              <a:xfrm>
                <a:off x="2598" y="876"/>
                <a:ext cx="0" cy="31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5" name="Line 1039"/>
              <p:cNvSpPr>
                <a:spLocks noChangeShapeType="1"/>
              </p:cNvSpPr>
              <p:nvPr/>
            </p:nvSpPr>
            <p:spPr bwMode="auto">
              <a:xfrm>
                <a:off x="3174" y="870"/>
                <a:ext cx="0" cy="31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6" name="Line 1040"/>
              <p:cNvSpPr>
                <a:spLocks noChangeShapeType="1"/>
              </p:cNvSpPr>
              <p:nvPr/>
            </p:nvSpPr>
            <p:spPr bwMode="auto">
              <a:xfrm>
                <a:off x="3750" y="876"/>
                <a:ext cx="0" cy="31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7" name="Line 1041"/>
              <p:cNvSpPr>
                <a:spLocks noChangeShapeType="1"/>
              </p:cNvSpPr>
              <p:nvPr/>
            </p:nvSpPr>
            <p:spPr bwMode="auto">
              <a:xfrm>
                <a:off x="4326" y="876"/>
                <a:ext cx="0" cy="31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8" name="Line 1042"/>
              <p:cNvSpPr>
                <a:spLocks noChangeShapeType="1"/>
              </p:cNvSpPr>
              <p:nvPr/>
            </p:nvSpPr>
            <p:spPr bwMode="auto">
              <a:xfrm>
                <a:off x="1014" y="870"/>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89" name="Line 1043"/>
              <p:cNvSpPr>
                <a:spLocks noChangeShapeType="1"/>
              </p:cNvSpPr>
              <p:nvPr/>
            </p:nvSpPr>
            <p:spPr bwMode="auto">
              <a:xfrm>
                <a:off x="1302"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0" name="Line 1044"/>
              <p:cNvSpPr>
                <a:spLocks noChangeShapeType="1"/>
              </p:cNvSpPr>
              <p:nvPr/>
            </p:nvSpPr>
            <p:spPr bwMode="auto">
              <a:xfrm>
                <a:off x="1152"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1" name="Line 1045"/>
              <p:cNvSpPr>
                <a:spLocks noChangeShapeType="1"/>
              </p:cNvSpPr>
              <p:nvPr/>
            </p:nvSpPr>
            <p:spPr bwMode="auto">
              <a:xfrm>
                <a:off x="1584" y="870"/>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2" name="Line 1046"/>
              <p:cNvSpPr>
                <a:spLocks noChangeShapeType="1"/>
              </p:cNvSpPr>
              <p:nvPr/>
            </p:nvSpPr>
            <p:spPr bwMode="auto">
              <a:xfrm>
                <a:off x="1872"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3" name="Line 1047"/>
              <p:cNvSpPr>
                <a:spLocks noChangeShapeType="1"/>
              </p:cNvSpPr>
              <p:nvPr/>
            </p:nvSpPr>
            <p:spPr bwMode="auto">
              <a:xfrm>
                <a:off x="1722"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4" name="Line 1048"/>
              <p:cNvSpPr>
                <a:spLocks noChangeShapeType="1"/>
              </p:cNvSpPr>
              <p:nvPr/>
            </p:nvSpPr>
            <p:spPr bwMode="auto">
              <a:xfrm>
                <a:off x="2166" y="870"/>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5" name="Line 1049"/>
              <p:cNvSpPr>
                <a:spLocks noChangeShapeType="1"/>
              </p:cNvSpPr>
              <p:nvPr/>
            </p:nvSpPr>
            <p:spPr bwMode="auto">
              <a:xfrm>
                <a:off x="2454" y="870"/>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6" name="Line 1050"/>
              <p:cNvSpPr>
                <a:spLocks noChangeShapeType="1"/>
              </p:cNvSpPr>
              <p:nvPr/>
            </p:nvSpPr>
            <p:spPr bwMode="auto">
              <a:xfrm>
                <a:off x="2304" y="870"/>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7" name="Line 1051"/>
              <p:cNvSpPr>
                <a:spLocks noChangeShapeType="1"/>
              </p:cNvSpPr>
              <p:nvPr/>
            </p:nvSpPr>
            <p:spPr bwMode="auto">
              <a:xfrm>
                <a:off x="2742" y="870"/>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8" name="Line 1052"/>
              <p:cNvSpPr>
                <a:spLocks noChangeShapeType="1"/>
              </p:cNvSpPr>
              <p:nvPr/>
            </p:nvSpPr>
            <p:spPr bwMode="auto">
              <a:xfrm>
                <a:off x="3030"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99" name="Line 1053"/>
              <p:cNvSpPr>
                <a:spLocks noChangeShapeType="1"/>
              </p:cNvSpPr>
              <p:nvPr/>
            </p:nvSpPr>
            <p:spPr bwMode="auto">
              <a:xfrm>
                <a:off x="2880"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100" name="Line 1054"/>
              <p:cNvSpPr>
                <a:spLocks noChangeShapeType="1"/>
              </p:cNvSpPr>
              <p:nvPr/>
            </p:nvSpPr>
            <p:spPr bwMode="auto">
              <a:xfrm>
                <a:off x="3318" y="870"/>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101" name="Line 1055"/>
              <p:cNvSpPr>
                <a:spLocks noChangeShapeType="1"/>
              </p:cNvSpPr>
              <p:nvPr/>
            </p:nvSpPr>
            <p:spPr bwMode="auto">
              <a:xfrm>
                <a:off x="3606"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102" name="Line 1056"/>
              <p:cNvSpPr>
                <a:spLocks noChangeShapeType="1"/>
              </p:cNvSpPr>
              <p:nvPr/>
            </p:nvSpPr>
            <p:spPr bwMode="auto">
              <a:xfrm>
                <a:off x="3456"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103" name="Line 1057"/>
              <p:cNvSpPr>
                <a:spLocks noChangeShapeType="1"/>
              </p:cNvSpPr>
              <p:nvPr/>
            </p:nvSpPr>
            <p:spPr bwMode="auto">
              <a:xfrm>
                <a:off x="3894" y="870"/>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104" name="Line 1058"/>
              <p:cNvSpPr>
                <a:spLocks noChangeShapeType="1"/>
              </p:cNvSpPr>
              <p:nvPr/>
            </p:nvSpPr>
            <p:spPr bwMode="auto">
              <a:xfrm>
                <a:off x="4182"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105" name="Line 1059"/>
              <p:cNvSpPr>
                <a:spLocks noChangeShapeType="1"/>
              </p:cNvSpPr>
              <p:nvPr/>
            </p:nvSpPr>
            <p:spPr bwMode="auto">
              <a:xfrm>
                <a:off x="4032"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106" name="Line 1060"/>
              <p:cNvSpPr>
                <a:spLocks noChangeShapeType="1"/>
              </p:cNvSpPr>
              <p:nvPr/>
            </p:nvSpPr>
            <p:spPr bwMode="auto">
              <a:xfrm>
                <a:off x="4464" y="870"/>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107" name="Line 1061"/>
              <p:cNvSpPr>
                <a:spLocks noChangeShapeType="1"/>
              </p:cNvSpPr>
              <p:nvPr/>
            </p:nvSpPr>
            <p:spPr bwMode="auto">
              <a:xfrm>
                <a:off x="4752"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108" name="Line 1062"/>
              <p:cNvSpPr>
                <a:spLocks noChangeShapeType="1"/>
              </p:cNvSpPr>
              <p:nvPr/>
            </p:nvSpPr>
            <p:spPr bwMode="auto">
              <a:xfrm>
                <a:off x="4602" y="876"/>
                <a:ext cx="0" cy="302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grpSp>
        <p:sp>
          <p:nvSpPr>
            <p:cNvPr id="7" name="Text Box 1063"/>
            <p:cNvSpPr txBox="1">
              <a:spLocks noChangeArrowheads="1"/>
            </p:cNvSpPr>
            <p:nvPr/>
          </p:nvSpPr>
          <p:spPr bwMode="auto">
            <a:xfrm rot="16200000">
              <a:off x="-499" y="2023"/>
              <a:ext cx="2610" cy="1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200" b="1" dirty="0">
                  <a:ea typeface="Arial" charset="0"/>
                  <a:cs typeface="Arial" charset="0"/>
                </a:rPr>
                <a:t>Resistencia de Aislamiento</a:t>
              </a:r>
            </a:p>
          </p:txBody>
        </p:sp>
        <p:sp>
          <p:nvSpPr>
            <p:cNvPr id="8" name="Text Box 1064"/>
            <p:cNvSpPr txBox="1">
              <a:spLocks noChangeArrowheads="1"/>
            </p:cNvSpPr>
            <p:nvPr/>
          </p:nvSpPr>
          <p:spPr bwMode="auto">
            <a:xfrm>
              <a:off x="1431" y="3442"/>
              <a:ext cx="379"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Año #1</a:t>
              </a:r>
            </a:p>
          </p:txBody>
        </p:sp>
        <p:sp>
          <p:nvSpPr>
            <p:cNvPr id="9" name="Text Box 1065"/>
            <p:cNvSpPr txBox="1">
              <a:spLocks noChangeArrowheads="1"/>
            </p:cNvSpPr>
            <p:nvPr/>
          </p:nvSpPr>
          <p:spPr bwMode="auto">
            <a:xfrm>
              <a:off x="1938" y="3442"/>
              <a:ext cx="379"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Año #2</a:t>
              </a:r>
            </a:p>
          </p:txBody>
        </p:sp>
        <p:sp>
          <p:nvSpPr>
            <p:cNvPr id="10" name="Text Box 1066"/>
            <p:cNvSpPr txBox="1">
              <a:spLocks noChangeArrowheads="1"/>
            </p:cNvSpPr>
            <p:nvPr/>
          </p:nvSpPr>
          <p:spPr bwMode="auto">
            <a:xfrm>
              <a:off x="2413" y="3442"/>
              <a:ext cx="480"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Año #3</a:t>
              </a:r>
            </a:p>
          </p:txBody>
        </p:sp>
        <p:sp>
          <p:nvSpPr>
            <p:cNvPr id="11" name="Text Box 1067"/>
            <p:cNvSpPr txBox="1">
              <a:spLocks noChangeArrowheads="1"/>
            </p:cNvSpPr>
            <p:nvPr/>
          </p:nvSpPr>
          <p:spPr bwMode="auto">
            <a:xfrm>
              <a:off x="2971" y="3442"/>
              <a:ext cx="379"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Año #4</a:t>
              </a:r>
            </a:p>
          </p:txBody>
        </p:sp>
        <p:sp>
          <p:nvSpPr>
            <p:cNvPr id="12" name="Text Box 1068"/>
            <p:cNvSpPr txBox="1">
              <a:spLocks noChangeArrowheads="1"/>
            </p:cNvSpPr>
            <p:nvPr/>
          </p:nvSpPr>
          <p:spPr bwMode="auto">
            <a:xfrm>
              <a:off x="3483" y="3436"/>
              <a:ext cx="379"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Año #5</a:t>
              </a:r>
            </a:p>
          </p:txBody>
        </p:sp>
        <p:sp>
          <p:nvSpPr>
            <p:cNvPr id="13" name="Text Box 1069"/>
            <p:cNvSpPr txBox="1">
              <a:spLocks noChangeArrowheads="1"/>
            </p:cNvSpPr>
            <p:nvPr/>
          </p:nvSpPr>
          <p:spPr bwMode="auto">
            <a:xfrm>
              <a:off x="3996" y="3436"/>
              <a:ext cx="379"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Año #6</a:t>
              </a:r>
            </a:p>
          </p:txBody>
        </p:sp>
        <p:sp>
          <p:nvSpPr>
            <p:cNvPr id="14" name="Text Box 1070"/>
            <p:cNvSpPr txBox="1">
              <a:spLocks noChangeArrowheads="1"/>
            </p:cNvSpPr>
            <p:nvPr/>
          </p:nvSpPr>
          <p:spPr bwMode="auto">
            <a:xfrm>
              <a:off x="4502" y="3443"/>
              <a:ext cx="379"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Año #7</a:t>
              </a:r>
            </a:p>
          </p:txBody>
        </p:sp>
        <p:sp>
          <p:nvSpPr>
            <p:cNvPr id="15" name="Text Box 1071"/>
            <p:cNvSpPr txBox="1">
              <a:spLocks noChangeArrowheads="1"/>
            </p:cNvSpPr>
            <p:nvPr/>
          </p:nvSpPr>
          <p:spPr bwMode="auto">
            <a:xfrm>
              <a:off x="1187" y="3338"/>
              <a:ext cx="165"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0</a:t>
              </a:r>
            </a:p>
          </p:txBody>
        </p:sp>
        <p:sp>
          <p:nvSpPr>
            <p:cNvPr id="16" name="Text Box 1072"/>
            <p:cNvSpPr txBox="1">
              <a:spLocks noChangeArrowheads="1"/>
            </p:cNvSpPr>
            <p:nvPr/>
          </p:nvSpPr>
          <p:spPr bwMode="auto">
            <a:xfrm>
              <a:off x="1018" y="2957"/>
              <a:ext cx="319"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1 </a:t>
              </a:r>
              <a:r>
                <a:rPr lang="es-ES" sz="1000" dirty="0" smtClean="0">
                  <a:ea typeface="Arial" charset="0"/>
                  <a:cs typeface="Arial" charset="0"/>
                </a:rPr>
                <a:t>M</a:t>
              </a:r>
              <a:r>
                <a:rPr lang="el-GR" sz="1000" dirty="0">
                  <a:ea typeface="Arial" charset="0"/>
                  <a:cs typeface="Arial" charset="0"/>
                  <a:sym typeface="Symbol" charset="0"/>
                </a:rPr>
                <a:t>Ω</a:t>
              </a:r>
              <a:endParaRPr lang="es-ES" sz="1000" dirty="0">
                <a:ea typeface="Arial" charset="0"/>
                <a:cs typeface="Arial" charset="0"/>
              </a:endParaRPr>
            </a:p>
          </p:txBody>
        </p:sp>
        <p:sp>
          <p:nvSpPr>
            <p:cNvPr id="17" name="Text Box 1073"/>
            <p:cNvSpPr txBox="1">
              <a:spLocks noChangeArrowheads="1"/>
            </p:cNvSpPr>
            <p:nvPr/>
          </p:nvSpPr>
          <p:spPr bwMode="auto">
            <a:xfrm>
              <a:off x="975" y="2591"/>
              <a:ext cx="365"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10 </a:t>
              </a:r>
              <a:r>
                <a:rPr lang="es-ES" sz="1000" dirty="0" smtClean="0">
                  <a:ea typeface="Arial" charset="0"/>
                  <a:cs typeface="Arial" charset="0"/>
                </a:rPr>
                <a:t>M</a:t>
              </a:r>
              <a:r>
                <a:rPr lang="el-GR" sz="1000" dirty="0">
                  <a:ea typeface="Arial" charset="0"/>
                  <a:cs typeface="Arial" charset="0"/>
                  <a:sym typeface="Symbol" charset="0"/>
                </a:rPr>
                <a:t>Ω</a:t>
              </a:r>
              <a:endParaRPr lang="es-ES" sz="1000" dirty="0">
                <a:ea typeface="Arial" charset="0"/>
                <a:cs typeface="Arial" charset="0"/>
              </a:endParaRPr>
            </a:p>
          </p:txBody>
        </p:sp>
        <p:sp>
          <p:nvSpPr>
            <p:cNvPr id="18" name="Text Box 1074"/>
            <p:cNvSpPr txBox="1">
              <a:spLocks noChangeArrowheads="1"/>
            </p:cNvSpPr>
            <p:nvPr/>
          </p:nvSpPr>
          <p:spPr bwMode="auto">
            <a:xfrm>
              <a:off x="961" y="2217"/>
              <a:ext cx="410"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100 </a:t>
              </a:r>
              <a:r>
                <a:rPr lang="es-ES" sz="1000" dirty="0" smtClean="0">
                  <a:ea typeface="Arial" charset="0"/>
                  <a:cs typeface="Arial" charset="0"/>
                </a:rPr>
                <a:t>M</a:t>
              </a:r>
              <a:r>
                <a:rPr lang="el-GR" sz="1000" dirty="0">
                  <a:ea typeface="Arial" charset="0"/>
                  <a:cs typeface="Arial" charset="0"/>
                </a:rPr>
                <a:t>Ω</a:t>
              </a:r>
              <a:endParaRPr lang="es-ES" sz="1000" dirty="0">
                <a:ea typeface="Arial" charset="0"/>
                <a:cs typeface="Arial" charset="0"/>
              </a:endParaRPr>
            </a:p>
          </p:txBody>
        </p:sp>
        <p:sp>
          <p:nvSpPr>
            <p:cNvPr id="19" name="Text Box 1075"/>
            <p:cNvSpPr txBox="1">
              <a:spLocks noChangeArrowheads="1"/>
            </p:cNvSpPr>
            <p:nvPr/>
          </p:nvSpPr>
          <p:spPr bwMode="auto">
            <a:xfrm>
              <a:off x="922" y="1837"/>
              <a:ext cx="412"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1 </a:t>
              </a:r>
              <a:r>
                <a:rPr lang="es-ES" sz="1000" dirty="0" smtClean="0">
                  <a:ea typeface="Arial" charset="0"/>
                  <a:cs typeface="Arial" charset="0"/>
                </a:rPr>
                <a:t>G</a:t>
              </a:r>
              <a:r>
                <a:rPr lang="el-GR" sz="1000" dirty="0">
                  <a:ea typeface="Arial" charset="0"/>
                  <a:cs typeface="Arial" charset="0"/>
                </a:rPr>
                <a:t>Ω</a:t>
              </a:r>
              <a:endParaRPr lang="es-ES" sz="1000" dirty="0">
                <a:ea typeface="Arial" charset="0"/>
                <a:cs typeface="Arial" charset="0"/>
              </a:endParaRPr>
            </a:p>
          </p:txBody>
        </p:sp>
        <p:sp>
          <p:nvSpPr>
            <p:cNvPr id="20" name="Text Box 1076"/>
            <p:cNvSpPr txBox="1">
              <a:spLocks noChangeArrowheads="1"/>
            </p:cNvSpPr>
            <p:nvPr/>
          </p:nvSpPr>
          <p:spPr bwMode="auto">
            <a:xfrm>
              <a:off x="957" y="1471"/>
              <a:ext cx="360"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10 </a:t>
              </a:r>
              <a:r>
                <a:rPr lang="es-ES" sz="1000" dirty="0" smtClean="0">
                  <a:ea typeface="Arial" charset="0"/>
                  <a:cs typeface="Arial" charset="0"/>
                </a:rPr>
                <a:t>G</a:t>
              </a:r>
              <a:r>
                <a:rPr lang="el-GR" sz="1000" dirty="0">
                  <a:ea typeface="Arial" charset="0"/>
                  <a:cs typeface="Arial" charset="0"/>
                </a:rPr>
                <a:t>Ω</a:t>
              </a:r>
              <a:endParaRPr lang="es-ES" sz="1000" dirty="0">
                <a:ea typeface="Arial" charset="0"/>
                <a:cs typeface="Arial" charset="0"/>
              </a:endParaRPr>
            </a:p>
          </p:txBody>
        </p:sp>
        <p:sp>
          <p:nvSpPr>
            <p:cNvPr id="21" name="Text Box 1077"/>
            <p:cNvSpPr txBox="1">
              <a:spLocks noChangeArrowheads="1"/>
            </p:cNvSpPr>
            <p:nvPr/>
          </p:nvSpPr>
          <p:spPr bwMode="auto">
            <a:xfrm>
              <a:off x="939" y="1097"/>
              <a:ext cx="405"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100 </a:t>
              </a:r>
              <a:r>
                <a:rPr lang="es-ES" sz="1000" dirty="0" smtClean="0">
                  <a:ea typeface="Arial" charset="0"/>
                  <a:cs typeface="Arial" charset="0"/>
                </a:rPr>
                <a:t>GΩ</a:t>
              </a:r>
              <a:endParaRPr lang="es-ES" sz="1000" dirty="0">
                <a:ea typeface="Arial" charset="0"/>
                <a:cs typeface="Arial" charset="0"/>
              </a:endParaRPr>
            </a:p>
          </p:txBody>
        </p:sp>
        <p:sp>
          <p:nvSpPr>
            <p:cNvPr id="22" name="Text Box 1078"/>
            <p:cNvSpPr txBox="1">
              <a:spLocks noChangeArrowheads="1"/>
            </p:cNvSpPr>
            <p:nvPr/>
          </p:nvSpPr>
          <p:spPr bwMode="auto">
            <a:xfrm>
              <a:off x="886" y="724"/>
              <a:ext cx="463" cy="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s-ES" sz="1000" dirty="0">
                  <a:ea typeface="Arial" charset="0"/>
                  <a:cs typeface="Arial" charset="0"/>
                </a:rPr>
                <a:t>1 </a:t>
              </a:r>
              <a:r>
                <a:rPr lang="es-ES" sz="1000" dirty="0" smtClean="0">
                  <a:ea typeface="Arial" charset="0"/>
                  <a:cs typeface="Arial" charset="0"/>
                </a:rPr>
                <a:t>T</a:t>
              </a:r>
              <a:r>
                <a:rPr lang="el-GR" sz="1000" dirty="0">
                  <a:ea typeface="Arial" charset="0"/>
                  <a:cs typeface="Arial" charset="0"/>
                </a:rPr>
                <a:t>Ω</a:t>
              </a:r>
              <a:endParaRPr lang="es-ES" sz="1000" dirty="0">
                <a:ea typeface="Arial" charset="0"/>
                <a:cs typeface="Arial" charset="0"/>
              </a:endParaRPr>
            </a:p>
          </p:txBody>
        </p:sp>
        <p:sp>
          <p:nvSpPr>
            <p:cNvPr id="23" name="Oval 1079"/>
            <p:cNvSpPr>
              <a:spLocks noChangeArrowheads="1"/>
            </p:cNvSpPr>
            <p:nvPr/>
          </p:nvSpPr>
          <p:spPr bwMode="auto">
            <a:xfrm>
              <a:off x="1326" y="2358"/>
              <a:ext cx="41"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24" name="Oval 1080"/>
            <p:cNvSpPr>
              <a:spLocks noChangeArrowheads="1"/>
            </p:cNvSpPr>
            <p:nvPr/>
          </p:nvSpPr>
          <p:spPr bwMode="auto">
            <a:xfrm>
              <a:off x="1453" y="2362"/>
              <a:ext cx="43"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25" name="Oval 1081"/>
            <p:cNvSpPr>
              <a:spLocks noChangeArrowheads="1"/>
            </p:cNvSpPr>
            <p:nvPr/>
          </p:nvSpPr>
          <p:spPr bwMode="auto">
            <a:xfrm>
              <a:off x="1571" y="2379"/>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26" name="Oval 1082"/>
            <p:cNvSpPr>
              <a:spLocks noChangeArrowheads="1"/>
            </p:cNvSpPr>
            <p:nvPr/>
          </p:nvSpPr>
          <p:spPr bwMode="auto">
            <a:xfrm>
              <a:off x="1707" y="2362"/>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27" name="Oval 1083"/>
            <p:cNvSpPr>
              <a:spLocks noChangeArrowheads="1"/>
            </p:cNvSpPr>
            <p:nvPr/>
          </p:nvSpPr>
          <p:spPr bwMode="auto">
            <a:xfrm>
              <a:off x="1838" y="2365"/>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28" name="Oval 1084"/>
            <p:cNvSpPr>
              <a:spLocks noChangeArrowheads="1"/>
            </p:cNvSpPr>
            <p:nvPr/>
          </p:nvSpPr>
          <p:spPr bwMode="auto">
            <a:xfrm>
              <a:off x="1960" y="2351"/>
              <a:ext cx="41"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29" name="Oval 1085"/>
            <p:cNvSpPr>
              <a:spLocks noChangeArrowheads="1"/>
            </p:cNvSpPr>
            <p:nvPr/>
          </p:nvSpPr>
          <p:spPr bwMode="auto">
            <a:xfrm>
              <a:off x="2085" y="2365"/>
              <a:ext cx="41"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0" name="Oval 1086"/>
            <p:cNvSpPr>
              <a:spLocks noChangeArrowheads="1"/>
            </p:cNvSpPr>
            <p:nvPr/>
          </p:nvSpPr>
          <p:spPr bwMode="auto">
            <a:xfrm>
              <a:off x="2212" y="2375"/>
              <a:ext cx="43"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1" name="Oval 1087"/>
            <p:cNvSpPr>
              <a:spLocks noChangeArrowheads="1"/>
            </p:cNvSpPr>
            <p:nvPr/>
          </p:nvSpPr>
          <p:spPr bwMode="auto">
            <a:xfrm>
              <a:off x="2351" y="2375"/>
              <a:ext cx="43"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2" name="Oval 1088"/>
            <p:cNvSpPr>
              <a:spLocks noChangeArrowheads="1"/>
            </p:cNvSpPr>
            <p:nvPr/>
          </p:nvSpPr>
          <p:spPr bwMode="auto">
            <a:xfrm>
              <a:off x="2476" y="2372"/>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3" name="Oval 1089"/>
            <p:cNvSpPr>
              <a:spLocks noChangeArrowheads="1"/>
            </p:cNvSpPr>
            <p:nvPr/>
          </p:nvSpPr>
          <p:spPr bwMode="auto">
            <a:xfrm>
              <a:off x="2601" y="2386"/>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4" name="Oval 1090"/>
            <p:cNvSpPr>
              <a:spLocks noChangeArrowheads="1"/>
            </p:cNvSpPr>
            <p:nvPr/>
          </p:nvSpPr>
          <p:spPr bwMode="auto">
            <a:xfrm>
              <a:off x="2743" y="2410"/>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5" name="Oval 1091"/>
            <p:cNvSpPr>
              <a:spLocks noChangeArrowheads="1"/>
            </p:cNvSpPr>
            <p:nvPr/>
          </p:nvSpPr>
          <p:spPr bwMode="auto">
            <a:xfrm>
              <a:off x="2865" y="2417"/>
              <a:ext cx="41"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6" name="Oval 1092"/>
            <p:cNvSpPr>
              <a:spLocks noChangeArrowheads="1"/>
            </p:cNvSpPr>
            <p:nvPr/>
          </p:nvSpPr>
          <p:spPr bwMode="auto">
            <a:xfrm>
              <a:off x="2992" y="2420"/>
              <a:ext cx="43"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7" name="Oval 1093"/>
            <p:cNvSpPr>
              <a:spLocks noChangeArrowheads="1"/>
            </p:cNvSpPr>
            <p:nvPr/>
          </p:nvSpPr>
          <p:spPr bwMode="auto">
            <a:xfrm>
              <a:off x="3114" y="2427"/>
              <a:ext cx="41"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8" name="Oval 1094"/>
            <p:cNvSpPr>
              <a:spLocks noChangeArrowheads="1"/>
            </p:cNvSpPr>
            <p:nvPr/>
          </p:nvSpPr>
          <p:spPr bwMode="auto">
            <a:xfrm>
              <a:off x="3252" y="2437"/>
              <a:ext cx="42" cy="42"/>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39" name="Oval 1095"/>
            <p:cNvSpPr>
              <a:spLocks noChangeArrowheads="1"/>
            </p:cNvSpPr>
            <p:nvPr/>
          </p:nvSpPr>
          <p:spPr bwMode="auto">
            <a:xfrm>
              <a:off x="3377" y="2441"/>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0" name="Oval 1096"/>
            <p:cNvSpPr>
              <a:spLocks noChangeArrowheads="1"/>
            </p:cNvSpPr>
            <p:nvPr/>
          </p:nvSpPr>
          <p:spPr bwMode="auto">
            <a:xfrm>
              <a:off x="3506" y="2452"/>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1" name="Oval 1097"/>
            <p:cNvSpPr>
              <a:spLocks noChangeArrowheads="1"/>
            </p:cNvSpPr>
            <p:nvPr/>
          </p:nvSpPr>
          <p:spPr bwMode="auto">
            <a:xfrm>
              <a:off x="3626" y="2459"/>
              <a:ext cx="43"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2" name="Oval 1098"/>
            <p:cNvSpPr>
              <a:spLocks noChangeArrowheads="1"/>
            </p:cNvSpPr>
            <p:nvPr/>
          </p:nvSpPr>
          <p:spPr bwMode="auto">
            <a:xfrm>
              <a:off x="3762" y="2461"/>
              <a:ext cx="42" cy="42"/>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3" name="Oval 1099"/>
            <p:cNvSpPr>
              <a:spLocks noChangeArrowheads="1"/>
            </p:cNvSpPr>
            <p:nvPr/>
          </p:nvSpPr>
          <p:spPr bwMode="auto">
            <a:xfrm>
              <a:off x="3890" y="2465"/>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4" name="Oval 1100"/>
            <p:cNvSpPr>
              <a:spLocks noChangeArrowheads="1"/>
            </p:cNvSpPr>
            <p:nvPr/>
          </p:nvSpPr>
          <p:spPr bwMode="auto">
            <a:xfrm>
              <a:off x="4019" y="2469"/>
              <a:ext cx="41"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5" name="Oval 1101"/>
            <p:cNvSpPr>
              <a:spLocks noChangeArrowheads="1"/>
            </p:cNvSpPr>
            <p:nvPr/>
          </p:nvSpPr>
          <p:spPr bwMode="auto">
            <a:xfrm>
              <a:off x="4140" y="2465"/>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6" name="Oval 1102"/>
            <p:cNvSpPr>
              <a:spLocks noChangeArrowheads="1"/>
            </p:cNvSpPr>
            <p:nvPr/>
          </p:nvSpPr>
          <p:spPr bwMode="auto">
            <a:xfrm>
              <a:off x="4275" y="2469"/>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7" name="Oval 1103"/>
            <p:cNvSpPr>
              <a:spLocks noChangeArrowheads="1"/>
            </p:cNvSpPr>
            <p:nvPr/>
          </p:nvSpPr>
          <p:spPr bwMode="auto">
            <a:xfrm>
              <a:off x="4404" y="2469"/>
              <a:ext cx="41"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8" name="Oval 1104"/>
            <p:cNvSpPr>
              <a:spLocks noChangeArrowheads="1"/>
            </p:cNvSpPr>
            <p:nvPr/>
          </p:nvSpPr>
          <p:spPr bwMode="auto">
            <a:xfrm>
              <a:off x="4521" y="2469"/>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49" name="Freeform 1105"/>
            <p:cNvSpPr>
              <a:spLocks/>
            </p:cNvSpPr>
            <p:nvPr/>
          </p:nvSpPr>
          <p:spPr bwMode="auto">
            <a:xfrm>
              <a:off x="1349" y="2367"/>
              <a:ext cx="3200" cy="121"/>
            </a:xfrm>
            <a:custGeom>
              <a:avLst/>
              <a:gdLst>
                <a:gd name="T0" fmla="*/ 0 w 3594"/>
                <a:gd name="T1" fmla="*/ 3 h 140"/>
                <a:gd name="T2" fmla="*/ 16 w 3594"/>
                <a:gd name="T3" fmla="*/ 3 h 140"/>
                <a:gd name="T4" fmla="*/ 31 w 3594"/>
                <a:gd name="T5" fmla="*/ 3 h 140"/>
                <a:gd name="T6" fmla="*/ 47 w 3594"/>
                <a:gd name="T7" fmla="*/ 3 h 140"/>
                <a:gd name="T8" fmla="*/ 63 w 3594"/>
                <a:gd name="T9" fmla="*/ 3 h 140"/>
                <a:gd name="T10" fmla="*/ 79 w 3594"/>
                <a:gd name="T11" fmla="*/ 1 h 140"/>
                <a:gd name="T12" fmla="*/ 94 w 3594"/>
                <a:gd name="T13" fmla="*/ 3 h 140"/>
                <a:gd name="T14" fmla="*/ 110 w 3594"/>
                <a:gd name="T15" fmla="*/ 3 h 140"/>
                <a:gd name="T16" fmla="*/ 127 w 3594"/>
                <a:gd name="T17" fmla="*/ 3 h 140"/>
                <a:gd name="T18" fmla="*/ 142 w 3594"/>
                <a:gd name="T19" fmla="*/ 3 h 140"/>
                <a:gd name="T20" fmla="*/ 157 w 3594"/>
                <a:gd name="T21" fmla="*/ 3 h 140"/>
                <a:gd name="T22" fmla="*/ 175 w 3594"/>
                <a:gd name="T23" fmla="*/ 4 h 140"/>
                <a:gd name="T24" fmla="*/ 191 w 3594"/>
                <a:gd name="T25" fmla="*/ 5 h 140"/>
                <a:gd name="T26" fmla="*/ 207 w 3594"/>
                <a:gd name="T27" fmla="*/ 5 h 140"/>
                <a:gd name="T28" fmla="*/ 221 w 3594"/>
                <a:gd name="T29" fmla="*/ 6 h 140"/>
                <a:gd name="T30" fmla="*/ 238 w 3594"/>
                <a:gd name="T31" fmla="*/ 7 h 140"/>
                <a:gd name="T32" fmla="*/ 255 w 3594"/>
                <a:gd name="T33" fmla="*/ 7 h 140"/>
                <a:gd name="T34" fmla="*/ 270 w 3594"/>
                <a:gd name="T35" fmla="*/ 8 h 140"/>
                <a:gd name="T36" fmla="*/ 285 w 3594"/>
                <a:gd name="T37" fmla="*/ 8 h 140"/>
                <a:gd name="T38" fmla="*/ 301 w 3594"/>
                <a:gd name="T39" fmla="*/ 8 h 140"/>
                <a:gd name="T40" fmla="*/ 318 w 3594"/>
                <a:gd name="T41" fmla="*/ 9 h 140"/>
                <a:gd name="T42" fmla="*/ 334 w 3594"/>
                <a:gd name="T43" fmla="*/ 9 h 140"/>
                <a:gd name="T44" fmla="*/ 347 w 3594"/>
                <a:gd name="T45" fmla="*/ 9 h 140"/>
                <a:gd name="T46" fmla="*/ 365 w 3594"/>
                <a:gd name="T47" fmla="*/ 9 h 140"/>
                <a:gd name="T48" fmla="*/ 380 w 3594"/>
                <a:gd name="T49" fmla="*/ 9 h 140"/>
                <a:gd name="T50" fmla="*/ 395 w 3594"/>
                <a:gd name="T51" fmla="*/ 9 h 1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594"/>
                <a:gd name="T79" fmla="*/ 0 h 140"/>
                <a:gd name="T80" fmla="*/ 3594 w 3594"/>
                <a:gd name="T81" fmla="*/ 140 h 1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594" h="140">
                  <a:moveTo>
                    <a:pt x="0" y="13"/>
                  </a:moveTo>
                  <a:cubicBezTo>
                    <a:pt x="48" y="14"/>
                    <a:pt x="97" y="16"/>
                    <a:pt x="144" y="19"/>
                  </a:cubicBezTo>
                  <a:cubicBezTo>
                    <a:pt x="191" y="22"/>
                    <a:pt x="234" y="32"/>
                    <a:pt x="282" y="31"/>
                  </a:cubicBezTo>
                  <a:cubicBezTo>
                    <a:pt x="330" y="30"/>
                    <a:pt x="383" y="16"/>
                    <a:pt x="432" y="13"/>
                  </a:cubicBezTo>
                  <a:cubicBezTo>
                    <a:pt x="481" y="10"/>
                    <a:pt x="528" y="15"/>
                    <a:pt x="576" y="13"/>
                  </a:cubicBezTo>
                  <a:cubicBezTo>
                    <a:pt x="624" y="11"/>
                    <a:pt x="673" y="0"/>
                    <a:pt x="720" y="1"/>
                  </a:cubicBezTo>
                  <a:cubicBezTo>
                    <a:pt x="767" y="2"/>
                    <a:pt x="811" y="15"/>
                    <a:pt x="858" y="19"/>
                  </a:cubicBezTo>
                  <a:cubicBezTo>
                    <a:pt x="905" y="23"/>
                    <a:pt x="952" y="23"/>
                    <a:pt x="1002" y="25"/>
                  </a:cubicBezTo>
                  <a:cubicBezTo>
                    <a:pt x="1052" y="27"/>
                    <a:pt x="1109" y="30"/>
                    <a:pt x="1158" y="31"/>
                  </a:cubicBezTo>
                  <a:cubicBezTo>
                    <a:pt x="1207" y="32"/>
                    <a:pt x="1251" y="29"/>
                    <a:pt x="1296" y="31"/>
                  </a:cubicBezTo>
                  <a:cubicBezTo>
                    <a:pt x="1341" y="33"/>
                    <a:pt x="1379" y="36"/>
                    <a:pt x="1428" y="43"/>
                  </a:cubicBezTo>
                  <a:cubicBezTo>
                    <a:pt x="1477" y="50"/>
                    <a:pt x="1539" y="67"/>
                    <a:pt x="1590" y="73"/>
                  </a:cubicBezTo>
                  <a:cubicBezTo>
                    <a:pt x="1641" y="79"/>
                    <a:pt x="1687" y="77"/>
                    <a:pt x="1734" y="79"/>
                  </a:cubicBezTo>
                  <a:cubicBezTo>
                    <a:pt x="1781" y="81"/>
                    <a:pt x="1826" y="83"/>
                    <a:pt x="1872" y="85"/>
                  </a:cubicBezTo>
                  <a:cubicBezTo>
                    <a:pt x="1918" y="87"/>
                    <a:pt x="1962" y="88"/>
                    <a:pt x="2010" y="91"/>
                  </a:cubicBezTo>
                  <a:cubicBezTo>
                    <a:pt x="2058" y="94"/>
                    <a:pt x="2110" y="100"/>
                    <a:pt x="2160" y="103"/>
                  </a:cubicBezTo>
                  <a:cubicBezTo>
                    <a:pt x="2210" y="106"/>
                    <a:pt x="2262" y="106"/>
                    <a:pt x="2310" y="109"/>
                  </a:cubicBezTo>
                  <a:cubicBezTo>
                    <a:pt x="2358" y="112"/>
                    <a:pt x="2402" y="118"/>
                    <a:pt x="2448" y="121"/>
                  </a:cubicBezTo>
                  <a:cubicBezTo>
                    <a:pt x="2494" y="124"/>
                    <a:pt x="2538" y="125"/>
                    <a:pt x="2586" y="127"/>
                  </a:cubicBezTo>
                  <a:cubicBezTo>
                    <a:pt x="2634" y="129"/>
                    <a:pt x="2687" y="131"/>
                    <a:pt x="2736" y="133"/>
                  </a:cubicBezTo>
                  <a:cubicBezTo>
                    <a:pt x="2785" y="135"/>
                    <a:pt x="2832" y="138"/>
                    <a:pt x="2880" y="139"/>
                  </a:cubicBezTo>
                  <a:cubicBezTo>
                    <a:pt x="2928" y="140"/>
                    <a:pt x="2978" y="139"/>
                    <a:pt x="3024" y="139"/>
                  </a:cubicBezTo>
                  <a:cubicBezTo>
                    <a:pt x="3070" y="139"/>
                    <a:pt x="3108" y="139"/>
                    <a:pt x="3156" y="139"/>
                  </a:cubicBezTo>
                  <a:cubicBezTo>
                    <a:pt x="3204" y="139"/>
                    <a:pt x="3262" y="139"/>
                    <a:pt x="3312" y="139"/>
                  </a:cubicBezTo>
                  <a:cubicBezTo>
                    <a:pt x="3362" y="139"/>
                    <a:pt x="3409" y="139"/>
                    <a:pt x="3456" y="139"/>
                  </a:cubicBezTo>
                  <a:cubicBezTo>
                    <a:pt x="3503" y="139"/>
                    <a:pt x="3548" y="139"/>
                    <a:pt x="3594" y="139"/>
                  </a:cubicBezTo>
                </a:path>
              </a:pathLst>
            </a:custGeom>
            <a:noFill/>
            <a:ln w="28575">
              <a:solidFill>
                <a:srgbClr val="33CC33"/>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s-ES" sz="1000" dirty="0">
                <a:ea typeface="Arial" charset="0"/>
                <a:cs typeface="Arial" charset="0"/>
              </a:endParaRPr>
            </a:p>
          </p:txBody>
        </p:sp>
        <p:sp>
          <p:nvSpPr>
            <p:cNvPr id="50" name="Oval 1106"/>
            <p:cNvSpPr>
              <a:spLocks noChangeArrowheads="1"/>
            </p:cNvSpPr>
            <p:nvPr/>
          </p:nvSpPr>
          <p:spPr bwMode="auto">
            <a:xfrm>
              <a:off x="1329" y="861"/>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51" name="Oval 1107"/>
            <p:cNvSpPr>
              <a:spLocks noChangeArrowheads="1"/>
            </p:cNvSpPr>
            <p:nvPr/>
          </p:nvSpPr>
          <p:spPr bwMode="auto">
            <a:xfrm>
              <a:off x="1453" y="854"/>
              <a:ext cx="43"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52" name="Oval 1108"/>
            <p:cNvSpPr>
              <a:spLocks noChangeArrowheads="1"/>
            </p:cNvSpPr>
            <p:nvPr/>
          </p:nvSpPr>
          <p:spPr bwMode="auto">
            <a:xfrm>
              <a:off x="1571" y="858"/>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53" name="Oval 1109"/>
            <p:cNvSpPr>
              <a:spLocks noChangeArrowheads="1"/>
            </p:cNvSpPr>
            <p:nvPr/>
          </p:nvSpPr>
          <p:spPr bwMode="auto">
            <a:xfrm>
              <a:off x="1703" y="861"/>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54" name="Oval 1110"/>
            <p:cNvSpPr>
              <a:spLocks noChangeArrowheads="1"/>
            </p:cNvSpPr>
            <p:nvPr/>
          </p:nvSpPr>
          <p:spPr bwMode="auto">
            <a:xfrm>
              <a:off x="1835" y="865"/>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55" name="Oval 1111"/>
            <p:cNvSpPr>
              <a:spLocks noChangeArrowheads="1"/>
            </p:cNvSpPr>
            <p:nvPr/>
          </p:nvSpPr>
          <p:spPr bwMode="auto">
            <a:xfrm>
              <a:off x="1960" y="875"/>
              <a:ext cx="41"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56" name="Oval 1112"/>
            <p:cNvSpPr>
              <a:spLocks noChangeArrowheads="1"/>
            </p:cNvSpPr>
            <p:nvPr/>
          </p:nvSpPr>
          <p:spPr bwMode="auto">
            <a:xfrm>
              <a:off x="2085" y="896"/>
              <a:ext cx="41"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57" name="Oval 1113"/>
            <p:cNvSpPr>
              <a:spLocks noChangeArrowheads="1"/>
            </p:cNvSpPr>
            <p:nvPr/>
          </p:nvSpPr>
          <p:spPr bwMode="auto">
            <a:xfrm>
              <a:off x="2216" y="903"/>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58" name="Oval 1114"/>
            <p:cNvSpPr>
              <a:spLocks noChangeArrowheads="1"/>
            </p:cNvSpPr>
            <p:nvPr/>
          </p:nvSpPr>
          <p:spPr bwMode="auto">
            <a:xfrm>
              <a:off x="2348" y="899"/>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59" name="Oval 1115"/>
            <p:cNvSpPr>
              <a:spLocks noChangeArrowheads="1"/>
            </p:cNvSpPr>
            <p:nvPr/>
          </p:nvSpPr>
          <p:spPr bwMode="auto">
            <a:xfrm>
              <a:off x="2476" y="910"/>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0" name="Oval 1116"/>
            <p:cNvSpPr>
              <a:spLocks noChangeArrowheads="1"/>
            </p:cNvSpPr>
            <p:nvPr/>
          </p:nvSpPr>
          <p:spPr bwMode="auto">
            <a:xfrm>
              <a:off x="2601" y="934"/>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1" name="Oval 1117"/>
            <p:cNvSpPr>
              <a:spLocks noChangeArrowheads="1"/>
            </p:cNvSpPr>
            <p:nvPr/>
          </p:nvSpPr>
          <p:spPr bwMode="auto">
            <a:xfrm>
              <a:off x="2736" y="975"/>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2" name="Oval 1118"/>
            <p:cNvSpPr>
              <a:spLocks noChangeArrowheads="1"/>
            </p:cNvSpPr>
            <p:nvPr/>
          </p:nvSpPr>
          <p:spPr bwMode="auto">
            <a:xfrm>
              <a:off x="2861" y="1007"/>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3" name="Oval 1119"/>
            <p:cNvSpPr>
              <a:spLocks noChangeArrowheads="1"/>
            </p:cNvSpPr>
            <p:nvPr/>
          </p:nvSpPr>
          <p:spPr bwMode="auto">
            <a:xfrm>
              <a:off x="2989" y="1052"/>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4" name="Oval 1120"/>
            <p:cNvSpPr>
              <a:spLocks noChangeArrowheads="1"/>
            </p:cNvSpPr>
            <p:nvPr/>
          </p:nvSpPr>
          <p:spPr bwMode="auto">
            <a:xfrm>
              <a:off x="3110" y="1114"/>
              <a:ext cx="43"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5" name="Oval 1121"/>
            <p:cNvSpPr>
              <a:spLocks noChangeArrowheads="1"/>
            </p:cNvSpPr>
            <p:nvPr/>
          </p:nvSpPr>
          <p:spPr bwMode="auto">
            <a:xfrm>
              <a:off x="3249" y="1190"/>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6" name="Oval 1122"/>
            <p:cNvSpPr>
              <a:spLocks noChangeArrowheads="1"/>
            </p:cNvSpPr>
            <p:nvPr/>
          </p:nvSpPr>
          <p:spPr bwMode="auto">
            <a:xfrm>
              <a:off x="3374" y="1241"/>
              <a:ext cx="41"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7" name="Oval 1123"/>
            <p:cNvSpPr>
              <a:spLocks noChangeArrowheads="1"/>
            </p:cNvSpPr>
            <p:nvPr/>
          </p:nvSpPr>
          <p:spPr bwMode="auto">
            <a:xfrm>
              <a:off x="3502" y="1300"/>
              <a:ext cx="42"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8" name="Oval 1124"/>
            <p:cNvSpPr>
              <a:spLocks noChangeArrowheads="1"/>
            </p:cNvSpPr>
            <p:nvPr/>
          </p:nvSpPr>
          <p:spPr bwMode="auto">
            <a:xfrm>
              <a:off x="3626" y="1383"/>
              <a:ext cx="43" cy="41"/>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69" name="Oval 1125"/>
            <p:cNvSpPr>
              <a:spLocks noChangeArrowheads="1"/>
            </p:cNvSpPr>
            <p:nvPr/>
          </p:nvSpPr>
          <p:spPr bwMode="auto">
            <a:xfrm>
              <a:off x="3762" y="1484"/>
              <a:ext cx="42" cy="40"/>
            </a:xfrm>
            <a:prstGeom prst="ellipse">
              <a:avLst/>
            </a:prstGeom>
            <a:solidFill>
              <a:schemeClr val="tx1"/>
            </a:solidFill>
            <a:ln w="9525">
              <a:solidFill>
                <a:schemeClr val="tx1"/>
              </a:solidFill>
              <a:round/>
              <a:headEnd/>
              <a:tailEnd/>
            </a:ln>
          </p:spPr>
          <p:txBody>
            <a:bodyPr wrap="none" anchor="ctr"/>
            <a:lstStyle/>
            <a:p>
              <a:endParaRPr lang="es-ES" sz="1000" dirty="0">
                <a:ea typeface="Arial" charset="0"/>
                <a:cs typeface="Arial" charset="0"/>
              </a:endParaRPr>
            </a:p>
          </p:txBody>
        </p:sp>
        <p:sp>
          <p:nvSpPr>
            <p:cNvPr id="70" name="Freeform 1126"/>
            <p:cNvSpPr>
              <a:spLocks/>
            </p:cNvSpPr>
            <p:nvPr/>
          </p:nvSpPr>
          <p:spPr bwMode="auto">
            <a:xfrm>
              <a:off x="1351" y="868"/>
              <a:ext cx="2433" cy="633"/>
            </a:xfrm>
            <a:custGeom>
              <a:avLst/>
              <a:gdLst>
                <a:gd name="T0" fmla="*/ 0 w 2732"/>
                <a:gd name="T1" fmla="*/ 3 h 733"/>
                <a:gd name="T2" fmla="*/ 15 w 2732"/>
                <a:gd name="T3" fmla="*/ 1 h 733"/>
                <a:gd name="T4" fmla="*/ 30 w 2732"/>
                <a:gd name="T5" fmla="*/ 3 h 733"/>
                <a:gd name="T6" fmla="*/ 47 w 2732"/>
                <a:gd name="T7" fmla="*/ 3 h 733"/>
                <a:gd name="T8" fmla="*/ 62 w 2732"/>
                <a:gd name="T9" fmla="*/ 3 h 733"/>
                <a:gd name="T10" fmla="*/ 79 w 2732"/>
                <a:gd name="T11" fmla="*/ 3 h 733"/>
                <a:gd name="T12" fmla="*/ 94 w 2732"/>
                <a:gd name="T13" fmla="*/ 3 h 733"/>
                <a:gd name="T14" fmla="*/ 110 w 2732"/>
                <a:gd name="T15" fmla="*/ 3 h 733"/>
                <a:gd name="T16" fmla="*/ 126 w 2732"/>
                <a:gd name="T17" fmla="*/ 3 h 733"/>
                <a:gd name="T18" fmla="*/ 142 w 2732"/>
                <a:gd name="T19" fmla="*/ 4 h 733"/>
                <a:gd name="T20" fmla="*/ 158 w 2732"/>
                <a:gd name="T21" fmla="*/ 6 h 733"/>
                <a:gd name="T22" fmla="*/ 175 w 2732"/>
                <a:gd name="T23" fmla="*/ 9 h 733"/>
                <a:gd name="T24" fmla="*/ 191 w 2732"/>
                <a:gd name="T25" fmla="*/ 11 h 733"/>
                <a:gd name="T26" fmla="*/ 206 w 2732"/>
                <a:gd name="T27" fmla="*/ 14 h 733"/>
                <a:gd name="T28" fmla="*/ 221 w 2732"/>
                <a:gd name="T29" fmla="*/ 19 h 733"/>
                <a:gd name="T30" fmla="*/ 239 w 2732"/>
                <a:gd name="T31" fmla="*/ 24 h 733"/>
                <a:gd name="T32" fmla="*/ 254 w 2732"/>
                <a:gd name="T33" fmla="*/ 28 h 733"/>
                <a:gd name="T34" fmla="*/ 269 w 2732"/>
                <a:gd name="T35" fmla="*/ 32 h 733"/>
                <a:gd name="T36" fmla="*/ 285 w 2732"/>
                <a:gd name="T37" fmla="*/ 38 h 733"/>
                <a:gd name="T38" fmla="*/ 302 w 2732"/>
                <a:gd name="T39" fmla="*/ 45 h 73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732"/>
                <a:gd name="T61" fmla="*/ 0 h 733"/>
                <a:gd name="T62" fmla="*/ 2732 w 2732"/>
                <a:gd name="T63" fmla="*/ 733 h 73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732" h="733">
                  <a:moveTo>
                    <a:pt x="0" y="9"/>
                  </a:moveTo>
                  <a:cubicBezTo>
                    <a:pt x="47" y="4"/>
                    <a:pt x="94" y="0"/>
                    <a:pt x="140" y="1"/>
                  </a:cubicBezTo>
                  <a:cubicBezTo>
                    <a:pt x="186" y="2"/>
                    <a:pt x="229" y="11"/>
                    <a:pt x="276" y="13"/>
                  </a:cubicBezTo>
                  <a:cubicBezTo>
                    <a:pt x="323" y="15"/>
                    <a:pt x="371" y="12"/>
                    <a:pt x="420" y="13"/>
                  </a:cubicBezTo>
                  <a:cubicBezTo>
                    <a:pt x="469" y="14"/>
                    <a:pt x="519" y="14"/>
                    <a:pt x="568" y="17"/>
                  </a:cubicBezTo>
                  <a:cubicBezTo>
                    <a:pt x="617" y="20"/>
                    <a:pt x="665" y="22"/>
                    <a:pt x="712" y="29"/>
                  </a:cubicBezTo>
                  <a:cubicBezTo>
                    <a:pt x="759" y="36"/>
                    <a:pt x="801" y="52"/>
                    <a:pt x="848" y="57"/>
                  </a:cubicBezTo>
                  <a:cubicBezTo>
                    <a:pt x="895" y="62"/>
                    <a:pt x="947" y="61"/>
                    <a:pt x="996" y="61"/>
                  </a:cubicBezTo>
                  <a:cubicBezTo>
                    <a:pt x="1045" y="61"/>
                    <a:pt x="1095" y="55"/>
                    <a:pt x="1144" y="57"/>
                  </a:cubicBezTo>
                  <a:cubicBezTo>
                    <a:pt x="1193" y="59"/>
                    <a:pt x="1240" y="66"/>
                    <a:pt x="1288" y="73"/>
                  </a:cubicBezTo>
                  <a:cubicBezTo>
                    <a:pt x="1336" y="80"/>
                    <a:pt x="1384" y="89"/>
                    <a:pt x="1432" y="101"/>
                  </a:cubicBezTo>
                  <a:cubicBezTo>
                    <a:pt x="1480" y="113"/>
                    <a:pt x="1532" y="131"/>
                    <a:pt x="1580" y="145"/>
                  </a:cubicBezTo>
                  <a:cubicBezTo>
                    <a:pt x="1628" y="159"/>
                    <a:pt x="1673" y="170"/>
                    <a:pt x="1720" y="185"/>
                  </a:cubicBezTo>
                  <a:cubicBezTo>
                    <a:pt x="1767" y="200"/>
                    <a:pt x="1817" y="213"/>
                    <a:pt x="1864" y="233"/>
                  </a:cubicBezTo>
                  <a:cubicBezTo>
                    <a:pt x="1911" y="253"/>
                    <a:pt x="1951" y="278"/>
                    <a:pt x="2000" y="305"/>
                  </a:cubicBezTo>
                  <a:cubicBezTo>
                    <a:pt x="2049" y="332"/>
                    <a:pt x="2107" y="372"/>
                    <a:pt x="2156" y="397"/>
                  </a:cubicBezTo>
                  <a:cubicBezTo>
                    <a:pt x="2205" y="422"/>
                    <a:pt x="2249" y="432"/>
                    <a:pt x="2296" y="453"/>
                  </a:cubicBezTo>
                  <a:cubicBezTo>
                    <a:pt x="2343" y="474"/>
                    <a:pt x="2393" y="498"/>
                    <a:pt x="2440" y="525"/>
                  </a:cubicBezTo>
                  <a:cubicBezTo>
                    <a:pt x="2487" y="552"/>
                    <a:pt x="2531" y="582"/>
                    <a:pt x="2580" y="617"/>
                  </a:cubicBezTo>
                  <a:cubicBezTo>
                    <a:pt x="2629" y="652"/>
                    <a:pt x="2707" y="714"/>
                    <a:pt x="2732" y="733"/>
                  </a:cubicBezTo>
                </a:path>
              </a:pathLst>
            </a:custGeom>
            <a:noFill/>
            <a:ln w="28575">
              <a:solidFill>
                <a:schemeClr val="accent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s-ES" sz="1000" dirty="0">
                <a:ea typeface="Arial" charset="0"/>
                <a:cs typeface="Arial" charset="0"/>
              </a:endParaRPr>
            </a:p>
          </p:txBody>
        </p:sp>
        <p:sp>
          <p:nvSpPr>
            <p:cNvPr id="71" name="Rectangle 1127"/>
            <p:cNvSpPr>
              <a:spLocks noChangeArrowheads="1"/>
            </p:cNvSpPr>
            <p:nvPr/>
          </p:nvSpPr>
          <p:spPr bwMode="auto">
            <a:xfrm>
              <a:off x="1661" y="1245"/>
              <a:ext cx="662" cy="249"/>
            </a:xfrm>
            <a:prstGeom prst="rect">
              <a:avLst/>
            </a:prstGeom>
            <a:solidFill>
              <a:schemeClr val="bg1"/>
            </a:solidFill>
            <a:ln w="9525">
              <a:solidFill>
                <a:schemeClr val="tx1"/>
              </a:solidFill>
              <a:miter lim="800000"/>
              <a:headEnd/>
              <a:tailEnd/>
            </a:ln>
          </p:spPr>
          <p:txBody>
            <a:bodyPr wrap="none" anchor="ctr"/>
            <a:lstStyle/>
            <a:p>
              <a:pPr algn="ctr"/>
              <a:r>
                <a:rPr lang="es-ES" sz="1000" b="1" dirty="0">
                  <a:solidFill>
                    <a:srgbClr val="FF0000"/>
                  </a:solidFill>
                  <a:ea typeface="Arial" charset="0"/>
                  <a:cs typeface="Arial" charset="0"/>
                </a:rPr>
                <a:t>Equipo “A”</a:t>
              </a:r>
            </a:p>
          </p:txBody>
        </p:sp>
        <p:sp>
          <p:nvSpPr>
            <p:cNvPr id="72" name="Rectangle 1128"/>
            <p:cNvSpPr>
              <a:spLocks noChangeArrowheads="1"/>
            </p:cNvSpPr>
            <p:nvPr/>
          </p:nvSpPr>
          <p:spPr bwMode="auto">
            <a:xfrm>
              <a:off x="1661" y="2738"/>
              <a:ext cx="662" cy="250"/>
            </a:xfrm>
            <a:prstGeom prst="rect">
              <a:avLst/>
            </a:prstGeom>
            <a:solidFill>
              <a:schemeClr val="bg1"/>
            </a:solidFill>
            <a:ln w="9525">
              <a:solidFill>
                <a:schemeClr val="tx1"/>
              </a:solidFill>
              <a:miter lim="800000"/>
              <a:headEnd/>
              <a:tailEnd/>
            </a:ln>
          </p:spPr>
          <p:txBody>
            <a:bodyPr wrap="none" anchor="ctr"/>
            <a:lstStyle/>
            <a:p>
              <a:pPr algn="ctr"/>
              <a:r>
                <a:rPr lang="es-ES" sz="1000" dirty="0">
                  <a:solidFill>
                    <a:srgbClr val="33CC33"/>
                  </a:solidFill>
                  <a:ea typeface="Arial" charset="0"/>
                  <a:cs typeface="Arial" charset="0"/>
                </a:rPr>
                <a:t>Equipo “B”</a:t>
              </a:r>
            </a:p>
          </p:txBody>
        </p:sp>
        <p:sp>
          <p:nvSpPr>
            <p:cNvPr id="73" name="Line 1129"/>
            <p:cNvSpPr>
              <a:spLocks noChangeShapeType="1"/>
            </p:cNvSpPr>
            <p:nvPr/>
          </p:nvSpPr>
          <p:spPr bwMode="auto">
            <a:xfrm flipV="1">
              <a:off x="2280" y="1155"/>
              <a:ext cx="727" cy="21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sp>
          <p:nvSpPr>
            <p:cNvPr id="74" name="Line 1130"/>
            <p:cNvSpPr>
              <a:spLocks noChangeShapeType="1"/>
            </p:cNvSpPr>
            <p:nvPr/>
          </p:nvSpPr>
          <p:spPr bwMode="auto">
            <a:xfrm flipV="1">
              <a:off x="2266" y="2531"/>
              <a:ext cx="955" cy="33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s-ES" sz="1000" dirty="0">
                <a:ea typeface="Arial" charset="0"/>
                <a:cs typeface="Arial" charset="0"/>
              </a:endParaRPr>
            </a:p>
          </p:txBody>
        </p:sp>
      </p:gr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aislamiento</a:t>
            </a:r>
          </a:p>
        </p:txBody>
      </p:sp>
      <p:sp>
        <p:nvSpPr>
          <p:cNvPr id="5" name="Marcador de contenido 2"/>
          <p:cNvSpPr>
            <a:spLocks noGrp="1"/>
          </p:cNvSpPr>
          <p:nvPr>
            <p:ph idx="1"/>
          </p:nvPr>
        </p:nvSpPr>
        <p:spPr>
          <a:xfrm>
            <a:off x="584666" y="1041772"/>
            <a:ext cx="8056418" cy="3773422"/>
          </a:xfrm>
        </p:spPr>
        <p:txBody>
          <a:bodyPr>
            <a:noAutofit/>
          </a:bodyPr>
          <a:lstStyle/>
          <a:p>
            <a:pPr marL="285750" indent="-285750" algn="just">
              <a:spcBef>
                <a:spcPts val="600"/>
              </a:spcBef>
              <a:buFont typeface="Lucida Grande"/>
              <a:buChar char="➽"/>
            </a:pPr>
            <a:r>
              <a:rPr lang="es-ES_tradnl" sz="1500" b="1" dirty="0" smtClean="0"/>
              <a:t>Interpretación de los resultados</a:t>
            </a:r>
          </a:p>
          <a:p>
            <a:pPr marL="493713" indent="-182563"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De acuerdo a </a:t>
            </a:r>
            <a:r>
              <a:rPr lang="es-ES_tradnl" sz="1500" dirty="0" err="1" smtClean="0">
                <a:solidFill>
                  <a:srgbClr val="00233C"/>
                </a:solidFill>
                <a:latin typeface="Arial" charset="0"/>
                <a:ea typeface="ＭＳ Ｐゴシック" charset="0"/>
              </a:rPr>
              <a:t>Cigré</a:t>
            </a:r>
            <a:r>
              <a:rPr lang="es-ES_tradnl" sz="1500" dirty="0" smtClean="0">
                <a:solidFill>
                  <a:srgbClr val="00233C"/>
                </a:solidFill>
                <a:latin typeface="Arial" charset="0"/>
                <a:ea typeface="ＭＳ Ｐゴシック" charset="0"/>
              </a:rPr>
              <a:t> TB 445:</a:t>
            </a:r>
          </a:p>
          <a:p>
            <a:pPr marL="982663" indent="-261938" algn="just" eaLnBrk="0" hangingPunct="0">
              <a:spcBef>
                <a:spcPts val="600"/>
              </a:spcBef>
              <a:buFont typeface="Arial"/>
              <a:buChar char="•"/>
            </a:pPr>
            <a:r>
              <a:rPr lang="en-US" sz="1500" dirty="0" err="1" smtClean="0"/>
              <a:t>Transformadores</a:t>
            </a:r>
            <a:r>
              <a:rPr lang="en-US" sz="1500" dirty="0" smtClean="0"/>
              <a:t> con Un &gt; 69kV, RA &gt;1GΩ </a:t>
            </a:r>
            <a:r>
              <a:rPr lang="en-US" sz="1500" dirty="0" err="1" smtClean="0"/>
              <a:t>medida</a:t>
            </a:r>
            <a:r>
              <a:rPr lang="en-US" sz="1500" dirty="0" smtClean="0"/>
              <a:t> a 20°C</a:t>
            </a:r>
          </a:p>
          <a:p>
            <a:pPr marL="982663" indent="-261938" algn="just" eaLnBrk="0" hangingPunct="0">
              <a:spcBef>
                <a:spcPts val="600"/>
              </a:spcBef>
              <a:spcAft>
                <a:spcPts val="600"/>
              </a:spcAft>
              <a:buFont typeface="Arial"/>
              <a:buChar char="•"/>
            </a:pPr>
            <a:r>
              <a:rPr lang="en-US" sz="1500" dirty="0" err="1" smtClean="0"/>
              <a:t>Transformadores</a:t>
            </a:r>
            <a:r>
              <a:rPr lang="en-US" sz="1500" dirty="0" smtClean="0"/>
              <a:t> con Un ≤ 69kV, RA &gt;500MΩ </a:t>
            </a:r>
            <a:r>
              <a:rPr lang="en-US" sz="1500" dirty="0" err="1" smtClean="0"/>
              <a:t>medida</a:t>
            </a:r>
            <a:r>
              <a:rPr lang="en-US" sz="1500" dirty="0" smtClean="0"/>
              <a:t> a 20°C</a:t>
            </a:r>
          </a:p>
          <a:p>
            <a:pPr marL="493713" indent="-182563" algn="just" eaLnBrk="0" hangingPunct="0">
              <a:spcBef>
                <a:spcPts val="600"/>
              </a:spcBef>
              <a:buFont typeface="Wingdings" charset="2"/>
              <a:buChar char="§"/>
            </a:pPr>
            <a:r>
              <a:rPr lang="es-ES_tradnl" sz="1500" dirty="0">
                <a:solidFill>
                  <a:srgbClr val="00233C"/>
                </a:solidFill>
                <a:latin typeface="Arial" charset="0"/>
                <a:ea typeface="ＭＳ Ｐゴシック" charset="0"/>
              </a:rPr>
              <a:t>Según IEEE C57.152:</a:t>
            </a:r>
          </a:p>
          <a:p>
            <a:pPr marL="982663" indent="-261938" algn="just" eaLnBrk="0" hangingPunct="0">
              <a:spcBef>
                <a:spcPts val="600"/>
              </a:spcBef>
              <a:buFont typeface="Arial"/>
              <a:buChar char="•"/>
            </a:pPr>
            <a:r>
              <a:rPr lang="es-ES_tradnl" sz="1500" dirty="0" smtClean="0"/>
              <a:t>Los valores de RA deben medirse periódicamente. Los valores medidos se representan gráficamente; cambios significativos en los valores deben investigarse con otras pruebas (índice de polarización, contenido de humedad, </a:t>
            </a:r>
            <a:r>
              <a:rPr lang="es-ES_tradnl" sz="1500" dirty="0" err="1" smtClean="0"/>
              <a:t>etc</a:t>
            </a:r>
            <a:r>
              <a:rPr lang="es-ES_tradnl" sz="1500" dirty="0" smtClean="0"/>
              <a:t>).</a:t>
            </a:r>
          </a:p>
          <a:p>
            <a:pPr marL="982663" indent="-261938" algn="just" eaLnBrk="0" hangingPunct="0">
              <a:spcBef>
                <a:spcPts val="600"/>
              </a:spcBef>
              <a:buFont typeface="Arial"/>
              <a:buChar char="•"/>
            </a:pPr>
            <a:r>
              <a:rPr lang="es-ES_tradnl" sz="1500" dirty="0" smtClean="0"/>
              <a:t>La resistencia de aislamiento debe medirse de forma tal que la temperatura en el sistema de aislamiento, este lo mas próxima posible a los 20 ºC para poder comparar apropiadamente los valores medidos.</a:t>
            </a:r>
          </a:p>
          <a:p>
            <a:pPr marL="285750" indent="-285750" algn="just">
              <a:spcBef>
                <a:spcPts val="600"/>
              </a:spcBef>
              <a:buFont typeface="Lucida Grande"/>
              <a:buChar char="➽"/>
            </a:pPr>
            <a:endParaRPr lang="es-ES_tradnl" sz="1500" b="1" dirty="0" smtClean="0"/>
          </a:p>
          <a:p>
            <a:pPr marL="285750" indent="-285750" algn="jus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aislamiento</a:t>
            </a:r>
          </a:p>
        </p:txBody>
      </p:sp>
      <p:sp>
        <p:nvSpPr>
          <p:cNvPr id="5" name="Marcador de contenido 2"/>
          <p:cNvSpPr>
            <a:spLocks noGrp="1"/>
          </p:cNvSpPr>
          <p:nvPr>
            <p:ph idx="1"/>
          </p:nvPr>
        </p:nvSpPr>
        <p:spPr>
          <a:xfrm>
            <a:off x="584666" y="1064921"/>
            <a:ext cx="8056418" cy="3773422"/>
          </a:xfrm>
        </p:spPr>
        <p:txBody>
          <a:bodyPr>
            <a:noAutofit/>
          </a:bodyPr>
          <a:lstStyle/>
          <a:p>
            <a:pPr marL="285750" indent="-285750" algn="just">
              <a:spcBef>
                <a:spcPts val="600"/>
              </a:spcBef>
              <a:buFont typeface="Lucida Grande"/>
              <a:buChar char="➽"/>
            </a:pPr>
            <a:r>
              <a:rPr lang="es-ES_tradnl" sz="1500" b="1" dirty="0" smtClean="0"/>
              <a:t>Interpretación de los resultados IP</a:t>
            </a:r>
            <a:endParaRPr lang="es-ES_tradnl" sz="1500" b="1" dirty="0"/>
          </a:p>
          <a:p>
            <a:pPr algn="just">
              <a:spcBef>
                <a:spcPts val="600"/>
              </a:spcBef>
              <a:buFont typeface="Wingdings" charset="2"/>
              <a:buChar char="§"/>
            </a:pPr>
            <a:r>
              <a:rPr lang="es-ES_tradnl" sz="1500" dirty="0" smtClean="0"/>
              <a:t>Según IEEE C57.152:</a:t>
            </a:r>
          </a:p>
          <a:p>
            <a:pPr algn="just">
              <a:spcBef>
                <a:spcPts val="600"/>
              </a:spcBef>
              <a:buFont typeface="Wingdings" charset="2"/>
              <a:buChar char="§"/>
            </a:pPr>
            <a:endParaRPr lang="es-ES_tradnl" sz="1500" i="1" dirty="0" smtClean="0"/>
          </a:p>
          <a:p>
            <a:pPr algn="just">
              <a:spcBef>
                <a:spcPts val="600"/>
              </a:spcBef>
              <a:buFont typeface="Wingdings" charset="2"/>
              <a:buChar char="§"/>
            </a:pPr>
            <a:endParaRPr lang="es-ES_tradnl" sz="1500" i="1" dirty="0"/>
          </a:p>
          <a:p>
            <a:pPr algn="just">
              <a:spcBef>
                <a:spcPts val="600"/>
              </a:spcBef>
              <a:buFont typeface="Wingdings" charset="2"/>
              <a:buChar char="§"/>
            </a:pPr>
            <a:endParaRPr lang="es-ES_tradnl" sz="1500" i="1" dirty="0"/>
          </a:p>
          <a:p>
            <a:pPr algn="just">
              <a:spcBef>
                <a:spcPts val="600"/>
              </a:spcBef>
              <a:buFont typeface="Wingdings" charset="2"/>
              <a:buChar char="§"/>
            </a:pPr>
            <a:endParaRPr lang="es-ES_tradnl" sz="1500" i="1" dirty="0" smtClean="0"/>
          </a:p>
          <a:p>
            <a:pPr algn="just">
              <a:spcBef>
                <a:spcPts val="600"/>
              </a:spcBef>
              <a:buFont typeface="Wingdings" charset="2"/>
              <a:buChar char="§"/>
            </a:pPr>
            <a:r>
              <a:rPr lang="es-ES_tradnl" sz="1500" i="1" dirty="0" smtClean="0"/>
              <a:t>“El IP </a:t>
            </a:r>
            <a:r>
              <a:rPr lang="es-ES_tradnl" sz="1500" b="1" i="1" dirty="0" smtClean="0"/>
              <a:t>no </a:t>
            </a:r>
            <a:r>
              <a:rPr lang="es-ES_tradnl" sz="1500" b="1" i="1" dirty="0"/>
              <a:t>debe utilizarse </a:t>
            </a:r>
            <a:r>
              <a:rPr lang="es-ES_tradnl" sz="1500" i="1" dirty="0"/>
              <a:t>para evaluar la condición de aislamiento </a:t>
            </a:r>
            <a:r>
              <a:rPr lang="es-ES_tradnl" sz="1500" i="1" dirty="0" smtClean="0"/>
              <a:t>en </a:t>
            </a:r>
            <a:r>
              <a:rPr lang="es-ES_tradnl" sz="1500" b="1" i="1" dirty="0" smtClean="0"/>
              <a:t>nuevos </a:t>
            </a:r>
            <a:r>
              <a:rPr lang="es-ES_tradnl" sz="1500" b="1" i="1" dirty="0"/>
              <a:t>transformadores de potencia</a:t>
            </a:r>
            <a:r>
              <a:rPr lang="es-ES_tradnl" sz="1500" i="1" dirty="0" smtClean="0"/>
              <a:t>. </a:t>
            </a:r>
          </a:p>
          <a:p>
            <a:pPr algn="just">
              <a:spcBef>
                <a:spcPts val="600"/>
              </a:spcBef>
              <a:buFont typeface="Wingdings" charset="2"/>
              <a:buChar char="§"/>
            </a:pPr>
            <a:r>
              <a:rPr lang="es-ES_tradnl" sz="1500" i="1" dirty="0" smtClean="0"/>
              <a:t>El IP para aislamiento líquidos </a:t>
            </a:r>
            <a:r>
              <a:rPr lang="es-ES_tradnl" sz="1500" i="1" dirty="0"/>
              <a:t>siempre está cerca de 1. Por lo tanto, el </a:t>
            </a:r>
            <a:r>
              <a:rPr lang="es-ES_tradnl" sz="1500" i="1" dirty="0" smtClean="0"/>
              <a:t>IP de </a:t>
            </a:r>
            <a:r>
              <a:rPr lang="es-ES_tradnl" sz="1500" i="1" dirty="0"/>
              <a:t>los transformadores con </a:t>
            </a:r>
            <a:r>
              <a:rPr lang="es-ES_tradnl" sz="1500" i="1" dirty="0" smtClean="0"/>
              <a:t>aceites </a:t>
            </a:r>
            <a:r>
              <a:rPr lang="es-ES_tradnl" sz="1500" i="1" dirty="0"/>
              <a:t>de baja conductividad (por ejemplo, aceite mineral nuevo) </a:t>
            </a:r>
            <a:r>
              <a:rPr lang="es-ES_tradnl" sz="1500" b="1" i="1" dirty="0"/>
              <a:t>puede ser </a:t>
            </a:r>
            <a:r>
              <a:rPr lang="es-ES_tradnl" sz="1500" b="1" i="1" dirty="0" smtClean="0"/>
              <a:t>bajo y aún así tener buenas </a:t>
            </a:r>
            <a:r>
              <a:rPr lang="es-ES_tradnl" sz="1500" b="1" i="1" dirty="0"/>
              <a:t>condiciones de </a:t>
            </a:r>
            <a:r>
              <a:rPr lang="es-ES_tradnl" sz="1500" b="1" i="1" dirty="0" smtClean="0"/>
              <a:t>aislamiento</a:t>
            </a:r>
            <a:r>
              <a:rPr lang="es-ES_tradnl" sz="1500" i="1" dirty="0" smtClean="0"/>
              <a:t>” </a:t>
            </a:r>
          </a:p>
          <a:p>
            <a:pPr marL="0" indent="0" algn="just">
              <a:spcBef>
                <a:spcPts val="600"/>
              </a:spcBef>
              <a:buNone/>
            </a:pPr>
            <a:endParaRPr lang="es-ES_tradnl" sz="1500" dirty="0" smtClean="0"/>
          </a:p>
          <a:p>
            <a:pPr marL="285750" indent="-285750" algn="just">
              <a:buNone/>
            </a:pPr>
            <a:endParaRPr lang="es-ES_tradnl" sz="1500"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graphicFrame>
        <p:nvGraphicFramePr>
          <p:cNvPr id="4" name="Tabla 13"/>
          <p:cNvGraphicFramePr>
            <a:graphicFrameLocks noGrp="1"/>
          </p:cNvGraphicFramePr>
          <p:nvPr>
            <p:extLst>
              <p:ext uri="{D42A27DB-BD31-4B8C-83A1-F6EECF244321}">
                <p14:modId xmlns:p14="http://schemas.microsoft.com/office/powerpoint/2010/main" val="297087943"/>
              </p:ext>
            </p:extLst>
          </p:nvPr>
        </p:nvGraphicFramePr>
        <p:xfrm>
          <a:off x="1095616" y="1759221"/>
          <a:ext cx="6872472" cy="794686"/>
        </p:xfrm>
        <a:graphic>
          <a:graphicData uri="http://schemas.openxmlformats.org/drawingml/2006/table">
            <a:tbl>
              <a:tblPr firstRow="1" bandRow="1">
                <a:tableStyleId>{5C22544A-7EE6-4342-B048-85BDC9FD1C3A}</a:tableStyleId>
              </a:tblPr>
              <a:tblGrid>
                <a:gridCol w="1718118">
                  <a:extLst>
                    <a:ext uri="{9D8B030D-6E8A-4147-A177-3AD203B41FA5}">
                      <a16:colId xmlns:a16="http://schemas.microsoft.com/office/drawing/2014/main" val="20000"/>
                    </a:ext>
                  </a:extLst>
                </a:gridCol>
                <a:gridCol w="1718118">
                  <a:extLst>
                    <a:ext uri="{9D8B030D-6E8A-4147-A177-3AD203B41FA5}">
                      <a16:colId xmlns:a16="http://schemas.microsoft.com/office/drawing/2014/main" val="20001"/>
                    </a:ext>
                  </a:extLst>
                </a:gridCol>
                <a:gridCol w="1718118">
                  <a:extLst>
                    <a:ext uri="{9D8B030D-6E8A-4147-A177-3AD203B41FA5}">
                      <a16:colId xmlns:a16="http://schemas.microsoft.com/office/drawing/2014/main" val="20002"/>
                    </a:ext>
                  </a:extLst>
                </a:gridCol>
                <a:gridCol w="1718118">
                  <a:extLst>
                    <a:ext uri="{9D8B030D-6E8A-4147-A177-3AD203B41FA5}">
                      <a16:colId xmlns:a16="http://schemas.microsoft.com/office/drawing/2014/main" val="20003"/>
                    </a:ext>
                  </a:extLst>
                </a:gridCol>
              </a:tblGrid>
              <a:tr h="397343">
                <a:tc>
                  <a:txBody>
                    <a:bodyPr/>
                    <a:lstStyle/>
                    <a:p>
                      <a:pPr algn="ctr"/>
                      <a:r>
                        <a:rPr lang="es-ES_tradnl" sz="1200" dirty="0" smtClean="0"/>
                        <a:t>Pobre</a:t>
                      </a:r>
                      <a:endParaRPr lang="es-ES_tradnl" sz="1200" dirty="0"/>
                    </a:p>
                  </a:txBody>
                  <a:tcPr marT="34290" marB="34290" anchor="ctr"/>
                </a:tc>
                <a:tc>
                  <a:txBody>
                    <a:bodyPr/>
                    <a:lstStyle/>
                    <a:p>
                      <a:pPr algn="ctr"/>
                      <a:r>
                        <a:rPr lang="es-ES_tradnl" sz="1200" dirty="0" smtClean="0"/>
                        <a:t>Cuestionable</a:t>
                      </a:r>
                      <a:endParaRPr lang="es-ES_tradnl" sz="1200" dirty="0"/>
                    </a:p>
                  </a:txBody>
                  <a:tcPr marT="34290" marB="34290" anchor="ctr"/>
                </a:tc>
                <a:tc>
                  <a:txBody>
                    <a:bodyPr/>
                    <a:lstStyle/>
                    <a:p>
                      <a:pPr algn="ctr"/>
                      <a:r>
                        <a:rPr lang="es-ES_tradnl" sz="1200" dirty="0" smtClean="0"/>
                        <a:t>Razonable</a:t>
                      </a:r>
                      <a:endParaRPr lang="es-ES_tradnl" sz="1200" dirty="0"/>
                    </a:p>
                  </a:txBody>
                  <a:tcPr marT="34290" marB="34290" anchor="ctr"/>
                </a:tc>
                <a:tc>
                  <a:txBody>
                    <a:bodyPr/>
                    <a:lstStyle/>
                    <a:p>
                      <a:pPr algn="ctr"/>
                      <a:r>
                        <a:rPr lang="es-ES_tradnl" sz="1200" dirty="0" smtClean="0"/>
                        <a:t>Bueno</a:t>
                      </a:r>
                      <a:endParaRPr lang="es-ES_tradnl" sz="1200" dirty="0"/>
                    </a:p>
                  </a:txBody>
                  <a:tcPr marT="34290" marB="34290" anchor="ctr"/>
                </a:tc>
                <a:extLst>
                  <a:ext uri="{0D108BD9-81ED-4DB2-BD59-A6C34878D82A}">
                    <a16:rowId xmlns:a16="http://schemas.microsoft.com/office/drawing/2014/main" val="10000"/>
                  </a:ext>
                </a:extLst>
              </a:tr>
              <a:tr h="397343">
                <a:tc>
                  <a:txBody>
                    <a:bodyPr/>
                    <a:lstStyle/>
                    <a:p>
                      <a:pPr algn="ctr"/>
                      <a:r>
                        <a:rPr lang="es-ES_tradnl" sz="1200" dirty="0" smtClean="0"/>
                        <a:t>1,0</a:t>
                      </a:r>
                      <a:r>
                        <a:rPr lang="es-ES_tradnl" sz="1200" baseline="0" dirty="0" smtClean="0"/>
                        <a:t>  a 1,1</a:t>
                      </a:r>
                      <a:endParaRPr lang="es-ES_tradnl" sz="1200" dirty="0"/>
                    </a:p>
                  </a:txBody>
                  <a:tcPr marT="34290" marB="34290" anchor="ctr"/>
                </a:tc>
                <a:tc>
                  <a:txBody>
                    <a:bodyPr/>
                    <a:lstStyle/>
                    <a:p>
                      <a:pPr algn="ctr"/>
                      <a:r>
                        <a:rPr lang="es-ES_tradnl" sz="1200" dirty="0" smtClean="0"/>
                        <a:t>1,1 a 1,25</a:t>
                      </a:r>
                      <a:endParaRPr lang="es-ES_tradnl" sz="1200" dirty="0"/>
                    </a:p>
                  </a:txBody>
                  <a:tcPr marT="34290" marB="34290" anchor="ctr"/>
                </a:tc>
                <a:tc>
                  <a:txBody>
                    <a:bodyPr/>
                    <a:lstStyle/>
                    <a:p>
                      <a:pPr algn="ctr"/>
                      <a:r>
                        <a:rPr lang="es-ES_tradnl" sz="1200" dirty="0" smtClean="0"/>
                        <a:t>1,25 a 2,0</a:t>
                      </a:r>
                      <a:endParaRPr lang="es-ES_tradnl" sz="1200" dirty="0"/>
                    </a:p>
                  </a:txBody>
                  <a:tcPr marT="34290" marB="34290" anchor="ctr"/>
                </a:tc>
                <a:tc>
                  <a:txBody>
                    <a:bodyPr/>
                    <a:lstStyle/>
                    <a:p>
                      <a:pPr algn="ctr"/>
                      <a:r>
                        <a:rPr lang="es-ES_tradnl" sz="1200" dirty="0" smtClean="0"/>
                        <a:t>Superior a 2,0</a:t>
                      </a:r>
                      <a:endParaRPr lang="es-ES_tradnl" sz="1200" dirty="0"/>
                    </a:p>
                  </a:txBody>
                  <a:tcPr marT="34290" marB="34290"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35217183"/>
      </p:ext>
    </p:extLst>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aislamiento</a:t>
            </a:r>
          </a:p>
        </p:txBody>
      </p:sp>
      <p:sp>
        <p:nvSpPr>
          <p:cNvPr id="5" name="Marcador de contenido 2"/>
          <p:cNvSpPr>
            <a:spLocks noGrp="1"/>
          </p:cNvSpPr>
          <p:nvPr>
            <p:ph idx="1"/>
          </p:nvPr>
        </p:nvSpPr>
        <p:spPr>
          <a:xfrm>
            <a:off x="584666" y="1064921"/>
            <a:ext cx="8056418" cy="3773422"/>
          </a:xfrm>
        </p:spPr>
        <p:txBody>
          <a:bodyPr>
            <a:noAutofit/>
          </a:bodyPr>
          <a:lstStyle/>
          <a:p>
            <a:pPr marL="285750" indent="-285750" algn="just">
              <a:spcBef>
                <a:spcPts val="600"/>
              </a:spcBef>
              <a:buFont typeface="Lucida Grande"/>
              <a:buChar char="➽"/>
            </a:pPr>
            <a:r>
              <a:rPr lang="es-ES_tradnl" sz="1500" b="1" dirty="0" smtClean="0"/>
              <a:t>Interpretación de los resultados IP</a:t>
            </a:r>
          </a:p>
          <a:p>
            <a:pPr marL="493713" indent="-222250" algn="just" eaLnBrk="0" hangingPunct="0">
              <a:spcBef>
                <a:spcPts val="600"/>
              </a:spcBef>
              <a:spcAft>
                <a:spcPts val="600"/>
              </a:spcAft>
              <a:buFont typeface="Wingdings" charset="2"/>
              <a:buChar char="§"/>
            </a:pPr>
            <a:r>
              <a:rPr lang="en-US" sz="1500" dirty="0" smtClean="0"/>
              <a:t>CIGRE TB 445 </a:t>
            </a:r>
            <a:r>
              <a:rPr lang="en-US" sz="1500" dirty="0" err="1" smtClean="0"/>
              <a:t>establece</a:t>
            </a:r>
            <a:r>
              <a:rPr lang="en-US" sz="1500" dirty="0" smtClean="0"/>
              <a:t> que</a:t>
            </a:r>
            <a:r>
              <a:rPr lang="en-US" sz="1500" i="1" dirty="0" smtClean="0"/>
              <a:t> “Para </a:t>
            </a:r>
            <a:r>
              <a:rPr lang="en-US" sz="1500" i="1" dirty="0" err="1" smtClean="0"/>
              <a:t>aislamientos</a:t>
            </a:r>
            <a:r>
              <a:rPr lang="en-US" sz="1500" i="1" dirty="0" smtClean="0"/>
              <a:t> </a:t>
            </a:r>
            <a:r>
              <a:rPr lang="en-US" sz="1500" i="1" dirty="0" err="1" smtClean="0"/>
              <a:t>complejos</a:t>
            </a:r>
            <a:r>
              <a:rPr lang="en-US" sz="1500" i="1" dirty="0" smtClean="0"/>
              <a:t> de </a:t>
            </a:r>
            <a:r>
              <a:rPr lang="en-US" sz="1500" i="1" dirty="0" err="1" smtClean="0"/>
              <a:t>celulosa</a:t>
            </a:r>
            <a:r>
              <a:rPr lang="en-US" sz="1500" i="1" dirty="0" smtClean="0"/>
              <a:t> </a:t>
            </a:r>
            <a:r>
              <a:rPr lang="en-US" sz="1500" i="1" dirty="0" err="1" smtClean="0"/>
              <a:t>impregnada</a:t>
            </a:r>
            <a:r>
              <a:rPr lang="en-US" sz="1500" i="1" dirty="0" smtClean="0"/>
              <a:t> </a:t>
            </a:r>
            <a:r>
              <a:rPr lang="en-US" sz="1500" i="1" dirty="0" err="1" smtClean="0"/>
              <a:t>en</a:t>
            </a:r>
            <a:r>
              <a:rPr lang="en-US" sz="1500" i="1" dirty="0" smtClean="0"/>
              <a:t> </a:t>
            </a:r>
            <a:r>
              <a:rPr lang="en-US" sz="1500" i="1" dirty="0" err="1" smtClean="0"/>
              <a:t>aceite</a:t>
            </a:r>
            <a:r>
              <a:rPr lang="en-US" sz="1500" i="1" dirty="0" smtClean="0"/>
              <a:t> de </a:t>
            </a:r>
            <a:r>
              <a:rPr lang="en-US" sz="1500" i="1" dirty="0" err="1" smtClean="0"/>
              <a:t>transformadores</a:t>
            </a:r>
            <a:r>
              <a:rPr lang="en-US" sz="1500" i="1" dirty="0" smtClean="0"/>
              <a:t>, </a:t>
            </a:r>
            <a:r>
              <a:rPr lang="en-US" sz="1500" i="1" dirty="0" err="1" smtClean="0"/>
              <a:t>los</a:t>
            </a:r>
            <a:r>
              <a:rPr lang="en-US" sz="1500" i="1" dirty="0" smtClean="0"/>
              <a:t> </a:t>
            </a:r>
            <a:r>
              <a:rPr lang="en-US" sz="1500" i="1" dirty="0" err="1" smtClean="0"/>
              <a:t>resultados</a:t>
            </a:r>
            <a:r>
              <a:rPr lang="en-US" sz="1500" i="1" dirty="0" smtClean="0"/>
              <a:t> del </a:t>
            </a:r>
            <a:r>
              <a:rPr lang="en-US" sz="1500" i="1" dirty="0" err="1" smtClean="0"/>
              <a:t>ensayo</a:t>
            </a:r>
            <a:r>
              <a:rPr lang="en-US" sz="1500" i="1" dirty="0" smtClean="0"/>
              <a:t> del </a:t>
            </a:r>
            <a:r>
              <a:rPr lang="en-US" sz="1500" i="1" dirty="0" err="1" smtClean="0"/>
              <a:t>Indice</a:t>
            </a:r>
            <a:r>
              <a:rPr lang="en-US" sz="1500" i="1" dirty="0" smtClean="0"/>
              <a:t> de </a:t>
            </a:r>
            <a:r>
              <a:rPr lang="en-US" sz="1500" i="1" dirty="0" err="1" smtClean="0"/>
              <a:t>Polarizaci</a:t>
            </a:r>
            <a:r>
              <a:rPr lang="es-ES" sz="1500" i="1" dirty="0" err="1" smtClean="0"/>
              <a:t>ón</a:t>
            </a:r>
            <a:r>
              <a:rPr lang="es-ES" sz="1500" i="1" dirty="0" smtClean="0"/>
              <a:t> </a:t>
            </a:r>
            <a:r>
              <a:rPr lang="en-US" sz="1500" b="1" i="1" dirty="0" err="1" smtClean="0"/>
              <a:t>pueden</a:t>
            </a:r>
            <a:r>
              <a:rPr lang="en-US" sz="1500" b="1" i="1" dirty="0" smtClean="0"/>
              <a:t> </a:t>
            </a:r>
            <a:r>
              <a:rPr lang="en-US" sz="1500" b="1" i="1" dirty="0" err="1"/>
              <a:t>ser</a:t>
            </a:r>
            <a:r>
              <a:rPr lang="en-US" sz="1500" b="1" i="1" dirty="0"/>
              <a:t> mal </a:t>
            </a:r>
            <a:r>
              <a:rPr lang="en-US" sz="1500" b="1" i="1" dirty="0" err="1"/>
              <a:t>interpretados</a:t>
            </a:r>
            <a:r>
              <a:rPr lang="en-US" sz="1500" i="1" dirty="0"/>
              <a:t>. Las </a:t>
            </a:r>
            <a:r>
              <a:rPr lang="en-US" sz="1500" i="1" dirty="0" err="1"/>
              <a:t>mediciones</a:t>
            </a:r>
            <a:r>
              <a:rPr lang="en-US" sz="1500" i="1" dirty="0"/>
              <a:t> FDS / PDC son las </a:t>
            </a:r>
            <a:r>
              <a:rPr lang="en-US" sz="1500" i="1" dirty="0" err="1"/>
              <a:t>preferidas</a:t>
            </a:r>
            <a:r>
              <a:rPr lang="en-US" sz="1500" i="1" dirty="0"/>
              <a:t> para las </a:t>
            </a:r>
            <a:r>
              <a:rPr lang="en-US" sz="1500" i="1" dirty="0" err="1"/>
              <a:t>evaluaciones</a:t>
            </a:r>
            <a:r>
              <a:rPr lang="en-US" sz="1500" i="1" dirty="0"/>
              <a:t> </a:t>
            </a:r>
            <a:r>
              <a:rPr lang="en-US" sz="1500" i="1" dirty="0" err="1"/>
              <a:t>cuantitativas</a:t>
            </a:r>
            <a:r>
              <a:rPr lang="en-US" sz="1500" i="1" dirty="0"/>
              <a:t> de la </a:t>
            </a:r>
            <a:r>
              <a:rPr lang="en-US" sz="1500" i="1" dirty="0" err="1"/>
              <a:t>humedad</a:t>
            </a:r>
            <a:r>
              <a:rPr lang="en-US" sz="1500" i="1" dirty="0"/>
              <a:t> </a:t>
            </a:r>
            <a:r>
              <a:rPr lang="en-US" sz="1500" i="1" dirty="0" err="1"/>
              <a:t>en</a:t>
            </a:r>
            <a:r>
              <a:rPr lang="en-US" sz="1500" i="1" dirty="0"/>
              <a:t> el </a:t>
            </a:r>
            <a:r>
              <a:rPr lang="en-US" sz="1500" i="1" dirty="0" err="1"/>
              <a:t>aislamiento</a:t>
            </a:r>
            <a:r>
              <a:rPr lang="en-US" sz="1500" i="1" dirty="0"/>
              <a:t> </a:t>
            </a:r>
            <a:r>
              <a:rPr lang="en-US" sz="1500" i="1" dirty="0" smtClean="0"/>
              <a:t>".</a:t>
            </a:r>
            <a:endParaRPr lang="es-ES_tradnl" sz="1500" dirty="0" smtClean="0"/>
          </a:p>
          <a:p>
            <a:pPr marL="0" indent="0" algn="just">
              <a:spcBef>
                <a:spcPts val="600"/>
              </a:spcBef>
              <a:buNone/>
            </a:pPr>
            <a:endParaRPr lang="es-ES_tradnl" sz="1500" b="1" dirty="0" smtClean="0"/>
          </a:p>
          <a:p>
            <a:pPr marL="285750" indent="-285750" algn="jus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dirty="0" smtClean="0"/>
              <a:t>Pruebas Eléctricas Básicas</a:t>
            </a:r>
            <a:endParaRPr lang="es-ES_tradnl" dirty="0"/>
          </a:p>
        </p:txBody>
      </p:sp>
      <p:pic>
        <p:nvPicPr>
          <p:cNvPr id="3" name="Imagen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760720" y="1189225"/>
            <a:ext cx="2597720" cy="3081838"/>
          </a:xfrm>
          <a:prstGeom prst="rect">
            <a:avLst/>
          </a:prstGeom>
        </p:spPr>
      </p:pic>
      <p:graphicFrame>
        <p:nvGraphicFramePr>
          <p:cNvPr id="4" name="Diagrama 3"/>
          <p:cNvGraphicFramePr/>
          <p:nvPr>
            <p:extLst/>
          </p:nvPr>
        </p:nvGraphicFramePr>
        <p:xfrm>
          <a:off x="731520" y="1307109"/>
          <a:ext cx="4724400" cy="2846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Rectángulo 1"/>
          <p:cNvSpPr/>
          <p:nvPr/>
        </p:nvSpPr>
        <p:spPr>
          <a:xfrm>
            <a:off x="3891281" y="2699664"/>
            <a:ext cx="1625599" cy="1066800"/>
          </a:xfrm>
          <a:prstGeom prst="rect">
            <a:avLst/>
          </a:prstGeom>
          <a:noFill/>
          <a:ln w="101600">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spTree>
    <p:extLst>
      <p:ext uri="{BB962C8B-B14F-4D97-AF65-F5344CB8AC3E}">
        <p14:creationId xmlns:p14="http://schemas.microsoft.com/office/powerpoint/2010/main" val="3627668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esistencia de aislamiento del n</a:t>
            </a:r>
            <a:r>
              <a:rPr lang="es-ES" sz="2500" dirty="0" err="1" smtClean="0">
                <a:solidFill>
                  <a:srgbClr val="000000"/>
                </a:solidFill>
              </a:rPr>
              <a:t>úcleo</a:t>
            </a:r>
            <a:endParaRPr lang="es-ES_tradnl" sz="2500" dirty="0" smtClean="0">
              <a:solidFill>
                <a:srgbClr val="000000"/>
              </a:solidFill>
            </a:endParaRPr>
          </a:p>
        </p:txBody>
      </p:sp>
      <p:sp>
        <p:nvSpPr>
          <p:cNvPr id="5"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Objetivo</a:t>
            </a:r>
          </a:p>
          <a:p>
            <a:pPr marL="452438" indent="-180975" algn="just">
              <a:spcBef>
                <a:spcPts val="600"/>
              </a:spcBef>
              <a:spcAft>
                <a:spcPts val="0"/>
              </a:spcAft>
              <a:buFont typeface="Wingdings" charset="2"/>
              <a:buChar char="§"/>
            </a:pPr>
            <a:r>
              <a:rPr lang="es-ES_tradnl" sz="1500" dirty="0" smtClean="0"/>
              <a:t>Medir la resistencia de aislamiento entre el núcleo y tierra.</a:t>
            </a:r>
          </a:p>
          <a:p>
            <a:pPr marL="285750" indent="-285750" algn="just">
              <a:spcBef>
                <a:spcPts val="600"/>
              </a:spcBef>
              <a:spcAft>
                <a:spcPts val="0"/>
              </a:spcAft>
              <a:buFont typeface="Lucida Grande"/>
              <a:buChar char="➽"/>
            </a:pPr>
            <a:r>
              <a:rPr lang="es-ES_tradnl" sz="1500" b="1" dirty="0" smtClean="0"/>
              <a:t>Defectos detectables</a:t>
            </a:r>
          </a:p>
          <a:p>
            <a:pPr marL="452438" indent="-180975" algn="just">
              <a:spcBef>
                <a:spcPts val="600"/>
              </a:spcBef>
              <a:spcAft>
                <a:spcPts val="0"/>
              </a:spcAft>
              <a:buFont typeface="Wingdings" charset="2"/>
              <a:buChar char="§"/>
            </a:pPr>
            <a:r>
              <a:rPr lang="es-ES_tradnl" sz="1500" dirty="0"/>
              <a:t>Detectar bajo aislamiento entre el núcleo del transformador y la cuba. </a:t>
            </a:r>
            <a:r>
              <a:rPr lang="es-ES" sz="1500" dirty="0"/>
              <a:t>E</a:t>
            </a:r>
            <a:r>
              <a:rPr lang="es-ES_tradnl" sz="1500" dirty="0" err="1"/>
              <a:t>stos</a:t>
            </a:r>
            <a:r>
              <a:rPr lang="es-ES_tradnl" sz="1500" dirty="0"/>
              <a:t> dos elementos, por lo general se encuentran aislados con un material de cartón prensado que debería soportar (sin descargar) al menos 2 </a:t>
            </a:r>
            <a:r>
              <a:rPr lang="es-ES_tradnl" sz="1500" dirty="0" err="1"/>
              <a:t>kV</a:t>
            </a:r>
            <a:r>
              <a:rPr lang="es-ES_tradnl" sz="1500" dirty="0"/>
              <a:t>.</a:t>
            </a:r>
          </a:p>
          <a:p>
            <a:pPr marL="452438" indent="-180975" algn="just">
              <a:spcBef>
                <a:spcPts val="600"/>
              </a:spcBef>
              <a:spcAft>
                <a:spcPts val="0"/>
              </a:spcAft>
              <a:buFont typeface="Wingdings" charset="2"/>
              <a:buChar char="§"/>
            </a:pPr>
            <a:r>
              <a:rPr lang="es-ES_tradnl" sz="1500" dirty="0" smtClean="0"/>
              <a:t>Un valor </a:t>
            </a:r>
            <a:r>
              <a:rPr lang="es-ES_tradnl" sz="1500" dirty="0"/>
              <a:t>mas bien bajo de la resistencia de aislamiento del núcleo a tierra, implica corrientes de circulación a tierra, las que a su vez generarán calentamientos localizados. </a:t>
            </a:r>
          </a:p>
          <a:p>
            <a:pPr marL="452438" indent="-180975" algn="just">
              <a:spcBef>
                <a:spcPts val="600"/>
              </a:spcBef>
              <a:spcAft>
                <a:spcPts val="0"/>
              </a:spcAft>
              <a:buFont typeface="Wingdings" charset="2"/>
              <a:buChar char="§"/>
            </a:pPr>
            <a:r>
              <a:rPr lang="es-ES_tradnl" sz="1500" dirty="0"/>
              <a:t>Dicho calentamiento podría contribuir con la degradación en el sistema de aislamiento.</a:t>
            </a:r>
          </a:p>
          <a:p>
            <a:pPr marL="285750" indent="-285750" algn="just">
              <a:spcBef>
                <a:spcPts val="600"/>
              </a:spcBef>
              <a:spcAft>
                <a:spcPts val="0"/>
              </a:spcAft>
              <a:buFont typeface="Lucida Grande"/>
              <a:buChar char="➽"/>
            </a:pPr>
            <a:r>
              <a:rPr lang="es-ES_tradnl" sz="1500" b="1" dirty="0" smtClean="0"/>
              <a:t>Indicador del defecto detectables con la prueba</a:t>
            </a:r>
          </a:p>
          <a:p>
            <a:pPr marL="452438" indent="-180975" algn="just">
              <a:spcBef>
                <a:spcPts val="600"/>
              </a:spcBef>
              <a:spcAft>
                <a:spcPts val="0"/>
              </a:spcAft>
              <a:buFont typeface="Wingdings" charset="2"/>
              <a:buChar char="§"/>
            </a:pPr>
            <a:r>
              <a:rPr lang="es-ES_tradnl" sz="1500" dirty="0"/>
              <a:t>Elevadas temperaturas internas, normalmente detectadas con los ensayos de DGA.</a:t>
            </a:r>
          </a:p>
          <a:p>
            <a:pPr marL="285750" indent="-285750" algn="just">
              <a:spcBef>
                <a:spcPts val="600"/>
              </a:spcBef>
              <a:spcAft>
                <a:spcPts val="0"/>
              </a:spcAft>
              <a:buFont typeface="Lucida Grande"/>
              <a:buChar char="➽"/>
            </a:pPr>
            <a:endParaRPr lang="es-ES_tradnl" sz="1500" b="1" dirty="0" smtClean="0"/>
          </a:p>
          <a:p>
            <a:pPr marL="285750" indent="-285750" algn="just">
              <a:spcBef>
                <a:spcPts val="600"/>
              </a:spcBef>
              <a:spcAft>
                <a:spcPts val="0"/>
              </a:spcAf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a:solidFill>
                  <a:srgbClr val="FF0000"/>
                </a:solidFill>
              </a:rPr>
              <a:t>R</a:t>
            </a:r>
            <a:r>
              <a:rPr lang="es-ES_tradnl" sz="2500" dirty="0">
                <a:solidFill>
                  <a:srgbClr val="000000"/>
                </a:solidFill>
              </a:rPr>
              <a:t>esistencia de aislamiento del n</a:t>
            </a:r>
            <a:r>
              <a:rPr lang="es-ES" sz="2500" dirty="0" err="1">
                <a:solidFill>
                  <a:srgbClr val="000000"/>
                </a:solidFill>
              </a:rPr>
              <a:t>úcleo</a:t>
            </a:r>
            <a:endParaRPr lang="es-ES_tradnl" sz="2500" dirty="0" smtClean="0">
              <a:solidFill>
                <a:srgbClr val="000000"/>
              </a:solidFill>
            </a:endParaRPr>
          </a:p>
        </p:txBody>
      </p:sp>
      <p:sp>
        <p:nvSpPr>
          <p:cNvPr id="5"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a:p>
            <a:pPr marL="533400" indent="-222250" algn="just" eaLnBrk="0" hangingPunct="0">
              <a:spcBef>
                <a:spcPts val="600"/>
              </a:spcBef>
              <a:buFont typeface="Wingdings" charset="2"/>
              <a:buChar char="§"/>
            </a:pPr>
            <a:r>
              <a:rPr lang="es-ES_tradnl" sz="1500" dirty="0" smtClean="0">
                <a:solidFill>
                  <a:srgbClr val="00233C"/>
                </a:solidFill>
                <a:latin typeface="Arial" charset="0"/>
                <a:ea typeface="ＭＳ Ｐゴシック" charset="0"/>
              </a:rPr>
              <a:t>El n</a:t>
            </a:r>
            <a:r>
              <a:rPr lang="es-ES" sz="1500" dirty="0" err="1" smtClean="0">
                <a:solidFill>
                  <a:srgbClr val="00233C"/>
                </a:solidFill>
                <a:latin typeface="Arial" charset="0"/>
                <a:ea typeface="ＭＳ Ｐゴシック" charset="0"/>
              </a:rPr>
              <a:t>úcleo</a:t>
            </a:r>
            <a:r>
              <a:rPr lang="es-ES" sz="1500" dirty="0" smtClean="0">
                <a:solidFill>
                  <a:srgbClr val="00233C"/>
                </a:solidFill>
                <a:latin typeface="Arial" charset="0"/>
                <a:ea typeface="ＭＳ Ｐゴシック" charset="0"/>
              </a:rPr>
              <a:t> se conecta a tierra en un punto.</a:t>
            </a: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grpSp>
        <p:nvGrpSpPr>
          <p:cNvPr id="3" name="Group 161"/>
          <p:cNvGrpSpPr>
            <a:grpSpLocks/>
          </p:cNvGrpSpPr>
          <p:nvPr/>
        </p:nvGrpSpPr>
        <p:grpSpPr bwMode="auto">
          <a:xfrm>
            <a:off x="1798319" y="1666240"/>
            <a:ext cx="2546661" cy="2311699"/>
            <a:chOff x="1421856" y="2649376"/>
            <a:chExt cx="2895600" cy="3259138"/>
          </a:xfrm>
        </p:grpSpPr>
        <p:pic>
          <p:nvPicPr>
            <p:cNvPr id="7" name="Picture 2" descr="Core.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1421856" y="3101814"/>
              <a:ext cx="2895600" cy="2806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Freeform 3"/>
            <p:cNvSpPr>
              <a:spLocks/>
            </p:cNvSpPr>
            <p:nvPr/>
          </p:nvSpPr>
          <p:spPr bwMode="auto">
            <a:xfrm>
              <a:off x="2385468" y="36415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9" name="Freeform 4"/>
            <p:cNvSpPr>
              <a:spLocks/>
            </p:cNvSpPr>
            <p:nvPr/>
          </p:nvSpPr>
          <p:spPr bwMode="auto">
            <a:xfrm>
              <a:off x="2385468" y="36590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0" name="Freeform 8"/>
            <p:cNvSpPr>
              <a:spLocks/>
            </p:cNvSpPr>
            <p:nvPr/>
          </p:nvSpPr>
          <p:spPr bwMode="auto">
            <a:xfrm>
              <a:off x="2385468" y="367490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1" name="Freeform 9"/>
            <p:cNvSpPr>
              <a:spLocks/>
            </p:cNvSpPr>
            <p:nvPr/>
          </p:nvSpPr>
          <p:spPr bwMode="auto">
            <a:xfrm>
              <a:off x="2385468" y="36923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2" name="Freeform 10"/>
            <p:cNvSpPr>
              <a:spLocks/>
            </p:cNvSpPr>
            <p:nvPr/>
          </p:nvSpPr>
          <p:spPr bwMode="auto">
            <a:xfrm>
              <a:off x="2385468" y="37114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3" name="Freeform 11"/>
            <p:cNvSpPr>
              <a:spLocks/>
            </p:cNvSpPr>
            <p:nvPr/>
          </p:nvSpPr>
          <p:spPr bwMode="auto">
            <a:xfrm>
              <a:off x="2385468" y="37272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4" name="Freeform 12"/>
            <p:cNvSpPr>
              <a:spLocks/>
            </p:cNvSpPr>
            <p:nvPr/>
          </p:nvSpPr>
          <p:spPr bwMode="auto">
            <a:xfrm>
              <a:off x="2385468" y="37447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5" name="Freeform 13"/>
            <p:cNvSpPr>
              <a:spLocks/>
            </p:cNvSpPr>
            <p:nvPr/>
          </p:nvSpPr>
          <p:spPr bwMode="auto">
            <a:xfrm>
              <a:off x="2385468" y="37606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6" name="Freeform 14"/>
            <p:cNvSpPr>
              <a:spLocks/>
            </p:cNvSpPr>
            <p:nvPr/>
          </p:nvSpPr>
          <p:spPr bwMode="auto">
            <a:xfrm>
              <a:off x="2385468" y="37780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7" name="Freeform 15"/>
            <p:cNvSpPr>
              <a:spLocks/>
            </p:cNvSpPr>
            <p:nvPr/>
          </p:nvSpPr>
          <p:spPr bwMode="auto">
            <a:xfrm>
              <a:off x="2385468" y="37939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8" name="Freeform 16"/>
            <p:cNvSpPr>
              <a:spLocks/>
            </p:cNvSpPr>
            <p:nvPr/>
          </p:nvSpPr>
          <p:spPr bwMode="auto">
            <a:xfrm>
              <a:off x="2385468" y="38114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9" name="Freeform 17"/>
            <p:cNvSpPr>
              <a:spLocks/>
            </p:cNvSpPr>
            <p:nvPr/>
          </p:nvSpPr>
          <p:spPr bwMode="auto">
            <a:xfrm>
              <a:off x="2385468" y="382730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0" name="Freeform 18"/>
            <p:cNvSpPr>
              <a:spLocks/>
            </p:cNvSpPr>
            <p:nvPr/>
          </p:nvSpPr>
          <p:spPr bwMode="auto">
            <a:xfrm>
              <a:off x="2385468" y="38463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1" name="Freeform 19"/>
            <p:cNvSpPr>
              <a:spLocks/>
            </p:cNvSpPr>
            <p:nvPr/>
          </p:nvSpPr>
          <p:spPr bwMode="auto">
            <a:xfrm>
              <a:off x="2385468" y="38638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2" name="Freeform 20"/>
            <p:cNvSpPr>
              <a:spLocks/>
            </p:cNvSpPr>
            <p:nvPr/>
          </p:nvSpPr>
          <p:spPr bwMode="auto">
            <a:xfrm>
              <a:off x="2385468" y="38796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3" name="Freeform 21"/>
            <p:cNvSpPr>
              <a:spLocks/>
            </p:cNvSpPr>
            <p:nvPr/>
          </p:nvSpPr>
          <p:spPr bwMode="auto">
            <a:xfrm>
              <a:off x="2385468" y="38971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4" name="Freeform 22"/>
            <p:cNvSpPr>
              <a:spLocks/>
            </p:cNvSpPr>
            <p:nvPr/>
          </p:nvSpPr>
          <p:spPr bwMode="auto">
            <a:xfrm>
              <a:off x="2385468" y="39130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5" name="Freeform 23"/>
            <p:cNvSpPr>
              <a:spLocks/>
            </p:cNvSpPr>
            <p:nvPr/>
          </p:nvSpPr>
          <p:spPr bwMode="auto">
            <a:xfrm>
              <a:off x="2385468" y="39304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6" name="Freeform 24"/>
            <p:cNvSpPr>
              <a:spLocks/>
            </p:cNvSpPr>
            <p:nvPr/>
          </p:nvSpPr>
          <p:spPr bwMode="auto">
            <a:xfrm>
              <a:off x="2385468" y="39463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7" name="Freeform 25"/>
            <p:cNvSpPr>
              <a:spLocks/>
            </p:cNvSpPr>
            <p:nvPr/>
          </p:nvSpPr>
          <p:spPr bwMode="auto">
            <a:xfrm>
              <a:off x="2385468" y="39638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8" name="Freeform 26"/>
            <p:cNvSpPr>
              <a:spLocks/>
            </p:cNvSpPr>
            <p:nvPr/>
          </p:nvSpPr>
          <p:spPr bwMode="auto">
            <a:xfrm>
              <a:off x="2385468" y="39828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9" name="Freeform 27"/>
            <p:cNvSpPr>
              <a:spLocks/>
            </p:cNvSpPr>
            <p:nvPr/>
          </p:nvSpPr>
          <p:spPr bwMode="auto">
            <a:xfrm>
              <a:off x="2385468" y="39987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0" name="Freeform 28"/>
            <p:cNvSpPr>
              <a:spLocks/>
            </p:cNvSpPr>
            <p:nvPr/>
          </p:nvSpPr>
          <p:spPr bwMode="auto">
            <a:xfrm>
              <a:off x="2385468" y="40162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1" name="Freeform 29"/>
            <p:cNvSpPr>
              <a:spLocks/>
            </p:cNvSpPr>
            <p:nvPr/>
          </p:nvSpPr>
          <p:spPr bwMode="auto">
            <a:xfrm>
              <a:off x="2385468" y="40320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2" name="Freeform 30"/>
            <p:cNvSpPr>
              <a:spLocks/>
            </p:cNvSpPr>
            <p:nvPr/>
          </p:nvSpPr>
          <p:spPr bwMode="auto">
            <a:xfrm>
              <a:off x="2385468" y="40495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3" name="Freeform 31"/>
            <p:cNvSpPr>
              <a:spLocks/>
            </p:cNvSpPr>
            <p:nvPr/>
          </p:nvSpPr>
          <p:spPr bwMode="auto">
            <a:xfrm>
              <a:off x="2385468" y="40654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4" name="Freeform 32"/>
            <p:cNvSpPr>
              <a:spLocks/>
            </p:cNvSpPr>
            <p:nvPr/>
          </p:nvSpPr>
          <p:spPr bwMode="auto">
            <a:xfrm>
              <a:off x="2385468" y="40828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5" name="Freeform 33"/>
            <p:cNvSpPr>
              <a:spLocks/>
            </p:cNvSpPr>
            <p:nvPr/>
          </p:nvSpPr>
          <p:spPr bwMode="auto">
            <a:xfrm>
              <a:off x="2385468" y="40987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6" name="Freeform 34"/>
            <p:cNvSpPr>
              <a:spLocks/>
            </p:cNvSpPr>
            <p:nvPr/>
          </p:nvSpPr>
          <p:spPr bwMode="auto">
            <a:xfrm>
              <a:off x="2385468" y="41178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7" name="Freeform 35"/>
            <p:cNvSpPr>
              <a:spLocks/>
            </p:cNvSpPr>
            <p:nvPr/>
          </p:nvSpPr>
          <p:spPr bwMode="auto">
            <a:xfrm>
              <a:off x="2385468" y="41352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8" name="Freeform 36"/>
            <p:cNvSpPr>
              <a:spLocks/>
            </p:cNvSpPr>
            <p:nvPr/>
          </p:nvSpPr>
          <p:spPr bwMode="auto">
            <a:xfrm>
              <a:off x="2385468" y="41511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9" name="Freeform 37"/>
            <p:cNvSpPr>
              <a:spLocks/>
            </p:cNvSpPr>
            <p:nvPr/>
          </p:nvSpPr>
          <p:spPr bwMode="auto">
            <a:xfrm>
              <a:off x="2385468" y="41686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0" name="Freeform 38"/>
            <p:cNvSpPr>
              <a:spLocks/>
            </p:cNvSpPr>
            <p:nvPr/>
          </p:nvSpPr>
          <p:spPr bwMode="auto">
            <a:xfrm>
              <a:off x="2385468" y="41844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1" name="Freeform 39"/>
            <p:cNvSpPr>
              <a:spLocks/>
            </p:cNvSpPr>
            <p:nvPr/>
          </p:nvSpPr>
          <p:spPr bwMode="auto">
            <a:xfrm>
              <a:off x="2385468" y="42019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2" name="Freeform 40"/>
            <p:cNvSpPr>
              <a:spLocks/>
            </p:cNvSpPr>
            <p:nvPr/>
          </p:nvSpPr>
          <p:spPr bwMode="auto">
            <a:xfrm>
              <a:off x="2385468" y="42178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3" name="Freeform 41"/>
            <p:cNvSpPr>
              <a:spLocks/>
            </p:cNvSpPr>
            <p:nvPr/>
          </p:nvSpPr>
          <p:spPr bwMode="auto">
            <a:xfrm>
              <a:off x="2385468" y="42352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4" name="Freeform 42"/>
            <p:cNvSpPr>
              <a:spLocks/>
            </p:cNvSpPr>
            <p:nvPr/>
          </p:nvSpPr>
          <p:spPr bwMode="auto">
            <a:xfrm>
              <a:off x="2385468" y="42543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5" name="Freeform 43"/>
            <p:cNvSpPr>
              <a:spLocks/>
            </p:cNvSpPr>
            <p:nvPr/>
          </p:nvSpPr>
          <p:spPr bwMode="auto">
            <a:xfrm>
              <a:off x="2385468" y="42702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6" name="Freeform 44"/>
            <p:cNvSpPr>
              <a:spLocks/>
            </p:cNvSpPr>
            <p:nvPr/>
          </p:nvSpPr>
          <p:spPr bwMode="auto">
            <a:xfrm>
              <a:off x="2385468" y="42876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7" name="Freeform 45"/>
            <p:cNvSpPr>
              <a:spLocks/>
            </p:cNvSpPr>
            <p:nvPr/>
          </p:nvSpPr>
          <p:spPr bwMode="auto">
            <a:xfrm>
              <a:off x="2385468" y="43035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8" name="Freeform 46"/>
            <p:cNvSpPr>
              <a:spLocks/>
            </p:cNvSpPr>
            <p:nvPr/>
          </p:nvSpPr>
          <p:spPr bwMode="auto">
            <a:xfrm>
              <a:off x="2385468" y="43210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9" name="Freeform 47"/>
            <p:cNvSpPr>
              <a:spLocks/>
            </p:cNvSpPr>
            <p:nvPr/>
          </p:nvSpPr>
          <p:spPr bwMode="auto">
            <a:xfrm>
              <a:off x="2385468" y="43368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0" name="Freeform 48"/>
            <p:cNvSpPr>
              <a:spLocks/>
            </p:cNvSpPr>
            <p:nvPr/>
          </p:nvSpPr>
          <p:spPr bwMode="auto">
            <a:xfrm>
              <a:off x="2385468" y="43543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1" name="Freeform 49"/>
            <p:cNvSpPr>
              <a:spLocks/>
            </p:cNvSpPr>
            <p:nvPr/>
          </p:nvSpPr>
          <p:spPr bwMode="auto">
            <a:xfrm>
              <a:off x="2385468" y="43702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2" name="Freeform 50"/>
            <p:cNvSpPr>
              <a:spLocks/>
            </p:cNvSpPr>
            <p:nvPr/>
          </p:nvSpPr>
          <p:spPr bwMode="auto">
            <a:xfrm>
              <a:off x="2385468" y="438927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3" name="Freeform 51"/>
            <p:cNvSpPr>
              <a:spLocks/>
            </p:cNvSpPr>
            <p:nvPr/>
          </p:nvSpPr>
          <p:spPr bwMode="auto">
            <a:xfrm>
              <a:off x="2385468" y="44067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4" name="Freeform 52"/>
            <p:cNvSpPr>
              <a:spLocks/>
            </p:cNvSpPr>
            <p:nvPr/>
          </p:nvSpPr>
          <p:spPr bwMode="auto">
            <a:xfrm>
              <a:off x="2385468" y="44226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5" name="Freeform 53"/>
            <p:cNvSpPr>
              <a:spLocks/>
            </p:cNvSpPr>
            <p:nvPr/>
          </p:nvSpPr>
          <p:spPr bwMode="auto">
            <a:xfrm>
              <a:off x="2385468" y="44400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6" name="Freeform 54"/>
            <p:cNvSpPr>
              <a:spLocks/>
            </p:cNvSpPr>
            <p:nvPr/>
          </p:nvSpPr>
          <p:spPr bwMode="auto">
            <a:xfrm>
              <a:off x="2385468" y="44575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7" name="Freeform 55"/>
            <p:cNvSpPr>
              <a:spLocks/>
            </p:cNvSpPr>
            <p:nvPr/>
          </p:nvSpPr>
          <p:spPr bwMode="auto">
            <a:xfrm>
              <a:off x="2385468" y="44734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8" name="Freeform 56"/>
            <p:cNvSpPr>
              <a:spLocks/>
            </p:cNvSpPr>
            <p:nvPr/>
          </p:nvSpPr>
          <p:spPr bwMode="auto">
            <a:xfrm>
              <a:off x="2385468" y="44908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9" name="Freeform 57"/>
            <p:cNvSpPr>
              <a:spLocks/>
            </p:cNvSpPr>
            <p:nvPr/>
          </p:nvSpPr>
          <p:spPr bwMode="auto">
            <a:xfrm>
              <a:off x="2385468" y="45067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0" name="Freeform 58"/>
            <p:cNvSpPr>
              <a:spLocks/>
            </p:cNvSpPr>
            <p:nvPr/>
          </p:nvSpPr>
          <p:spPr bwMode="auto">
            <a:xfrm>
              <a:off x="2385468" y="45258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1" name="Freeform 59"/>
            <p:cNvSpPr>
              <a:spLocks/>
            </p:cNvSpPr>
            <p:nvPr/>
          </p:nvSpPr>
          <p:spPr bwMode="auto">
            <a:xfrm>
              <a:off x="2385468" y="45432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2" name="Freeform 60"/>
            <p:cNvSpPr>
              <a:spLocks/>
            </p:cNvSpPr>
            <p:nvPr/>
          </p:nvSpPr>
          <p:spPr bwMode="auto">
            <a:xfrm>
              <a:off x="2385468" y="45591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3" name="Freeform 61"/>
            <p:cNvSpPr>
              <a:spLocks/>
            </p:cNvSpPr>
            <p:nvPr/>
          </p:nvSpPr>
          <p:spPr bwMode="auto">
            <a:xfrm>
              <a:off x="2385468" y="45766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4" name="Freeform 62"/>
            <p:cNvSpPr>
              <a:spLocks/>
            </p:cNvSpPr>
            <p:nvPr/>
          </p:nvSpPr>
          <p:spPr bwMode="auto">
            <a:xfrm>
              <a:off x="2385468" y="45924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5" name="Freeform 63"/>
            <p:cNvSpPr>
              <a:spLocks/>
            </p:cNvSpPr>
            <p:nvPr/>
          </p:nvSpPr>
          <p:spPr bwMode="auto">
            <a:xfrm>
              <a:off x="2385468" y="46099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6" name="Freeform 64"/>
            <p:cNvSpPr>
              <a:spLocks/>
            </p:cNvSpPr>
            <p:nvPr/>
          </p:nvSpPr>
          <p:spPr bwMode="auto">
            <a:xfrm>
              <a:off x="2385468" y="46258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7" name="Freeform 65"/>
            <p:cNvSpPr>
              <a:spLocks/>
            </p:cNvSpPr>
            <p:nvPr/>
          </p:nvSpPr>
          <p:spPr bwMode="auto">
            <a:xfrm>
              <a:off x="2385468" y="46432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8" name="Freeform 66"/>
            <p:cNvSpPr>
              <a:spLocks/>
            </p:cNvSpPr>
            <p:nvPr/>
          </p:nvSpPr>
          <p:spPr bwMode="auto">
            <a:xfrm>
              <a:off x="2385468" y="46623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9" name="Freeform 67"/>
            <p:cNvSpPr>
              <a:spLocks/>
            </p:cNvSpPr>
            <p:nvPr/>
          </p:nvSpPr>
          <p:spPr bwMode="auto">
            <a:xfrm>
              <a:off x="2385468" y="46782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0" name="Freeform 68"/>
            <p:cNvSpPr>
              <a:spLocks/>
            </p:cNvSpPr>
            <p:nvPr/>
          </p:nvSpPr>
          <p:spPr bwMode="auto">
            <a:xfrm>
              <a:off x="2385468" y="46956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1" name="Freeform 69"/>
            <p:cNvSpPr>
              <a:spLocks/>
            </p:cNvSpPr>
            <p:nvPr/>
          </p:nvSpPr>
          <p:spPr bwMode="auto">
            <a:xfrm>
              <a:off x="2385468" y="47115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2" name="Freeform 71"/>
            <p:cNvSpPr>
              <a:spLocks/>
            </p:cNvSpPr>
            <p:nvPr/>
          </p:nvSpPr>
          <p:spPr bwMode="auto">
            <a:xfrm>
              <a:off x="2382293" y="2650964"/>
              <a:ext cx="1016000" cy="1081087"/>
            </a:xfrm>
            <a:custGeom>
              <a:avLst/>
              <a:gdLst>
                <a:gd name="T0" fmla="*/ 85807 w 1017223"/>
                <a:gd name="T1" fmla="*/ 0 h 1081089"/>
                <a:gd name="T2" fmla="*/ 97403 w 1017223"/>
                <a:gd name="T3" fmla="*/ 762078 h 1081089"/>
                <a:gd name="T4" fmla="*/ 125233 w 1017223"/>
                <a:gd name="T5" fmla="*/ 978805 h 1081089"/>
                <a:gd name="T6" fmla="*/ 123860 w 1017223"/>
                <a:gd name="T7" fmla="*/ 1049150 h 1081089"/>
                <a:gd name="T8" fmla="*/ 868392 w 1017223"/>
                <a:gd name="T9" fmla="*/ 1071639 h 1081089"/>
                <a:gd name="T10" fmla="*/ 857442 w 1017223"/>
                <a:gd name="T11" fmla="*/ 991678 h 1081089"/>
                <a:gd name="T12" fmla="*/ 0 60000 65536"/>
                <a:gd name="T13" fmla="*/ 0 60000 65536"/>
                <a:gd name="T14" fmla="*/ 0 60000 65536"/>
                <a:gd name="T15" fmla="*/ 0 60000 65536"/>
                <a:gd name="T16" fmla="*/ 0 60000 65536"/>
                <a:gd name="T17" fmla="*/ 0 60000 65536"/>
                <a:gd name="T18" fmla="*/ 0 w 1017223"/>
                <a:gd name="T19" fmla="*/ 0 h 1081089"/>
                <a:gd name="T20" fmla="*/ 1017223 w 1017223"/>
                <a:gd name="T21" fmla="*/ 1081089 h 1081089"/>
              </a:gdLst>
              <a:ahLst/>
              <a:cxnLst>
                <a:cxn ang="T12">
                  <a:pos x="T0" y="T1"/>
                </a:cxn>
                <a:cxn ang="T13">
                  <a:pos x="T2" y="T3"/>
                </a:cxn>
                <a:cxn ang="T14">
                  <a:pos x="T4" y="T5"/>
                </a:cxn>
                <a:cxn ang="T15">
                  <a:pos x="T6" y="T7"/>
                </a:cxn>
                <a:cxn ang="T16">
                  <a:pos x="T8" y="T9"/>
                </a:cxn>
                <a:cxn ang="T17">
                  <a:pos x="T10" y="T11"/>
                </a:cxn>
              </a:cxnLst>
              <a:rect l="T18" t="T19" r="T20" b="T21"/>
              <a:pathLst>
                <a:path w="1017223" h="1081089">
                  <a:moveTo>
                    <a:pt x="88109" y="0"/>
                  </a:moveTo>
                  <a:cubicBezTo>
                    <a:pt x="97634" y="211138"/>
                    <a:pt x="86758" y="283156"/>
                    <a:pt x="100016" y="762000"/>
                  </a:cubicBezTo>
                  <a:cubicBezTo>
                    <a:pt x="117479" y="926703"/>
                    <a:pt x="124063" y="930855"/>
                    <a:pt x="128591" y="978693"/>
                  </a:cubicBezTo>
                  <a:cubicBezTo>
                    <a:pt x="133119" y="1026531"/>
                    <a:pt x="0" y="1033556"/>
                    <a:pt x="127182" y="1049026"/>
                  </a:cubicBezTo>
                  <a:cubicBezTo>
                    <a:pt x="254364" y="1064496"/>
                    <a:pt x="766139" y="1081089"/>
                    <a:pt x="891681" y="1071512"/>
                  </a:cubicBezTo>
                  <a:cubicBezTo>
                    <a:pt x="1017223" y="1061935"/>
                    <a:pt x="882312" y="1017589"/>
                    <a:pt x="880438" y="991564"/>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3" name="Freeform 72"/>
            <p:cNvSpPr>
              <a:spLocks/>
            </p:cNvSpPr>
            <p:nvPr/>
          </p:nvSpPr>
          <p:spPr bwMode="auto">
            <a:xfrm>
              <a:off x="2385468" y="2649376"/>
              <a:ext cx="1027113" cy="2184400"/>
            </a:xfrm>
            <a:custGeom>
              <a:avLst/>
              <a:gdLst>
                <a:gd name="T0" fmla="*/ 150058 w 1027837"/>
                <a:gd name="T1" fmla="*/ 2070954 h 2184913"/>
                <a:gd name="T2" fmla="*/ 120537 w 1027837"/>
                <a:gd name="T3" fmla="*/ 2145527 h 2184913"/>
                <a:gd name="T4" fmla="*/ 873276 w 1027837"/>
                <a:gd name="T5" fmla="*/ 2167904 h 2184913"/>
                <a:gd name="T6" fmla="*/ 953041 w 1027837"/>
                <a:gd name="T7" fmla="*/ 2108870 h 2184913"/>
                <a:gd name="T8" fmla="*/ 953647 w 1027837"/>
                <a:gd name="T9" fmla="*/ 0 h 2184913"/>
                <a:gd name="T10" fmla="*/ 0 60000 65536"/>
                <a:gd name="T11" fmla="*/ 0 60000 65536"/>
                <a:gd name="T12" fmla="*/ 0 60000 65536"/>
                <a:gd name="T13" fmla="*/ 0 60000 65536"/>
                <a:gd name="T14" fmla="*/ 0 60000 65536"/>
                <a:gd name="T15" fmla="*/ 0 w 1027837"/>
                <a:gd name="T16" fmla="*/ 0 h 2184913"/>
                <a:gd name="T17" fmla="*/ 1027837 w 1027837"/>
                <a:gd name="T18" fmla="*/ 2184913 h 2184913"/>
              </a:gdLst>
              <a:ahLst/>
              <a:cxnLst>
                <a:cxn ang="T10">
                  <a:pos x="T0" y="T1"/>
                </a:cxn>
                <a:cxn ang="T11">
                  <a:pos x="T2" y="T3"/>
                </a:cxn>
                <a:cxn ang="T12">
                  <a:pos x="T4" y="T5"/>
                </a:cxn>
                <a:cxn ang="T13">
                  <a:pos x="T6" y="T7"/>
                </a:cxn>
                <a:cxn ang="T14">
                  <a:pos x="T8" y="T9"/>
                </a:cxn>
              </a:cxnLst>
              <a:rect l="T15" t="T16" r="T17" b="T18"/>
              <a:pathLst>
                <a:path w="1027837" h="2184913">
                  <a:moveTo>
                    <a:pt x="152401" y="2081335"/>
                  </a:moveTo>
                  <a:cubicBezTo>
                    <a:pt x="76200" y="2110691"/>
                    <a:pt x="0" y="2140047"/>
                    <a:pt x="122420" y="2156286"/>
                  </a:cubicBezTo>
                  <a:cubicBezTo>
                    <a:pt x="244840" y="2172526"/>
                    <a:pt x="746001" y="2184913"/>
                    <a:pt x="886919" y="2178772"/>
                  </a:cubicBezTo>
                  <a:cubicBezTo>
                    <a:pt x="1027837" y="2172631"/>
                    <a:pt x="961469" y="2154592"/>
                    <a:pt x="967930" y="2119440"/>
                  </a:cubicBezTo>
                  <a:cubicBezTo>
                    <a:pt x="981534" y="1753294"/>
                    <a:pt x="970427" y="7801"/>
                    <a:pt x="968545" y="0"/>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6" name="Freeform 75"/>
            <p:cNvSpPr>
              <a:spLocks/>
            </p:cNvSpPr>
            <p:nvPr/>
          </p:nvSpPr>
          <p:spPr bwMode="auto">
            <a:xfrm>
              <a:off x="2387056" y="3024026"/>
              <a:ext cx="1155700" cy="2465388"/>
            </a:xfrm>
            <a:custGeom>
              <a:avLst/>
              <a:gdLst>
                <a:gd name="T0" fmla="*/ 77687 w 1188681"/>
                <a:gd name="T1" fmla="*/ 2370282 h 2464815"/>
                <a:gd name="T2" fmla="*/ 62402 w 1188681"/>
                <a:gd name="T3" fmla="*/ 2445625 h 2464815"/>
                <a:gd name="T4" fmla="*/ 452105 w 1188681"/>
                <a:gd name="T5" fmla="*/ 2468233 h 2464815"/>
                <a:gd name="T6" fmla="*/ 579341 w 1188681"/>
                <a:gd name="T7" fmla="*/ 1932806 h 2464815"/>
                <a:gd name="T8" fmla="*/ 601418 w 1188681"/>
                <a:gd name="T9" fmla="*/ 0 h 2464815"/>
                <a:gd name="T10" fmla="*/ 0 60000 65536"/>
                <a:gd name="T11" fmla="*/ 0 60000 65536"/>
                <a:gd name="T12" fmla="*/ 0 60000 65536"/>
                <a:gd name="T13" fmla="*/ 0 60000 65536"/>
                <a:gd name="T14" fmla="*/ 0 60000 65536"/>
                <a:gd name="T15" fmla="*/ 0 w 1188681"/>
                <a:gd name="T16" fmla="*/ 0 h 2464815"/>
                <a:gd name="T17" fmla="*/ 1188681 w 1188681"/>
                <a:gd name="T18" fmla="*/ 2464815 h 2464815"/>
              </a:gdLst>
              <a:ahLst/>
              <a:cxnLst>
                <a:cxn ang="T10">
                  <a:pos x="T0" y="T1"/>
                </a:cxn>
                <a:cxn ang="T11">
                  <a:pos x="T2" y="T3"/>
                </a:cxn>
                <a:cxn ang="T12">
                  <a:pos x="T4" y="T5"/>
                </a:cxn>
                <a:cxn ang="T13">
                  <a:pos x="T6" y="T7"/>
                </a:cxn>
                <a:cxn ang="T14">
                  <a:pos x="T8" y="T9"/>
                </a:cxn>
              </a:cxnLst>
              <a:rect l="T15" t="T16" r="T17" b="T18"/>
              <a:pathLst>
                <a:path w="1188681" h="2464815">
                  <a:moveTo>
                    <a:pt x="152401" y="2357802"/>
                  </a:moveTo>
                  <a:cubicBezTo>
                    <a:pt x="76200" y="2387158"/>
                    <a:pt x="0" y="2416514"/>
                    <a:pt x="122420" y="2432753"/>
                  </a:cubicBezTo>
                  <a:cubicBezTo>
                    <a:pt x="244840" y="2448993"/>
                    <a:pt x="683783" y="2464815"/>
                    <a:pt x="886919" y="2455239"/>
                  </a:cubicBezTo>
                  <a:cubicBezTo>
                    <a:pt x="1043531" y="2433593"/>
                    <a:pt x="1087708" y="2331832"/>
                    <a:pt x="1136528" y="1922626"/>
                  </a:cubicBezTo>
                  <a:cubicBezTo>
                    <a:pt x="1185348" y="1513420"/>
                    <a:pt x="1188681" y="8552"/>
                    <a:pt x="1179841" y="0"/>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7" name="Freeform 76"/>
            <p:cNvSpPr>
              <a:spLocks/>
            </p:cNvSpPr>
            <p:nvPr/>
          </p:nvSpPr>
          <p:spPr bwMode="auto">
            <a:xfrm>
              <a:off x="2385468" y="5338601"/>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8" name="Freeform 77"/>
            <p:cNvSpPr>
              <a:spLocks/>
            </p:cNvSpPr>
            <p:nvPr/>
          </p:nvSpPr>
          <p:spPr bwMode="auto">
            <a:xfrm>
              <a:off x="2385468" y="5295739"/>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9" name="Freeform 78"/>
            <p:cNvSpPr>
              <a:spLocks/>
            </p:cNvSpPr>
            <p:nvPr/>
          </p:nvSpPr>
          <p:spPr bwMode="auto">
            <a:xfrm>
              <a:off x="2383881" y="5252876"/>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80" name="Freeform 79"/>
            <p:cNvSpPr>
              <a:spLocks/>
            </p:cNvSpPr>
            <p:nvPr/>
          </p:nvSpPr>
          <p:spPr bwMode="auto">
            <a:xfrm>
              <a:off x="2390231" y="5206839"/>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81" name="Freeform 80"/>
            <p:cNvSpPr>
              <a:spLocks/>
            </p:cNvSpPr>
            <p:nvPr/>
          </p:nvSpPr>
          <p:spPr bwMode="auto">
            <a:xfrm>
              <a:off x="2388643" y="5163976"/>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82" name="Freeform 81"/>
            <p:cNvSpPr>
              <a:spLocks/>
            </p:cNvSpPr>
            <p:nvPr/>
          </p:nvSpPr>
          <p:spPr bwMode="auto">
            <a:xfrm>
              <a:off x="2391818" y="5121114"/>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83" name="Freeform 82"/>
            <p:cNvSpPr>
              <a:spLocks/>
            </p:cNvSpPr>
            <p:nvPr/>
          </p:nvSpPr>
          <p:spPr bwMode="auto">
            <a:xfrm>
              <a:off x="2217193" y="3006564"/>
              <a:ext cx="1157288" cy="2178050"/>
            </a:xfrm>
            <a:custGeom>
              <a:avLst/>
              <a:gdLst>
                <a:gd name="T0" fmla="*/ 1236 w 1189302"/>
                <a:gd name="T1" fmla="*/ 0 h 2176874"/>
                <a:gd name="T2" fmla="*/ 10386 w 1189302"/>
                <a:gd name="T3" fmla="*/ 1226910 h 2176874"/>
                <a:gd name="T4" fmla="*/ 63546 w 1189302"/>
                <a:gd name="T5" fmla="*/ 2021042 h 2176874"/>
                <a:gd name="T6" fmla="*/ 155428 w 1189302"/>
                <a:gd name="T7" fmla="*/ 2170782 h 2176874"/>
                <a:gd name="T8" fmla="*/ 552495 w 1189302"/>
                <a:gd name="T9" fmla="*/ 2193540 h 2176874"/>
                <a:gd name="T10" fmla="*/ 546655 w 1189302"/>
                <a:gd name="T11" fmla="*/ 2112625 h 2176874"/>
                <a:gd name="T12" fmla="*/ 0 60000 65536"/>
                <a:gd name="T13" fmla="*/ 0 60000 65536"/>
                <a:gd name="T14" fmla="*/ 0 60000 65536"/>
                <a:gd name="T15" fmla="*/ 0 60000 65536"/>
                <a:gd name="T16" fmla="*/ 0 60000 65536"/>
                <a:gd name="T17" fmla="*/ 0 60000 65536"/>
                <a:gd name="T18" fmla="*/ 0 w 1189302"/>
                <a:gd name="T19" fmla="*/ 0 h 2176874"/>
                <a:gd name="T20" fmla="*/ 1189302 w 1189302"/>
                <a:gd name="T21" fmla="*/ 2176874 h 2176874"/>
              </a:gdLst>
              <a:ahLst/>
              <a:cxnLst>
                <a:cxn ang="T12">
                  <a:pos x="T0" y="T1"/>
                </a:cxn>
                <a:cxn ang="T13">
                  <a:pos x="T2" y="T3"/>
                </a:cxn>
                <a:cxn ang="T14">
                  <a:pos x="T4" y="T5"/>
                </a:cxn>
                <a:cxn ang="T15">
                  <a:pos x="T6" y="T7"/>
                </a:cxn>
                <a:cxn ang="T16">
                  <a:pos x="T8" y="T9"/>
                </a:cxn>
                <a:cxn ang="T17">
                  <a:pos x="T10" y="T11"/>
                </a:cxn>
              </a:cxnLst>
              <a:rect l="T18" t="T19" r="T20" b="T21"/>
              <a:pathLst>
                <a:path w="1189302" h="2176874">
                  <a:moveTo>
                    <a:pt x="2376" y="0"/>
                  </a:moveTo>
                  <a:cubicBezTo>
                    <a:pt x="1495" y="910"/>
                    <a:pt x="0" y="879416"/>
                    <a:pt x="19996" y="1212226"/>
                  </a:cubicBezTo>
                  <a:cubicBezTo>
                    <a:pt x="39992" y="1545036"/>
                    <a:pt x="75806" y="1841429"/>
                    <a:pt x="122350" y="1996860"/>
                  </a:cubicBezTo>
                  <a:cubicBezTo>
                    <a:pt x="175098" y="2146256"/>
                    <a:pt x="264358" y="2139542"/>
                    <a:pt x="299261" y="2144811"/>
                  </a:cubicBezTo>
                  <a:cubicBezTo>
                    <a:pt x="448926" y="2174223"/>
                    <a:pt x="938218" y="2176874"/>
                    <a:pt x="1063760" y="2167297"/>
                  </a:cubicBezTo>
                  <a:cubicBezTo>
                    <a:pt x="1189302" y="2157720"/>
                    <a:pt x="1054391" y="2113374"/>
                    <a:pt x="1052517" y="208734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grpSp>
      <p:cxnSp>
        <p:nvCxnSpPr>
          <p:cNvPr id="87" name="Conector recto 86"/>
          <p:cNvCxnSpPr/>
          <p:nvPr/>
        </p:nvCxnSpPr>
        <p:spPr bwMode="auto">
          <a:xfrm flipH="1">
            <a:off x="1463040" y="3789680"/>
            <a:ext cx="436880"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Conector recto 87"/>
          <p:cNvCxnSpPr/>
          <p:nvPr/>
        </p:nvCxnSpPr>
        <p:spPr bwMode="auto">
          <a:xfrm flipV="1">
            <a:off x="1465397" y="3786505"/>
            <a:ext cx="0" cy="282778"/>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Conector recto 83"/>
          <p:cNvCxnSpPr/>
          <p:nvPr/>
        </p:nvCxnSpPr>
        <p:spPr bwMode="auto">
          <a:xfrm flipH="1">
            <a:off x="1304991" y="4072075"/>
            <a:ext cx="320812" cy="798"/>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Conector recto 85"/>
          <p:cNvCxnSpPr/>
          <p:nvPr/>
        </p:nvCxnSpPr>
        <p:spPr bwMode="auto">
          <a:xfrm flipH="1">
            <a:off x="1377960" y="4119828"/>
            <a:ext cx="174874" cy="687"/>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0" name="Conector recto 89"/>
          <p:cNvCxnSpPr/>
          <p:nvPr/>
        </p:nvCxnSpPr>
        <p:spPr bwMode="auto">
          <a:xfrm flipH="1">
            <a:off x="1433647" y="4164965"/>
            <a:ext cx="66040"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Conector recto 93"/>
          <p:cNvCxnSpPr/>
          <p:nvPr/>
        </p:nvCxnSpPr>
        <p:spPr bwMode="auto">
          <a:xfrm flipV="1">
            <a:off x="4634426" y="3831629"/>
            <a:ext cx="0" cy="282778"/>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5" name="Conector recto 94"/>
          <p:cNvCxnSpPr/>
          <p:nvPr/>
        </p:nvCxnSpPr>
        <p:spPr bwMode="auto">
          <a:xfrm flipH="1">
            <a:off x="4478013" y="4117199"/>
            <a:ext cx="320812" cy="798"/>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Conector recto 95"/>
          <p:cNvCxnSpPr/>
          <p:nvPr/>
        </p:nvCxnSpPr>
        <p:spPr bwMode="auto">
          <a:xfrm flipH="1">
            <a:off x="4546989" y="4164952"/>
            <a:ext cx="174874" cy="687"/>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Conector recto 96"/>
          <p:cNvCxnSpPr/>
          <p:nvPr/>
        </p:nvCxnSpPr>
        <p:spPr bwMode="auto">
          <a:xfrm flipH="1">
            <a:off x="4602676" y="4210089"/>
            <a:ext cx="66040"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8" name="Conector recto 97"/>
          <p:cNvCxnSpPr/>
          <p:nvPr/>
        </p:nvCxnSpPr>
        <p:spPr bwMode="auto">
          <a:xfrm flipH="1">
            <a:off x="4202947" y="3834269"/>
            <a:ext cx="436880"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 name="Forma libre 102"/>
          <p:cNvSpPr/>
          <p:nvPr/>
        </p:nvSpPr>
        <p:spPr bwMode="auto">
          <a:xfrm>
            <a:off x="1909636" y="3820619"/>
            <a:ext cx="2264039" cy="71855"/>
          </a:xfrm>
          <a:custGeom>
            <a:avLst/>
            <a:gdLst>
              <a:gd name="connsiteX0" fmla="*/ 2264039 w 2264039"/>
              <a:gd name="connsiteY0" fmla="*/ 56641 h 71855"/>
              <a:gd name="connsiteX1" fmla="*/ 1281758 w 2264039"/>
              <a:gd name="connsiteY1" fmla="*/ 68620 h 71855"/>
              <a:gd name="connsiteX2" fmla="*/ 606938 w 2264039"/>
              <a:gd name="connsiteY2" fmla="*/ 4732 h 71855"/>
              <a:gd name="connsiteX3" fmla="*/ 0 w 2264039"/>
              <a:gd name="connsiteY3" fmla="*/ 4732 h 71855"/>
            </a:gdLst>
            <a:ahLst/>
            <a:cxnLst>
              <a:cxn ang="0">
                <a:pos x="connsiteX0" y="connsiteY0"/>
              </a:cxn>
              <a:cxn ang="0">
                <a:pos x="connsiteX1" y="connsiteY1"/>
              </a:cxn>
              <a:cxn ang="0">
                <a:pos x="connsiteX2" y="connsiteY2"/>
              </a:cxn>
              <a:cxn ang="0">
                <a:pos x="connsiteX3" y="connsiteY3"/>
              </a:cxn>
            </a:cxnLst>
            <a:rect l="l" t="t" r="r" b="b"/>
            <a:pathLst>
              <a:path w="2264039" h="71855">
                <a:moveTo>
                  <a:pt x="2264039" y="56641"/>
                </a:moveTo>
                <a:cubicBezTo>
                  <a:pt x="1910990" y="66956"/>
                  <a:pt x="1557941" y="77271"/>
                  <a:pt x="1281758" y="68620"/>
                </a:cubicBezTo>
                <a:cubicBezTo>
                  <a:pt x="1005575" y="59969"/>
                  <a:pt x="820564" y="15380"/>
                  <a:pt x="606938" y="4732"/>
                </a:cubicBezTo>
                <a:cubicBezTo>
                  <a:pt x="393312" y="-5916"/>
                  <a:pt x="0" y="4732"/>
                  <a:pt x="0" y="4732"/>
                </a:cubicBezTo>
              </a:path>
            </a:pathLst>
          </a:custGeom>
          <a:noFill/>
          <a:ln w="28575" cap="flat" cmpd="sng" algn="ctr">
            <a:solidFill>
              <a:schemeClr val="accent1"/>
            </a:solidFill>
            <a:prstDash val="dash"/>
            <a:miter lim="800000"/>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04" name="Forma libre 103"/>
          <p:cNvSpPr/>
          <p:nvPr/>
        </p:nvSpPr>
        <p:spPr bwMode="auto">
          <a:xfrm>
            <a:off x="1899140" y="3721635"/>
            <a:ext cx="2264039" cy="71855"/>
          </a:xfrm>
          <a:custGeom>
            <a:avLst/>
            <a:gdLst>
              <a:gd name="connsiteX0" fmla="*/ 2264039 w 2264039"/>
              <a:gd name="connsiteY0" fmla="*/ 56641 h 71855"/>
              <a:gd name="connsiteX1" fmla="*/ 1281758 w 2264039"/>
              <a:gd name="connsiteY1" fmla="*/ 68620 h 71855"/>
              <a:gd name="connsiteX2" fmla="*/ 606938 w 2264039"/>
              <a:gd name="connsiteY2" fmla="*/ 4732 h 71855"/>
              <a:gd name="connsiteX3" fmla="*/ 0 w 2264039"/>
              <a:gd name="connsiteY3" fmla="*/ 4732 h 71855"/>
            </a:gdLst>
            <a:ahLst/>
            <a:cxnLst>
              <a:cxn ang="0">
                <a:pos x="connsiteX0" y="connsiteY0"/>
              </a:cxn>
              <a:cxn ang="0">
                <a:pos x="connsiteX1" y="connsiteY1"/>
              </a:cxn>
              <a:cxn ang="0">
                <a:pos x="connsiteX2" y="connsiteY2"/>
              </a:cxn>
              <a:cxn ang="0">
                <a:pos x="connsiteX3" y="connsiteY3"/>
              </a:cxn>
            </a:cxnLst>
            <a:rect l="l" t="t" r="r" b="b"/>
            <a:pathLst>
              <a:path w="2264039" h="71855">
                <a:moveTo>
                  <a:pt x="2264039" y="56641"/>
                </a:moveTo>
                <a:cubicBezTo>
                  <a:pt x="1910990" y="66956"/>
                  <a:pt x="1557941" y="77271"/>
                  <a:pt x="1281758" y="68620"/>
                </a:cubicBezTo>
                <a:cubicBezTo>
                  <a:pt x="1005575" y="59969"/>
                  <a:pt x="820564" y="15380"/>
                  <a:pt x="606938" y="4732"/>
                </a:cubicBezTo>
                <a:cubicBezTo>
                  <a:pt x="393312" y="-5916"/>
                  <a:pt x="0" y="4732"/>
                  <a:pt x="0" y="4732"/>
                </a:cubicBezTo>
              </a:path>
            </a:pathLst>
          </a:custGeom>
          <a:noFill/>
          <a:ln w="28575" cap="flat" cmpd="sng" algn="ctr">
            <a:solidFill>
              <a:schemeClr val="accent1"/>
            </a:solidFill>
            <a:prstDash val="dash"/>
            <a:miter lim="800000"/>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05" name="Flecha arriba 104"/>
          <p:cNvSpPr/>
          <p:nvPr/>
        </p:nvSpPr>
        <p:spPr bwMode="auto">
          <a:xfrm>
            <a:off x="1132043" y="2129360"/>
            <a:ext cx="661994" cy="1521672"/>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vert270" wrap="square" lIns="36000" tIns="36000" rIns="36000" bIns="3600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Arial" pitchFamily="34" charset="0"/>
              </a:rPr>
              <a:t>Temperatura</a:t>
            </a:r>
          </a:p>
        </p:txBody>
      </p:sp>
      <p:sp>
        <p:nvSpPr>
          <p:cNvPr id="106" name="Elipse 105"/>
          <p:cNvSpPr/>
          <p:nvPr/>
        </p:nvSpPr>
        <p:spPr bwMode="auto">
          <a:xfrm>
            <a:off x="4099275" y="3588339"/>
            <a:ext cx="833355" cy="770715"/>
          </a:xfrm>
          <a:prstGeom prst="ellipse">
            <a:avLst/>
          </a:prstGeom>
          <a:noFill/>
          <a:ln w="28575"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07" name="Rectángulo 106"/>
          <p:cNvSpPr/>
          <p:nvPr/>
        </p:nvSpPr>
        <p:spPr>
          <a:xfrm>
            <a:off x="4677901" y="2230755"/>
            <a:ext cx="4038779" cy="1246495"/>
          </a:xfrm>
          <a:prstGeom prst="rect">
            <a:avLst/>
          </a:prstGeom>
          <a:ln w="19050">
            <a:solidFill>
              <a:schemeClr val="accent1"/>
            </a:solidFill>
          </a:ln>
        </p:spPr>
        <p:txBody>
          <a:bodyPr wrap="square">
            <a:spAutoFit/>
          </a:bodyPr>
          <a:lstStyle/>
          <a:p>
            <a:pPr marL="50800">
              <a:spcBef>
                <a:spcPts val="600"/>
              </a:spcBef>
            </a:pPr>
            <a:r>
              <a:rPr lang="es-ES" sz="1500" dirty="0">
                <a:solidFill>
                  <a:srgbClr val="00233C"/>
                </a:solidFill>
                <a:ea typeface="ＭＳ Ｐゴシック" charset="0"/>
              </a:rPr>
              <a:t>Con mas de una conexión se tienen corrientes de circulación que elevan la temperatura del sistema de aislamiento, con lo cual se acelera el proceso de envejecimiento.</a:t>
            </a:r>
            <a:r>
              <a:rPr lang="es-ES" sz="1500" b="1" dirty="0">
                <a:solidFill>
                  <a:srgbClr val="00233C"/>
                </a:solidFill>
                <a:ea typeface="ＭＳ Ｐゴシック" charset="0"/>
              </a:rPr>
              <a:t> </a:t>
            </a:r>
            <a:endParaRPr lang="es-ES_tradnl" sz="1500" b="1" dirty="0"/>
          </a:p>
        </p:txBody>
      </p:sp>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03"/>
                                        </p:tgtEl>
                                        <p:attrNameLst>
                                          <p:attrName>style.visibility</p:attrName>
                                        </p:attrNameLst>
                                      </p:cBhvr>
                                      <p:to>
                                        <p:strVal val="visible"/>
                                      </p:to>
                                    </p:set>
                                    <p:animEffect transition="in" filter="blinds(horizontal)">
                                      <p:cBhvr>
                                        <p:cTn id="21" dur="500"/>
                                        <p:tgtEl>
                                          <p:spTgt spid="103"/>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04"/>
                                        </p:tgtEl>
                                        <p:attrNameLst>
                                          <p:attrName>style.visibility</p:attrName>
                                        </p:attrNameLst>
                                      </p:cBhvr>
                                      <p:to>
                                        <p:strVal val="visible"/>
                                      </p:to>
                                    </p:set>
                                    <p:animEffect transition="in" filter="blinds(horizontal)">
                                      <p:cBhvr>
                                        <p:cTn id="24" dur="500"/>
                                        <p:tgtEl>
                                          <p:spTgt spid="10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a:solidFill>
                  <a:srgbClr val="FF0000"/>
                </a:solidFill>
              </a:rPr>
              <a:t>R</a:t>
            </a:r>
            <a:r>
              <a:rPr lang="es-ES_tradnl" sz="2500" dirty="0">
                <a:solidFill>
                  <a:srgbClr val="000000"/>
                </a:solidFill>
              </a:rPr>
              <a:t>esistencia de aislamiento del n</a:t>
            </a:r>
            <a:r>
              <a:rPr lang="es-ES" sz="2500" dirty="0" err="1">
                <a:solidFill>
                  <a:srgbClr val="000000"/>
                </a:solidFill>
              </a:rPr>
              <a:t>úcleo</a:t>
            </a:r>
            <a:endParaRPr lang="es-ES_tradnl" sz="2500" dirty="0" smtClean="0">
              <a:solidFill>
                <a:srgbClr val="000000"/>
              </a:solidFill>
            </a:endParaRPr>
          </a:p>
        </p:txBody>
      </p:sp>
      <p:sp>
        <p:nvSpPr>
          <p:cNvPr id="5"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a:p>
            <a:pPr marL="533400" indent="-222250" algn="just" eaLnBrk="0" hangingPunct="0">
              <a:spcBef>
                <a:spcPts val="600"/>
              </a:spcBef>
              <a:buFont typeface="Wingdings" charset="2"/>
              <a:buChar char="§"/>
            </a:pPr>
            <a:r>
              <a:rPr lang="es-ES" sz="1500" dirty="0" smtClean="0">
                <a:solidFill>
                  <a:srgbClr val="00233C"/>
                </a:solidFill>
                <a:latin typeface="Arial" charset="0"/>
                <a:ea typeface="ＭＳ Ｐゴシック" charset="0"/>
              </a:rPr>
              <a:t>Aislamiento del núcleo.</a:t>
            </a: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14919" y="1804305"/>
            <a:ext cx="4160001" cy="2340000"/>
          </a:xfrm>
          <a:prstGeom prst="rect">
            <a:avLst/>
          </a:prstGeom>
        </p:spPr>
      </p:pic>
      <p:pic>
        <p:nvPicPr>
          <p:cNvPr id="4" name="Imagen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111063" y="1794145"/>
            <a:ext cx="1875385" cy="2340000"/>
          </a:xfrm>
          <a:prstGeom prst="rect">
            <a:avLst/>
          </a:prstGeom>
        </p:spPr>
      </p:pic>
      <p:pic>
        <p:nvPicPr>
          <p:cNvPr id="74" name="Imagen 7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696839" y="1796685"/>
            <a:ext cx="2330651" cy="2340000"/>
          </a:xfrm>
          <a:prstGeom prst="rect">
            <a:avLst/>
          </a:prstGeom>
        </p:spPr>
      </p:pic>
      <p:sp>
        <p:nvSpPr>
          <p:cNvPr id="75" name="CuadroTexto 74"/>
          <p:cNvSpPr txBox="1"/>
          <p:nvPr/>
        </p:nvSpPr>
        <p:spPr>
          <a:xfrm>
            <a:off x="3128140" y="4390648"/>
            <a:ext cx="3137397" cy="323165"/>
          </a:xfrm>
          <a:prstGeom prst="rect">
            <a:avLst/>
          </a:prstGeom>
          <a:noFill/>
          <a:ln w="19050">
            <a:solidFill>
              <a:schemeClr val="accent1"/>
            </a:solidFill>
          </a:ln>
        </p:spPr>
        <p:txBody>
          <a:bodyPr wrap="none" rtlCol="0">
            <a:spAutoFit/>
          </a:bodyPr>
          <a:lstStyle/>
          <a:p>
            <a:r>
              <a:rPr lang="es-ES_tradnl" sz="1500" dirty="0" smtClean="0"/>
              <a:t>Aislamientos (tacos; maderas, </a:t>
            </a:r>
            <a:r>
              <a:rPr lang="es-ES_tradnl" sz="1500" dirty="0" err="1" smtClean="0"/>
              <a:t>etc</a:t>
            </a:r>
            <a:r>
              <a:rPr lang="es-ES_tradnl" sz="1500" dirty="0" smtClean="0"/>
              <a:t>)</a:t>
            </a:r>
            <a:endParaRPr lang="es-ES_tradnl" sz="1500" dirty="0"/>
          </a:p>
        </p:txBody>
      </p:sp>
      <p:cxnSp>
        <p:nvCxnSpPr>
          <p:cNvPr id="89" name="Conector recto de flecha 88"/>
          <p:cNvCxnSpPr/>
          <p:nvPr/>
        </p:nvCxnSpPr>
        <p:spPr bwMode="auto">
          <a:xfrm flipH="1" flipV="1">
            <a:off x="3619933" y="2878003"/>
            <a:ext cx="355600" cy="1505025"/>
          </a:xfrm>
          <a:prstGeom prst="straightConnector1">
            <a:avLst/>
          </a:prstGeom>
          <a:solidFill>
            <a:schemeClr val="accent1"/>
          </a:solidFill>
          <a:ln w="5715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Conector recto de flecha 100"/>
          <p:cNvCxnSpPr>
            <a:stCxn id="75" idx="3"/>
          </p:cNvCxnSpPr>
          <p:nvPr/>
        </p:nvCxnSpPr>
        <p:spPr bwMode="auto">
          <a:xfrm flipV="1">
            <a:off x="6265537" y="3294564"/>
            <a:ext cx="1783218" cy="1257667"/>
          </a:xfrm>
          <a:prstGeom prst="straightConnector1">
            <a:avLst/>
          </a:prstGeom>
          <a:solidFill>
            <a:schemeClr val="accent1"/>
          </a:solidFill>
          <a:ln w="5715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Conector recto de flecha 107"/>
          <p:cNvCxnSpPr>
            <a:stCxn id="75" idx="0"/>
          </p:cNvCxnSpPr>
          <p:nvPr/>
        </p:nvCxnSpPr>
        <p:spPr bwMode="auto">
          <a:xfrm flipV="1">
            <a:off x="4696839" y="3843203"/>
            <a:ext cx="270999" cy="547445"/>
          </a:xfrm>
          <a:prstGeom prst="straightConnector1">
            <a:avLst/>
          </a:prstGeom>
          <a:solidFill>
            <a:schemeClr val="accent1"/>
          </a:solidFill>
          <a:ln w="5715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Conector recto de flecha 111"/>
          <p:cNvCxnSpPr/>
          <p:nvPr/>
        </p:nvCxnSpPr>
        <p:spPr bwMode="auto">
          <a:xfrm flipH="1" flipV="1">
            <a:off x="5342971" y="2888163"/>
            <a:ext cx="351791" cy="1501328"/>
          </a:xfrm>
          <a:prstGeom prst="straightConnector1">
            <a:avLst/>
          </a:prstGeom>
          <a:solidFill>
            <a:schemeClr val="accent1"/>
          </a:solidFill>
          <a:ln w="5715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Conector recto de flecha 113"/>
          <p:cNvCxnSpPr/>
          <p:nvPr/>
        </p:nvCxnSpPr>
        <p:spPr bwMode="auto">
          <a:xfrm flipV="1">
            <a:off x="5942274" y="2866687"/>
            <a:ext cx="698396" cy="1523961"/>
          </a:xfrm>
          <a:prstGeom prst="straightConnector1">
            <a:avLst/>
          </a:prstGeom>
          <a:solidFill>
            <a:schemeClr val="accent1"/>
          </a:solidFill>
          <a:ln w="5715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2818009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a:solidFill>
                  <a:srgbClr val="FF0000"/>
                </a:solidFill>
              </a:rPr>
              <a:t>R</a:t>
            </a:r>
            <a:r>
              <a:rPr lang="es-ES_tradnl" sz="2500" dirty="0">
                <a:solidFill>
                  <a:srgbClr val="000000"/>
                </a:solidFill>
              </a:rPr>
              <a:t>esistencia de aislamiento del n</a:t>
            </a:r>
            <a:r>
              <a:rPr lang="es-ES" sz="2500" dirty="0" err="1">
                <a:solidFill>
                  <a:srgbClr val="000000"/>
                </a:solidFill>
              </a:rPr>
              <a:t>úcleo</a:t>
            </a:r>
            <a:endParaRPr lang="es-ES_tradnl" sz="2500" dirty="0" smtClean="0">
              <a:solidFill>
                <a:srgbClr val="000000"/>
              </a:solidFill>
            </a:endParaRPr>
          </a:p>
        </p:txBody>
      </p:sp>
      <p:sp>
        <p:nvSpPr>
          <p:cNvPr id="5"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a:p>
            <a:pPr marL="533400" indent="-222250" algn="just" eaLnBrk="0" hangingPunct="0">
              <a:spcBef>
                <a:spcPts val="600"/>
              </a:spcBef>
              <a:buFont typeface="Wingdings" charset="2"/>
              <a:buChar char="§"/>
            </a:pPr>
            <a:r>
              <a:rPr lang="es-ES" sz="1500" dirty="0" smtClean="0">
                <a:solidFill>
                  <a:srgbClr val="00233C"/>
                </a:solidFill>
                <a:latin typeface="Arial" charset="0"/>
                <a:ea typeface="ＭＳ Ｐゴシック" charset="0"/>
              </a:rPr>
              <a:t>En transformadores de potencia, por lo general el punto de conexión de tierra del núcleo se conecta externamente y se encuentra </a:t>
            </a:r>
            <a:r>
              <a:rPr lang="es-ES_tradnl" sz="1500" dirty="0" smtClean="0">
                <a:solidFill>
                  <a:srgbClr val="00233C"/>
                </a:solidFill>
                <a:latin typeface="Arial" charset="0"/>
                <a:ea typeface="ＭＳ Ｐゴシック" charset="0"/>
              </a:rPr>
              <a:t>accesible por medio de un </a:t>
            </a:r>
            <a:r>
              <a:rPr lang="es-ES_tradnl" sz="1500" dirty="0" err="1" smtClean="0">
                <a:solidFill>
                  <a:srgbClr val="00233C"/>
                </a:solidFill>
                <a:latin typeface="Arial" charset="0"/>
                <a:ea typeface="ＭＳ Ｐゴシック" charset="0"/>
              </a:rPr>
              <a:t>bushing</a:t>
            </a:r>
            <a:r>
              <a:rPr lang="es-ES_tradnl" sz="1500" dirty="0" smtClean="0">
                <a:solidFill>
                  <a:srgbClr val="00233C"/>
                </a:solidFill>
                <a:latin typeface="Arial" charset="0"/>
                <a:ea typeface="ＭＳ Ｐゴシック" charset="0"/>
              </a:rPr>
              <a:t>.</a:t>
            </a:r>
          </a:p>
          <a:p>
            <a:pPr marL="285750" indent="-285750" algn="just">
              <a:spcBef>
                <a:spcPts val="600"/>
              </a:spcBef>
              <a:buFont typeface="Lucida Grande"/>
              <a:buChar char="➽"/>
            </a:pPr>
            <a:endParaRPr lang="es-ES_tradnl" sz="1500" b="1" dirty="0" smtClean="0"/>
          </a:p>
          <a:p>
            <a:pPr marL="285750" indent="-285750" algn="jus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4821" y="2135168"/>
            <a:ext cx="2640000" cy="1980000"/>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13874" y="2135168"/>
            <a:ext cx="2640000" cy="1980000"/>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90292" y="2135168"/>
            <a:ext cx="2640000" cy="1980000"/>
          </a:xfrm>
          <a:prstGeom prst="rect">
            <a:avLst/>
          </a:prstGeom>
        </p:spPr>
      </p:pic>
    </p:spTree>
    <p:extLst>
      <p:ext uri="{BB962C8B-B14F-4D97-AF65-F5344CB8AC3E}">
        <p14:creationId xmlns:p14="http://schemas.microsoft.com/office/powerpoint/2010/main" val="1739636711"/>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ubo 120"/>
          <p:cNvSpPr/>
          <p:nvPr/>
        </p:nvSpPr>
        <p:spPr bwMode="auto">
          <a:xfrm flipH="1">
            <a:off x="1425909" y="4217818"/>
            <a:ext cx="3826313" cy="786018"/>
          </a:xfrm>
          <a:prstGeom prst="cube">
            <a:avLst>
              <a:gd name="adj" fmla="val 81325"/>
            </a:avLst>
          </a:prstGeom>
          <a:solidFill>
            <a:schemeClr val="bg1">
              <a:lumMod val="8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116" name="Picture 9"/>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05054" y="2207388"/>
            <a:ext cx="1070111" cy="8452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s-ES_tradnl" sz="2500" dirty="0">
                <a:solidFill>
                  <a:srgbClr val="FF0000"/>
                </a:solidFill>
              </a:rPr>
              <a:t>R</a:t>
            </a:r>
            <a:r>
              <a:rPr lang="es-ES_tradnl" sz="2500" dirty="0">
                <a:solidFill>
                  <a:srgbClr val="000000"/>
                </a:solidFill>
              </a:rPr>
              <a:t>esistencia de aislamiento del n</a:t>
            </a:r>
            <a:r>
              <a:rPr lang="es-ES" sz="2500" dirty="0" err="1">
                <a:solidFill>
                  <a:srgbClr val="000000"/>
                </a:solidFill>
              </a:rPr>
              <a:t>úcleo</a:t>
            </a:r>
            <a:endParaRPr lang="es-ES_tradnl" sz="2500" dirty="0" smtClean="0">
              <a:solidFill>
                <a:srgbClr val="000000"/>
              </a:solidFill>
            </a:endParaRPr>
          </a:p>
        </p:txBody>
      </p:sp>
      <p:sp>
        <p:nvSpPr>
          <p:cNvPr id="5"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Metodología</a:t>
            </a:r>
          </a:p>
          <a:p>
            <a:pPr marL="533400" indent="-222250" algn="just" eaLnBrk="0" hangingPunct="0">
              <a:spcBef>
                <a:spcPts val="600"/>
              </a:spcBef>
              <a:buFont typeface="Wingdings" charset="2"/>
              <a:buChar char="§"/>
            </a:pPr>
            <a:r>
              <a:rPr lang="es-ES" sz="1500" dirty="0" smtClean="0">
                <a:solidFill>
                  <a:srgbClr val="00233C"/>
                </a:solidFill>
                <a:latin typeface="Arial" charset="0"/>
                <a:ea typeface="ＭＳ Ｐゴシック" charset="0"/>
              </a:rPr>
              <a:t>Considerando que se trata de un aislamiento menor, la tensión de prueba no debe ser elevada. </a:t>
            </a:r>
          </a:p>
          <a:p>
            <a:pPr marL="533400" indent="-222250" algn="just" eaLnBrk="0" hangingPunct="0">
              <a:spcBef>
                <a:spcPts val="600"/>
              </a:spcBef>
              <a:buFont typeface="Wingdings" charset="2"/>
              <a:buChar char="§"/>
            </a:pPr>
            <a:r>
              <a:rPr lang="es-ES" sz="1500" dirty="0" smtClean="0">
                <a:solidFill>
                  <a:srgbClr val="00233C"/>
                </a:solidFill>
                <a:latin typeface="Arial" charset="0"/>
                <a:ea typeface="ＭＳ Ｐゴシック" charset="0"/>
              </a:rPr>
              <a:t>Normalmente se aplica una tensión de prueba de hasta 1 </a:t>
            </a:r>
            <a:r>
              <a:rPr lang="es-ES" sz="1500" dirty="0" err="1" smtClean="0">
                <a:solidFill>
                  <a:srgbClr val="00233C"/>
                </a:solidFill>
                <a:latin typeface="Arial" charset="0"/>
                <a:ea typeface="ＭＳ Ｐゴシック" charset="0"/>
              </a:rPr>
              <a:t>kVcc</a:t>
            </a:r>
            <a:r>
              <a:rPr lang="es-ES" sz="1500" dirty="0">
                <a:solidFill>
                  <a:srgbClr val="00233C"/>
                </a:solidFill>
                <a:latin typeface="Arial" charset="0"/>
                <a:ea typeface="ＭＳ Ｐゴシック" charset="0"/>
              </a:rPr>
              <a:t>.</a:t>
            </a:r>
            <a:endParaRPr lang="es-ES_tradnl" sz="1500" dirty="0" smtClean="0">
              <a:solidFill>
                <a:srgbClr val="00233C"/>
              </a:solidFill>
              <a:latin typeface="Arial" charset="0"/>
              <a:ea typeface="ＭＳ Ｐゴシック" charset="0"/>
            </a:endParaRPr>
          </a:p>
          <a:p>
            <a:pPr marL="285750" indent="-285750" algn="just">
              <a:spcBef>
                <a:spcPts val="600"/>
              </a:spcBef>
              <a:buFont typeface="Lucida Grande"/>
              <a:buChar char="➽"/>
            </a:pPr>
            <a:endParaRPr lang="es-ES_tradnl" sz="1500" b="1" dirty="0" smtClean="0"/>
          </a:p>
          <a:p>
            <a:pPr marL="285750" indent="-285750" algn="jus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cxnSp>
        <p:nvCxnSpPr>
          <p:cNvPr id="85" name="Conector recto 84"/>
          <p:cNvCxnSpPr/>
          <p:nvPr/>
        </p:nvCxnSpPr>
        <p:spPr bwMode="auto">
          <a:xfrm flipH="1">
            <a:off x="491166" y="3245979"/>
            <a:ext cx="320812" cy="798"/>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Conector recto 85"/>
          <p:cNvCxnSpPr/>
          <p:nvPr/>
        </p:nvCxnSpPr>
        <p:spPr bwMode="auto">
          <a:xfrm flipH="1">
            <a:off x="564135" y="3293732"/>
            <a:ext cx="174874" cy="687"/>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7" name="Conector recto 86"/>
          <p:cNvCxnSpPr/>
          <p:nvPr/>
        </p:nvCxnSpPr>
        <p:spPr bwMode="auto">
          <a:xfrm flipH="1">
            <a:off x="619822" y="3338869"/>
            <a:ext cx="66040"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 name="Group 161"/>
          <p:cNvGrpSpPr>
            <a:grpSpLocks/>
          </p:cNvGrpSpPr>
          <p:nvPr/>
        </p:nvGrpSpPr>
        <p:grpSpPr bwMode="auto">
          <a:xfrm>
            <a:off x="2117666" y="2181847"/>
            <a:ext cx="2476635" cy="2264852"/>
            <a:chOff x="1448964" y="2649376"/>
            <a:chExt cx="2815979" cy="3193091"/>
          </a:xfrm>
        </p:grpSpPr>
        <p:pic>
          <p:nvPicPr>
            <p:cNvPr id="8" name="Picture 2" descr="Core.jpg"/>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1448964" y="3101814"/>
              <a:ext cx="2815979" cy="2740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Freeform 3"/>
            <p:cNvSpPr>
              <a:spLocks/>
            </p:cNvSpPr>
            <p:nvPr/>
          </p:nvSpPr>
          <p:spPr bwMode="auto">
            <a:xfrm>
              <a:off x="2385468" y="36415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0" name="Freeform 4"/>
            <p:cNvSpPr>
              <a:spLocks/>
            </p:cNvSpPr>
            <p:nvPr/>
          </p:nvSpPr>
          <p:spPr bwMode="auto">
            <a:xfrm>
              <a:off x="2385468" y="36590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1" name="Freeform 8"/>
            <p:cNvSpPr>
              <a:spLocks/>
            </p:cNvSpPr>
            <p:nvPr/>
          </p:nvSpPr>
          <p:spPr bwMode="auto">
            <a:xfrm>
              <a:off x="2385468" y="367490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2" name="Freeform 9"/>
            <p:cNvSpPr>
              <a:spLocks/>
            </p:cNvSpPr>
            <p:nvPr/>
          </p:nvSpPr>
          <p:spPr bwMode="auto">
            <a:xfrm>
              <a:off x="2385468" y="36923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3" name="Freeform 10"/>
            <p:cNvSpPr>
              <a:spLocks/>
            </p:cNvSpPr>
            <p:nvPr/>
          </p:nvSpPr>
          <p:spPr bwMode="auto">
            <a:xfrm>
              <a:off x="2385468" y="37114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4" name="Freeform 11"/>
            <p:cNvSpPr>
              <a:spLocks/>
            </p:cNvSpPr>
            <p:nvPr/>
          </p:nvSpPr>
          <p:spPr bwMode="auto">
            <a:xfrm>
              <a:off x="2385468" y="37272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5" name="Freeform 12"/>
            <p:cNvSpPr>
              <a:spLocks/>
            </p:cNvSpPr>
            <p:nvPr/>
          </p:nvSpPr>
          <p:spPr bwMode="auto">
            <a:xfrm>
              <a:off x="2385468" y="37447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6" name="Freeform 13"/>
            <p:cNvSpPr>
              <a:spLocks/>
            </p:cNvSpPr>
            <p:nvPr/>
          </p:nvSpPr>
          <p:spPr bwMode="auto">
            <a:xfrm>
              <a:off x="2385468" y="37606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7" name="Freeform 14"/>
            <p:cNvSpPr>
              <a:spLocks/>
            </p:cNvSpPr>
            <p:nvPr/>
          </p:nvSpPr>
          <p:spPr bwMode="auto">
            <a:xfrm>
              <a:off x="2385468" y="37780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8" name="Freeform 15"/>
            <p:cNvSpPr>
              <a:spLocks/>
            </p:cNvSpPr>
            <p:nvPr/>
          </p:nvSpPr>
          <p:spPr bwMode="auto">
            <a:xfrm>
              <a:off x="2385468" y="37939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19" name="Freeform 16"/>
            <p:cNvSpPr>
              <a:spLocks/>
            </p:cNvSpPr>
            <p:nvPr/>
          </p:nvSpPr>
          <p:spPr bwMode="auto">
            <a:xfrm>
              <a:off x="2385468" y="38114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0" name="Freeform 17"/>
            <p:cNvSpPr>
              <a:spLocks/>
            </p:cNvSpPr>
            <p:nvPr/>
          </p:nvSpPr>
          <p:spPr bwMode="auto">
            <a:xfrm>
              <a:off x="2385468" y="382730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1" name="Freeform 18"/>
            <p:cNvSpPr>
              <a:spLocks/>
            </p:cNvSpPr>
            <p:nvPr/>
          </p:nvSpPr>
          <p:spPr bwMode="auto">
            <a:xfrm>
              <a:off x="2385468" y="38463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2" name="Freeform 19"/>
            <p:cNvSpPr>
              <a:spLocks/>
            </p:cNvSpPr>
            <p:nvPr/>
          </p:nvSpPr>
          <p:spPr bwMode="auto">
            <a:xfrm>
              <a:off x="2385468" y="38638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3" name="Freeform 20"/>
            <p:cNvSpPr>
              <a:spLocks/>
            </p:cNvSpPr>
            <p:nvPr/>
          </p:nvSpPr>
          <p:spPr bwMode="auto">
            <a:xfrm>
              <a:off x="2385468" y="38796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4" name="Freeform 21"/>
            <p:cNvSpPr>
              <a:spLocks/>
            </p:cNvSpPr>
            <p:nvPr/>
          </p:nvSpPr>
          <p:spPr bwMode="auto">
            <a:xfrm>
              <a:off x="2385468" y="38971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5" name="Freeform 22"/>
            <p:cNvSpPr>
              <a:spLocks/>
            </p:cNvSpPr>
            <p:nvPr/>
          </p:nvSpPr>
          <p:spPr bwMode="auto">
            <a:xfrm>
              <a:off x="2385468" y="39130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6" name="Freeform 23"/>
            <p:cNvSpPr>
              <a:spLocks/>
            </p:cNvSpPr>
            <p:nvPr/>
          </p:nvSpPr>
          <p:spPr bwMode="auto">
            <a:xfrm>
              <a:off x="2385468" y="39304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7" name="Freeform 24"/>
            <p:cNvSpPr>
              <a:spLocks/>
            </p:cNvSpPr>
            <p:nvPr/>
          </p:nvSpPr>
          <p:spPr bwMode="auto">
            <a:xfrm>
              <a:off x="2385468" y="39463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8" name="Freeform 25"/>
            <p:cNvSpPr>
              <a:spLocks/>
            </p:cNvSpPr>
            <p:nvPr/>
          </p:nvSpPr>
          <p:spPr bwMode="auto">
            <a:xfrm>
              <a:off x="2385468" y="39638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29" name="Freeform 26"/>
            <p:cNvSpPr>
              <a:spLocks/>
            </p:cNvSpPr>
            <p:nvPr/>
          </p:nvSpPr>
          <p:spPr bwMode="auto">
            <a:xfrm>
              <a:off x="2385468" y="39828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0" name="Freeform 27"/>
            <p:cNvSpPr>
              <a:spLocks/>
            </p:cNvSpPr>
            <p:nvPr/>
          </p:nvSpPr>
          <p:spPr bwMode="auto">
            <a:xfrm>
              <a:off x="2385468" y="39987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1" name="Freeform 28"/>
            <p:cNvSpPr>
              <a:spLocks/>
            </p:cNvSpPr>
            <p:nvPr/>
          </p:nvSpPr>
          <p:spPr bwMode="auto">
            <a:xfrm>
              <a:off x="2385468" y="40162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2" name="Freeform 29"/>
            <p:cNvSpPr>
              <a:spLocks/>
            </p:cNvSpPr>
            <p:nvPr/>
          </p:nvSpPr>
          <p:spPr bwMode="auto">
            <a:xfrm>
              <a:off x="2385468" y="40320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3" name="Freeform 30"/>
            <p:cNvSpPr>
              <a:spLocks/>
            </p:cNvSpPr>
            <p:nvPr/>
          </p:nvSpPr>
          <p:spPr bwMode="auto">
            <a:xfrm>
              <a:off x="2385468" y="40495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4" name="Freeform 31"/>
            <p:cNvSpPr>
              <a:spLocks/>
            </p:cNvSpPr>
            <p:nvPr/>
          </p:nvSpPr>
          <p:spPr bwMode="auto">
            <a:xfrm>
              <a:off x="2385468" y="40654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5" name="Freeform 32"/>
            <p:cNvSpPr>
              <a:spLocks/>
            </p:cNvSpPr>
            <p:nvPr/>
          </p:nvSpPr>
          <p:spPr bwMode="auto">
            <a:xfrm>
              <a:off x="2385468" y="40828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6" name="Freeform 33"/>
            <p:cNvSpPr>
              <a:spLocks/>
            </p:cNvSpPr>
            <p:nvPr/>
          </p:nvSpPr>
          <p:spPr bwMode="auto">
            <a:xfrm>
              <a:off x="2385468" y="409876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7" name="Freeform 34"/>
            <p:cNvSpPr>
              <a:spLocks/>
            </p:cNvSpPr>
            <p:nvPr/>
          </p:nvSpPr>
          <p:spPr bwMode="auto">
            <a:xfrm>
              <a:off x="2385468" y="41178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8" name="Freeform 35"/>
            <p:cNvSpPr>
              <a:spLocks/>
            </p:cNvSpPr>
            <p:nvPr/>
          </p:nvSpPr>
          <p:spPr bwMode="auto">
            <a:xfrm>
              <a:off x="2385468" y="41352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39" name="Freeform 36"/>
            <p:cNvSpPr>
              <a:spLocks/>
            </p:cNvSpPr>
            <p:nvPr/>
          </p:nvSpPr>
          <p:spPr bwMode="auto">
            <a:xfrm>
              <a:off x="2385468" y="41511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0" name="Freeform 37"/>
            <p:cNvSpPr>
              <a:spLocks/>
            </p:cNvSpPr>
            <p:nvPr/>
          </p:nvSpPr>
          <p:spPr bwMode="auto">
            <a:xfrm>
              <a:off x="2385468" y="41686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1" name="Freeform 38"/>
            <p:cNvSpPr>
              <a:spLocks/>
            </p:cNvSpPr>
            <p:nvPr/>
          </p:nvSpPr>
          <p:spPr bwMode="auto">
            <a:xfrm>
              <a:off x="2385468" y="41844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2" name="Freeform 39"/>
            <p:cNvSpPr>
              <a:spLocks/>
            </p:cNvSpPr>
            <p:nvPr/>
          </p:nvSpPr>
          <p:spPr bwMode="auto">
            <a:xfrm>
              <a:off x="2385468" y="42019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3" name="Freeform 40"/>
            <p:cNvSpPr>
              <a:spLocks/>
            </p:cNvSpPr>
            <p:nvPr/>
          </p:nvSpPr>
          <p:spPr bwMode="auto">
            <a:xfrm>
              <a:off x="2385468" y="42178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4" name="Freeform 41"/>
            <p:cNvSpPr>
              <a:spLocks/>
            </p:cNvSpPr>
            <p:nvPr/>
          </p:nvSpPr>
          <p:spPr bwMode="auto">
            <a:xfrm>
              <a:off x="2385468" y="423528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5" name="Freeform 42"/>
            <p:cNvSpPr>
              <a:spLocks/>
            </p:cNvSpPr>
            <p:nvPr/>
          </p:nvSpPr>
          <p:spPr bwMode="auto">
            <a:xfrm>
              <a:off x="2385468" y="42543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6" name="Freeform 43"/>
            <p:cNvSpPr>
              <a:spLocks/>
            </p:cNvSpPr>
            <p:nvPr/>
          </p:nvSpPr>
          <p:spPr bwMode="auto">
            <a:xfrm>
              <a:off x="2385468" y="42702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7" name="Freeform 44"/>
            <p:cNvSpPr>
              <a:spLocks/>
            </p:cNvSpPr>
            <p:nvPr/>
          </p:nvSpPr>
          <p:spPr bwMode="auto">
            <a:xfrm>
              <a:off x="2385468" y="42876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8" name="Freeform 45"/>
            <p:cNvSpPr>
              <a:spLocks/>
            </p:cNvSpPr>
            <p:nvPr/>
          </p:nvSpPr>
          <p:spPr bwMode="auto">
            <a:xfrm>
              <a:off x="2385468" y="4303551"/>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49" name="Freeform 46"/>
            <p:cNvSpPr>
              <a:spLocks/>
            </p:cNvSpPr>
            <p:nvPr/>
          </p:nvSpPr>
          <p:spPr bwMode="auto">
            <a:xfrm>
              <a:off x="2385468" y="43210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0" name="Freeform 47"/>
            <p:cNvSpPr>
              <a:spLocks/>
            </p:cNvSpPr>
            <p:nvPr/>
          </p:nvSpPr>
          <p:spPr bwMode="auto">
            <a:xfrm>
              <a:off x="2385468" y="4336889"/>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1" name="Freeform 48"/>
            <p:cNvSpPr>
              <a:spLocks/>
            </p:cNvSpPr>
            <p:nvPr/>
          </p:nvSpPr>
          <p:spPr bwMode="auto">
            <a:xfrm>
              <a:off x="2385468" y="43543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2" name="Freeform 49"/>
            <p:cNvSpPr>
              <a:spLocks/>
            </p:cNvSpPr>
            <p:nvPr/>
          </p:nvSpPr>
          <p:spPr bwMode="auto">
            <a:xfrm>
              <a:off x="2385468" y="437022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3" name="Freeform 50"/>
            <p:cNvSpPr>
              <a:spLocks/>
            </p:cNvSpPr>
            <p:nvPr/>
          </p:nvSpPr>
          <p:spPr bwMode="auto">
            <a:xfrm>
              <a:off x="2385468" y="4389276"/>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4" name="Freeform 51"/>
            <p:cNvSpPr>
              <a:spLocks/>
            </p:cNvSpPr>
            <p:nvPr/>
          </p:nvSpPr>
          <p:spPr bwMode="auto">
            <a:xfrm>
              <a:off x="2385468" y="44067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5" name="Freeform 52"/>
            <p:cNvSpPr>
              <a:spLocks/>
            </p:cNvSpPr>
            <p:nvPr/>
          </p:nvSpPr>
          <p:spPr bwMode="auto">
            <a:xfrm>
              <a:off x="2385468" y="4422614"/>
              <a:ext cx="1012825" cy="107950"/>
            </a:xfrm>
            <a:custGeom>
              <a:avLst/>
              <a:gdLst>
                <a:gd name="T0" fmla="*/ 153611 w 1012461"/>
                <a:gd name="T1" fmla="*/ 0 h 107014"/>
                <a:gd name="T2" fmla="*/ 123388 w 1012461"/>
                <a:gd name="T3" fmla="*/ 90793 h 107014"/>
                <a:gd name="T4" fmla="*/ 893961 w 1012461"/>
                <a:gd name="T5" fmla="*/ 118031 h 107014"/>
                <a:gd name="T6" fmla="*/ 882629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6" name="Freeform 53"/>
            <p:cNvSpPr>
              <a:spLocks/>
            </p:cNvSpPr>
            <p:nvPr/>
          </p:nvSpPr>
          <p:spPr bwMode="auto">
            <a:xfrm>
              <a:off x="2385468" y="44400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7" name="Freeform 54"/>
            <p:cNvSpPr>
              <a:spLocks/>
            </p:cNvSpPr>
            <p:nvPr/>
          </p:nvSpPr>
          <p:spPr bwMode="auto">
            <a:xfrm>
              <a:off x="2385468" y="44575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8" name="Freeform 55"/>
            <p:cNvSpPr>
              <a:spLocks/>
            </p:cNvSpPr>
            <p:nvPr/>
          </p:nvSpPr>
          <p:spPr bwMode="auto">
            <a:xfrm>
              <a:off x="2385468" y="44734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59" name="Freeform 56"/>
            <p:cNvSpPr>
              <a:spLocks/>
            </p:cNvSpPr>
            <p:nvPr/>
          </p:nvSpPr>
          <p:spPr bwMode="auto">
            <a:xfrm>
              <a:off x="2385468" y="44908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0" name="Freeform 57"/>
            <p:cNvSpPr>
              <a:spLocks/>
            </p:cNvSpPr>
            <p:nvPr/>
          </p:nvSpPr>
          <p:spPr bwMode="auto">
            <a:xfrm>
              <a:off x="2385468" y="450675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1" name="Freeform 58"/>
            <p:cNvSpPr>
              <a:spLocks/>
            </p:cNvSpPr>
            <p:nvPr/>
          </p:nvSpPr>
          <p:spPr bwMode="auto">
            <a:xfrm>
              <a:off x="2385468" y="45258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2" name="Freeform 59"/>
            <p:cNvSpPr>
              <a:spLocks/>
            </p:cNvSpPr>
            <p:nvPr/>
          </p:nvSpPr>
          <p:spPr bwMode="auto">
            <a:xfrm>
              <a:off x="2385468" y="45432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3" name="Freeform 60"/>
            <p:cNvSpPr>
              <a:spLocks/>
            </p:cNvSpPr>
            <p:nvPr/>
          </p:nvSpPr>
          <p:spPr bwMode="auto">
            <a:xfrm>
              <a:off x="2385468" y="45591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4" name="Freeform 61"/>
            <p:cNvSpPr>
              <a:spLocks/>
            </p:cNvSpPr>
            <p:nvPr/>
          </p:nvSpPr>
          <p:spPr bwMode="auto">
            <a:xfrm>
              <a:off x="2385468" y="45766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5" name="Freeform 62"/>
            <p:cNvSpPr>
              <a:spLocks/>
            </p:cNvSpPr>
            <p:nvPr/>
          </p:nvSpPr>
          <p:spPr bwMode="auto">
            <a:xfrm>
              <a:off x="2385468" y="45924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6" name="Freeform 63"/>
            <p:cNvSpPr>
              <a:spLocks/>
            </p:cNvSpPr>
            <p:nvPr/>
          </p:nvSpPr>
          <p:spPr bwMode="auto">
            <a:xfrm>
              <a:off x="2385468" y="46099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7" name="Freeform 64"/>
            <p:cNvSpPr>
              <a:spLocks/>
            </p:cNvSpPr>
            <p:nvPr/>
          </p:nvSpPr>
          <p:spPr bwMode="auto">
            <a:xfrm>
              <a:off x="2385468" y="462581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8" name="Freeform 65"/>
            <p:cNvSpPr>
              <a:spLocks/>
            </p:cNvSpPr>
            <p:nvPr/>
          </p:nvSpPr>
          <p:spPr bwMode="auto">
            <a:xfrm>
              <a:off x="2385468" y="464327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69" name="Freeform 66"/>
            <p:cNvSpPr>
              <a:spLocks/>
            </p:cNvSpPr>
            <p:nvPr/>
          </p:nvSpPr>
          <p:spPr bwMode="auto">
            <a:xfrm>
              <a:off x="2385468" y="4662326"/>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0" name="Freeform 67"/>
            <p:cNvSpPr>
              <a:spLocks/>
            </p:cNvSpPr>
            <p:nvPr/>
          </p:nvSpPr>
          <p:spPr bwMode="auto">
            <a:xfrm>
              <a:off x="2385468" y="4678201"/>
              <a:ext cx="1012825" cy="106363"/>
            </a:xfrm>
            <a:custGeom>
              <a:avLst/>
              <a:gdLst>
                <a:gd name="T0" fmla="*/ 153611 w 1012461"/>
                <a:gd name="T1" fmla="*/ 0 h 107014"/>
                <a:gd name="T2" fmla="*/ 123388 w 1012461"/>
                <a:gd name="T3" fmla="*/ 65546 h 107014"/>
                <a:gd name="T4" fmla="*/ 893961 w 1012461"/>
                <a:gd name="T5" fmla="*/ 85208 h 107014"/>
                <a:gd name="T6" fmla="*/ 882629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1" name="Freeform 68"/>
            <p:cNvSpPr>
              <a:spLocks/>
            </p:cNvSpPr>
            <p:nvPr/>
          </p:nvSpPr>
          <p:spPr bwMode="auto">
            <a:xfrm>
              <a:off x="2385468" y="4695664"/>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2" name="Freeform 69"/>
            <p:cNvSpPr>
              <a:spLocks/>
            </p:cNvSpPr>
            <p:nvPr/>
          </p:nvSpPr>
          <p:spPr bwMode="auto">
            <a:xfrm>
              <a:off x="2385468" y="4711539"/>
              <a:ext cx="1012825" cy="106362"/>
            </a:xfrm>
            <a:custGeom>
              <a:avLst/>
              <a:gdLst>
                <a:gd name="T0" fmla="*/ 153611 w 1012461"/>
                <a:gd name="T1" fmla="*/ 0 h 107014"/>
                <a:gd name="T2" fmla="*/ 123388 w 1012461"/>
                <a:gd name="T3" fmla="*/ 65532 h 107014"/>
                <a:gd name="T4" fmla="*/ 893961 w 1012461"/>
                <a:gd name="T5" fmla="*/ 85193 h 107014"/>
                <a:gd name="T6" fmla="*/ 882629 w 1012461"/>
                <a:gd name="T7" fmla="*/ 15292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3" name="Freeform 71"/>
            <p:cNvSpPr>
              <a:spLocks/>
            </p:cNvSpPr>
            <p:nvPr/>
          </p:nvSpPr>
          <p:spPr bwMode="auto">
            <a:xfrm>
              <a:off x="2382293" y="2650964"/>
              <a:ext cx="1016000" cy="1081087"/>
            </a:xfrm>
            <a:custGeom>
              <a:avLst/>
              <a:gdLst>
                <a:gd name="T0" fmla="*/ 85807 w 1017223"/>
                <a:gd name="T1" fmla="*/ 0 h 1081089"/>
                <a:gd name="T2" fmla="*/ 97403 w 1017223"/>
                <a:gd name="T3" fmla="*/ 762078 h 1081089"/>
                <a:gd name="T4" fmla="*/ 125233 w 1017223"/>
                <a:gd name="T5" fmla="*/ 978805 h 1081089"/>
                <a:gd name="T6" fmla="*/ 123860 w 1017223"/>
                <a:gd name="T7" fmla="*/ 1049150 h 1081089"/>
                <a:gd name="T8" fmla="*/ 868392 w 1017223"/>
                <a:gd name="T9" fmla="*/ 1071639 h 1081089"/>
                <a:gd name="T10" fmla="*/ 857442 w 1017223"/>
                <a:gd name="T11" fmla="*/ 991678 h 1081089"/>
                <a:gd name="T12" fmla="*/ 0 60000 65536"/>
                <a:gd name="T13" fmla="*/ 0 60000 65536"/>
                <a:gd name="T14" fmla="*/ 0 60000 65536"/>
                <a:gd name="T15" fmla="*/ 0 60000 65536"/>
                <a:gd name="T16" fmla="*/ 0 60000 65536"/>
                <a:gd name="T17" fmla="*/ 0 60000 65536"/>
                <a:gd name="T18" fmla="*/ 0 w 1017223"/>
                <a:gd name="T19" fmla="*/ 0 h 1081089"/>
                <a:gd name="T20" fmla="*/ 1017223 w 1017223"/>
                <a:gd name="T21" fmla="*/ 1081089 h 1081089"/>
              </a:gdLst>
              <a:ahLst/>
              <a:cxnLst>
                <a:cxn ang="T12">
                  <a:pos x="T0" y="T1"/>
                </a:cxn>
                <a:cxn ang="T13">
                  <a:pos x="T2" y="T3"/>
                </a:cxn>
                <a:cxn ang="T14">
                  <a:pos x="T4" y="T5"/>
                </a:cxn>
                <a:cxn ang="T15">
                  <a:pos x="T6" y="T7"/>
                </a:cxn>
                <a:cxn ang="T16">
                  <a:pos x="T8" y="T9"/>
                </a:cxn>
                <a:cxn ang="T17">
                  <a:pos x="T10" y="T11"/>
                </a:cxn>
              </a:cxnLst>
              <a:rect l="T18" t="T19" r="T20" b="T21"/>
              <a:pathLst>
                <a:path w="1017223" h="1081089">
                  <a:moveTo>
                    <a:pt x="88109" y="0"/>
                  </a:moveTo>
                  <a:cubicBezTo>
                    <a:pt x="97634" y="211138"/>
                    <a:pt x="86758" y="283156"/>
                    <a:pt x="100016" y="762000"/>
                  </a:cubicBezTo>
                  <a:cubicBezTo>
                    <a:pt x="117479" y="926703"/>
                    <a:pt x="124063" y="930855"/>
                    <a:pt x="128591" y="978693"/>
                  </a:cubicBezTo>
                  <a:cubicBezTo>
                    <a:pt x="133119" y="1026531"/>
                    <a:pt x="0" y="1033556"/>
                    <a:pt x="127182" y="1049026"/>
                  </a:cubicBezTo>
                  <a:cubicBezTo>
                    <a:pt x="254364" y="1064496"/>
                    <a:pt x="766139" y="1081089"/>
                    <a:pt x="891681" y="1071512"/>
                  </a:cubicBezTo>
                  <a:cubicBezTo>
                    <a:pt x="1017223" y="1061935"/>
                    <a:pt x="882312" y="1017589"/>
                    <a:pt x="880438" y="991564"/>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4" name="Freeform 72"/>
            <p:cNvSpPr>
              <a:spLocks/>
            </p:cNvSpPr>
            <p:nvPr/>
          </p:nvSpPr>
          <p:spPr bwMode="auto">
            <a:xfrm>
              <a:off x="2385468" y="2649376"/>
              <a:ext cx="1027113" cy="2184400"/>
            </a:xfrm>
            <a:custGeom>
              <a:avLst/>
              <a:gdLst>
                <a:gd name="T0" fmla="*/ 150058 w 1027837"/>
                <a:gd name="T1" fmla="*/ 2070954 h 2184913"/>
                <a:gd name="T2" fmla="*/ 120537 w 1027837"/>
                <a:gd name="T3" fmla="*/ 2145527 h 2184913"/>
                <a:gd name="T4" fmla="*/ 873276 w 1027837"/>
                <a:gd name="T5" fmla="*/ 2167904 h 2184913"/>
                <a:gd name="T6" fmla="*/ 953041 w 1027837"/>
                <a:gd name="T7" fmla="*/ 2108870 h 2184913"/>
                <a:gd name="T8" fmla="*/ 953647 w 1027837"/>
                <a:gd name="T9" fmla="*/ 0 h 2184913"/>
                <a:gd name="T10" fmla="*/ 0 60000 65536"/>
                <a:gd name="T11" fmla="*/ 0 60000 65536"/>
                <a:gd name="T12" fmla="*/ 0 60000 65536"/>
                <a:gd name="T13" fmla="*/ 0 60000 65536"/>
                <a:gd name="T14" fmla="*/ 0 60000 65536"/>
                <a:gd name="T15" fmla="*/ 0 w 1027837"/>
                <a:gd name="T16" fmla="*/ 0 h 2184913"/>
                <a:gd name="T17" fmla="*/ 1027837 w 1027837"/>
                <a:gd name="T18" fmla="*/ 2184913 h 2184913"/>
              </a:gdLst>
              <a:ahLst/>
              <a:cxnLst>
                <a:cxn ang="T10">
                  <a:pos x="T0" y="T1"/>
                </a:cxn>
                <a:cxn ang="T11">
                  <a:pos x="T2" y="T3"/>
                </a:cxn>
                <a:cxn ang="T12">
                  <a:pos x="T4" y="T5"/>
                </a:cxn>
                <a:cxn ang="T13">
                  <a:pos x="T6" y="T7"/>
                </a:cxn>
                <a:cxn ang="T14">
                  <a:pos x="T8" y="T9"/>
                </a:cxn>
              </a:cxnLst>
              <a:rect l="T15" t="T16" r="T17" b="T18"/>
              <a:pathLst>
                <a:path w="1027837" h="2184913">
                  <a:moveTo>
                    <a:pt x="152401" y="2081335"/>
                  </a:moveTo>
                  <a:cubicBezTo>
                    <a:pt x="76200" y="2110691"/>
                    <a:pt x="0" y="2140047"/>
                    <a:pt x="122420" y="2156286"/>
                  </a:cubicBezTo>
                  <a:cubicBezTo>
                    <a:pt x="244840" y="2172526"/>
                    <a:pt x="746001" y="2184913"/>
                    <a:pt x="886919" y="2178772"/>
                  </a:cubicBezTo>
                  <a:cubicBezTo>
                    <a:pt x="1027837" y="2172631"/>
                    <a:pt x="961469" y="2154592"/>
                    <a:pt x="967930" y="2119440"/>
                  </a:cubicBezTo>
                  <a:cubicBezTo>
                    <a:pt x="981534" y="1753294"/>
                    <a:pt x="970427" y="7801"/>
                    <a:pt x="968545" y="0"/>
                  </a:cubicBezTo>
                </a:path>
              </a:pathLst>
            </a:custGeom>
            <a:noFill/>
            <a:ln w="12700">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5" name="Freeform 75"/>
            <p:cNvSpPr>
              <a:spLocks/>
            </p:cNvSpPr>
            <p:nvPr/>
          </p:nvSpPr>
          <p:spPr bwMode="auto">
            <a:xfrm>
              <a:off x="2387056" y="3024026"/>
              <a:ext cx="1155700" cy="2465388"/>
            </a:xfrm>
            <a:custGeom>
              <a:avLst/>
              <a:gdLst>
                <a:gd name="T0" fmla="*/ 77687 w 1188681"/>
                <a:gd name="T1" fmla="*/ 2370282 h 2464815"/>
                <a:gd name="T2" fmla="*/ 62402 w 1188681"/>
                <a:gd name="T3" fmla="*/ 2445625 h 2464815"/>
                <a:gd name="T4" fmla="*/ 452105 w 1188681"/>
                <a:gd name="T5" fmla="*/ 2468233 h 2464815"/>
                <a:gd name="T6" fmla="*/ 579341 w 1188681"/>
                <a:gd name="T7" fmla="*/ 1932806 h 2464815"/>
                <a:gd name="T8" fmla="*/ 601418 w 1188681"/>
                <a:gd name="T9" fmla="*/ 0 h 2464815"/>
                <a:gd name="T10" fmla="*/ 0 60000 65536"/>
                <a:gd name="T11" fmla="*/ 0 60000 65536"/>
                <a:gd name="T12" fmla="*/ 0 60000 65536"/>
                <a:gd name="T13" fmla="*/ 0 60000 65536"/>
                <a:gd name="T14" fmla="*/ 0 60000 65536"/>
                <a:gd name="T15" fmla="*/ 0 w 1188681"/>
                <a:gd name="T16" fmla="*/ 0 h 2464815"/>
                <a:gd name="T17" fmla="*/ 1188681 w 1188681"/>
                <a:gd name="T18" fmla="*/ 2464815 h 2464815"/>
              </a:gdLst>
              <a:ahLst/>
              <a:cxnLst>
                <a:cxn ang="T10">
                  <a:pos x="T0" y="T1"/>
                </a:cxn>
                <a:cxn ang="T11">
                  <a:pos x="T2" y="T3"/>
                </a:cxn>
                <a:cxn ang="T12">
                  <a:pos x="T4" y="T5"/>
                </a:cxn>
                <a:cxn ang="T13">
                  <a:pos x="T6" y="T7"/>
                </a:cxn>
                <a:cxn ang="T14">
                  <a:pos x="T8" y="T9"/>
                </a:cxn>
              </a:cxnLst>
              <a:rect l="T15" t="T16" r="T17" b="T18"/>
              <a:pathLst>
                <a:path w="1188681" h="2464815">
                  <a:moveTo>
                    <a:pt x="152401" y="2357802"/>
                  </a:moveTo>
                  <a:cubicBezTo>
                    <a:pt x="76200" y="2387158"/>
                    <a:pt x="0" y="2416514"/>
                    <a:pt x="122420" y="2432753"/>
                  </a:cubicBezTo>
                  <a:cubicBezTo>
                    <a:pt x="244840" y="2448993"/>
                    <a:pt x="683783" y="2464815"/>
                    <a:pt x="886919" y="2455239"/>
                  </a:cubicBezTo>
                  <a:cubicBezTo>
                    <a:pt x="1043531" y="2433593"/>
                    <a:pt x="1087708" y="2331832"/>
                    <a:pt x="1136528" y="1922626"/>
                  </a:cubicBezTo>
                  <a:cubicBezTo>
                    <a:pt x="1185348" y="1513420"/>
                    <a:pt x="1188681" y="8552"/>
                    <a:pt x="1179841" y="0"/>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6" name="Freeform 76"/>
            <p:cNvSpPr>
              <a:spLocks/>
            </p:cNvSpPr>
            <p:nvPr/>
          </p:nvSpPr>
          <p:spPr bwMode="auto">
            <a:xfrm>
              <a:off x="2385468" y="5338601"/>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7" name="Freeform 77"/>
            <p:cNvSpPr>
              <a:spLocks/>
            </p:cNvSpPr>
            <p:nvPr/>
          </p:nvSpPr>
          <p:spPr bwMode="auto">
            <a:xfrm>
              <a:off x="2385468" y="5295739"/>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8" name="Freeform 78"/>
            <p:cNvSpPr>
              <a:spLocks/>
            </p:cNvSpPr>
            <p:nvPr/>
          </p:nvSpPr>
          <p:spPr bwMode="auto">
            <a:xfrm>
              <a:off x="2383881" y="5252876"/>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79" name="Freeform 79"/>
            <p:cNvSpPr>
              <a:spLocks/>
            </p:cNvSpPr>
            <p:nvPr/>
          </p:nvSpPr>
          <p:spPr bwMode="auto">
            <a:xfrm>
              <a:off x="2390231" y="5206839"/>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80" name="Freeform 80"/>
            <p:cNvSpPr>
              <a:spLocks/>
            </p:cNvSpPr>
            <p:nvPr/>
          </p:nvSpPr>
          <p:spPr bwMode="auto">
            <a:xfrm>
              <a:off x="2388643" y="5163976"/>
              <a:ext cx="984250" cy="106363"/>
            </a:xfrm>
            <a:custGeom>
              <a:avLst/>
              <a:gdLst>
                <a:gd name="T0" fmla="*/ 77480 w 1012461"/>
                <a:gd name="T1" fmla="*/ 0 h 107014"/>
                <a:gd name="T2" fmla="*/ 62237 w 1012461"/>
                <a:gd name="T3" fmla="*/ 65546 h 107014"/>
                <a:gd name="T4" fmla="*/ 450903 w 1012461"/>
                <a:gd name="T5" fmla="*/ 85208 h 107014"/>
                <a:gd name="T6" fmla="*/ 445185 w 1012461"/>
                <a:gd name="T7" fmla="*/ 15294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81" name="Freeform 81"/>
            <p:cNvSpPr>
              <a:spLocks/>
            </p:cNvSpPr>
            <p:nvPr/>
          </p:nvSpPr>
          <p:spPr bwMode="auto">
            <a:xfrm>
              <a:off x="2391818" y="5121114"/>
              <a:ext cx="984250" cy="107950"/>
            </a:xfrm>
            <a:custGeom>
              <a:avLst/>
              <a:gdLst>
                <a:gd name="T0" fmla="*/ 77480 w 1012461"/>
                <a:gd name="T1" fmla="*/ 0 h 107014"/>
                <a:gd name="T2" fmla="*/ 62237 w 1012461"/>
                <a:gd name="T3" fmla="*/ 90793 h 107014"/>
                <a:gd name="T4" fmla="*/ 450903 w 1012461"/>
                <a:gd name="T5" fmla="*/ 118031 h 107014"/>
                <a:gd name="T6" fmla="*/ 445185 w 1012461"/>
                <a:gd name="T7" fmla="*/ 21185 h 107014"/>
                <a:gd name="T8" fmla="*/ 0 60000 65536"/>
                <a:gd name="T9" fmla="*/ 0 60000 65536"/>
                <a:gd name="T10" fmla="*/ 0 60000 65536"/>
                <a:gd name="T11" fmla="*/ 0 60000 65536"/>
                <a:gd name="T12" fmla="*/ 0 w 1012461"/>
                <a:gd name="T13" fmla="*/ 0 h 107014"/>
                <a:gd name="T14" fmla="*/ 1012461 w 1012461"/>
                <a:gd name="T15" fmla="*/ 107014 h 107014"/>
              </a:gdLst>
              <a:ahLst/>
              <a:cxnLst>
                <a:cxn ang="T8">
                  <a:pos x="T0" y="T1"/>
                </a:cxn>
                <a:cxn ang="T9">
                  <a:pos x="T2" y="T3"/>
                </a:cxn>
                <a:cxn ang="T10">
                  <a:pos x="T4" y="T5"/>
                </a:cxn>
                <a:cxn ang="T11">
                  <a:pos x="T6" y="T7"/>
                </a:cxn>
              </a:cxnLst>
              <a:rect l="T12" t="T13" r="T14" b="T15"/>
              <a:pathLst>
                <a:path w="1012461" h="107014">
                  <a:moveTo>
                    <a:pt x="152401" y="0"/>
                  </a:moveTo>
                  <a:cubicBezTo>
                    <a:pt x="76200" y="29356"/>
                    <a:pt x="0" y="58712"/>
                    <a:pt x="122420" y="74951"/>
                  </a:cubicBezTo>
                  <a:cubicBezTo>
                    <a:pt x="244840" y="91191"/>
                    <a:pt x="761377" y="107014"/>
                    <a:pt x="886919" y="97437"/>
                  </a:cubicBezTo>
                  <a:cubicBezTo>
                    <a:pt x="1012461" y="87860"/>
                    <a:pt x="877550" y="43514"/>
                    <a:pt x="875676" y="1748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sp>
          <p:nvSpPr>
            <p:cNvPr id="82" name="Freeform 82"/>
            <p:cNvSpPr>
              <a:spLocks/>
            </p:cNvSpPr>
            <p:nvPr/>
          </p:nvSpPr>
          <p:spPr bwMode="auto">
            <a:xfrm>
              <a:off x="2217193" y="3006564"/>
              <a:ext cx="1157288" cy="2178050"/>
            </a:xfrm>
            <a:custGeom>
              <a:avLst/>
              <a:gdLst>
                <a:gd name="T0" fmla="*/ 1236 w 1189302"/>
                <a:gd name="T1" fmla="*/ 0 h 2176874"/>
                <a:gd name="T2" fmla="*/ 10386 w 1189302"/>
                <a:gd name="T3" fmla="*/ 1226910 h 2176874"/>
                <a:gd name="T4" fmla="*/ 63546 w 1189302"/>
                <a:gd name="T5" fmla="*/ 2021042 h 2176874"/>
                <a:gd name="T6" fmla="*/ 155428 w 1189302"/>
                <a:gd name="T7" fmla="*/ 2170782 h 2176874"/>
                <a:gd name="T8" fmla="*/ 552495 w 1189302"/>
                <a:gd name="T9" fmla="*/ 2193540 h 2176874"/>
                <a:gd name="T10" fmla="*/ 546655 w 1189302"/>
                <a:gd name="T11" fmla="*/ 2112625 h 2176874"/>
                <a:gd name="T12" fmla="*/ 0 60000 65536"/>
                <a:gd name="T13" fmla="*/ 0 60000 65536"/>
                <a:gd name="T14" fmla="*/ 0 60000 65536"/>
                <a:gd name="T15" fmla="*/ 0 60000 65536"/>
                <a:gd name="T16" fmla="*/ 0 60000 65536"/>
                <a:gd name="T17" fmla="*/ 0 60000 65536"/>
                <a:gd name="T18" fmla="*/ 0 w 1189302"/>
                <a:gd name="T19" fmla="*/ 0 h 2176874"/>
                <a:gd name="T20" fmla="*/ 1189302 w 1189302"/>
                <a:gd name="T21" fmla="*/ 2176874 h 2176874"/>
              </a:gdLst>
              <a:ahLst/>
              <a:cxnLst>
                <a:cxn ang="T12">
                  <a:pos x="T0" y="T1"/>
                </a:cxn>
                <a:cxn ang="T13">
                  <a:pos x="T2" y="T3"/>
                </a:cxn>
                <a:cxn ang="T14">
                  <a:pos x="T4" y="T5"/>
                </a:cxn>
                <a:cxn ang="T15">
                  <a:pos x="T6" y="T7"/>
                </a:cxn>
                <a:cxn ang="T16">
                  <a:pos x="T8" y="T9"/>
                </a:cxn>
                <a:cxn ang="T17">
                  <a:pos x="T10" y="T11"/>
                </a:cxn>
              </a:cxnLst>
              <a:rect l="T18" t="T19" r="T20" b="T21"/>
              <a:pathLst>
                <a:path w="1189302" h="2176874">
                  <a:moveTo>
                    <a:pt x="2376" y="0"/>
                  </a:moveTo>
                  <a:cubicBezTo>
                    <a:pt x="1495" y="910"/>
                    <a:pt x="0" y="879416"/>
                    <a:pt x="19996" y="1212226"/>
                  </a:cubicBezTo>
                  <a:cubicBezTo>
                    <a:pt x="39992" y="1545036"/>
                    <a:pt x="75806" y="1841429"/>
                    <a:pt x="122350" y="1996860"/>
                  </a:cubicBezTo>
                  <a:cubicBezTo>
                    <a:pt x="175098" y="2146256"/>
                    <a:pt x="264358" y="2139542"/>
                    <a:pt x="299261" y="2144811"/>
                  </a:cubicBezTo>
                  <a:cubicBezTo>
                    <a:pt x="448926" y="2174223"/>
                    <a:pt x="938218" y="2176874"/>
                    <a:pt x="1063760" y="2167297"/>
                  </a:cubicBezTo>
                  <a:cubicBezTo>
                    <a:pt x="1189302" y="2157720"/>
                    <a:pt x="1054391" y="2113374"/>
                    <a:pt x="1052517" y="2087349"/>
                  </a:cubicBezTo>
                </a:path>
              </a:pathLst>
            </a:custGeom>
            <a:noFill/>
            <a:ln w="38100">
              <a:solidFill>
                <a:srgbClr val="996633"/>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endParaRPr lang="sv-SE" dirty="0"/>
            </a:p>
          </p:txBody>
        </p:sp>
      </p:grpSp>
      <p:sp>
        <p:nvSpPr>
          <p:cNvPr id="103" name="Cubo 102"/>
          <p:cNvSpPr/>
          <p:nvPr/>
        </p:nvSpPr>
        <p:spPr bwMode="auto">
          <a:xfrm flipH="1">
            <a:off x="2378760" y="4450599"/>
            <a:ext cx="2013090" cy="337779"/>
          </a:xfrm>
          <a:prstGeom prst="cube">
            <a:avLst>
              <a:gd name="adj" fmla="val 25000"/>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cxnSp>
        <p:nvCxnSpPr>
          <p:cNvPr id="83" name="Conector recto 82"/>
          <p:cNvCxnSpPr/>
          <p:nvPr/>
        </p:nvCxnSpPr>
        <p:spPr bwMode="auto">
          <a:xfrm flipH="1">
            <a:off x="1771788" y="4290961"/>
            <a:ext cx="436880"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Conector recto 96"/>
          <p:cNvCxnSpPr/>
          <p:nvPr/>
        </p:nvCxnSpPr>
        <p:spPr bwMode="auto">
          <a:xfrm>
            <a:off x="1771788" y="2435200"/>
            <a:ext cx="0" cy="1866912"/>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Conector recto 107"/>
          <p:cNvCxnSpPr/>
          <p:nvPr/>
        </p:nvCxnSpPr>
        <p:spPr bwMode="auto">
          <a:xfrm>
            <a:off x="1425911" y="2435200"/>
            <a:ext cx="360314" cy="0"/>
          </a:xfrm>
          <a:prstGeom prst="line">
            <a:avLst/>
          </a:prstGeom>
          <a:solidFill>
            <a:schemeClr val="accent1"/>
          </a:solidFill>
          <a:ln w="285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Conector recto 83"/>
          <p:cNvCxnSpPr/>
          <p:nvPr/>
        </p:nvCxnSpPr>
        <p:spPr bwMode="auto">
          <a:xfrm flipV="1">
            <a:off x="651572" y="2435200"/>
            <a:ext cx="0" cy="807988"/>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7" name="Conector recto 116"/>
          <p:cNvCxnSpPr/>
          <p:nvPr/>
        </p:nvCxnSpPr>
        <p:spPr bwMode="auto">
          <a:xfrm flipH="1">
            <a:off x="638872" y="2435200"/>
            <a:ext cx="542459"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2" name="CuadroTexto 121"/>
          <p:cNvSpPr txBox="1"/>
          <p:nvPr/>
        </p:nvSpPr>
        <p:spPr>
          <a:xfrm>
            <a:off x="3061518" y="4504306"/>
            <a:ext cx="915635" cy="261610"/>
          </a:xfrm>
          <a:prstGeom prst="rect">
            <a:avLst/>
          </a:prstGeom>
          <a:noFill/>
        </p:spPr>
        <p:txBody>
          <a:bodyPr wrap="none" rtlCol="0">
            <a:spAutoFit/>
          </a:bodyPr>
          <a:lstStyle/>
          <a:p>
            <a:r>
              <a:rPr lang="es-ES_tradnl" sz="1100" smtClean="0">
                <a:solidFill>
                  <a:schemeClr val="bg1"/>
                </a:solidFill>
              </a:rPr>
              <a:t>Aislamiento</a:t>
            </a:r>
            <a:endParaRPr lang="es-ES_tradnl" sz="1100">
              <a:solidFill>
                <a:schemeClr val="bg1"/>
              </a:solidFill>
            </a:endParaRPr>
          </a:p>
        </p:txBody>
      </p:sp>
      <p:cxnSp>
        <p:nvCxnSpPr>
          <p:cNvPr id="123" name="Conector recto 122"/>
          <p:cNvCxnSpPr/>
          <p:nvPr/>
        </p:nvCxnSpPr>
        <p:spPr bwMode="auto">
          <a:xfrm flipH="1">
            <a:off x="5473203" y="4967398"/>
            <a:ext cx="320812" cy="798"/>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Conector recto 123"/>
          <p:cNvCxnSpPr/>
          <p:nvPr/>
        </p:nvCxnSpPr>
        <p:spPr bwMode="auto">
          <a:xfrm flipH="1">
            <a:off x="5546172" y="5015151"/>
            <a:ext cx="174874" cy="687"/>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Conector recto 124"/>
          <p:cNvCxnSpPr/>
          <p:nvPr/>
        </p:nvCxnSpPr>
        <p:spPr bwMode="auto">
          <a:xfrm flipH="1">
            <a:off x="5601859" y="5060288"/>
            <a:ext cx="66040"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6" name="Conector recto 125"/>
          <p:cNvCxnSpPr/>
          <p:nvPr/>
        </p:nvCxnSpPr>
        <p:spPr bwMode="auto">
          <a:xfrm flipH="1" flipV="1">
            <a:off x="5632523" y="4787060"/>
            <a:ext cx="1086" cy="177547"/>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1" name="Conector recto 130"/>
          <p:cNvCxnSpPr/>
          <p:nvPr/>
        </p:nvCxnSpPr>
        <p:spPr bwMode="auto">
          <a:xfrm flipH="1">
            <a:off x="5183317" y="4788375"/>
            <a:ext cx="454558" cy="3"/>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134" name="Tabla 11"/>
          <p:cNvGraphicFramePr>
            <a:graphicFrameLocks noGrp="1"/>
          </p:cNvGraphicFramePr>
          <p:nvPr>
            <p:extLst>
              <p:ext uri="{D42A27DB-BD31-4B8C-83A1-F6EECF244321}">
                <p14:modId xmlns:p14="http://schemas.microsoft.com/office/powerpoint/2010/main" val="131480660"/>
              </p:ext>
            </p:extLst>
          </p:nvPr>
        </p:nvGraphicFramePr>
        <p:xfrm>
          <a:off x="4940178" y="2265989"/>
          <a:ext cx="4046783" cy="1234440"/>
        </p:xfrm>
        <a:graphic>
          <a:graphicData uri="http://schemas.openxmlformats.org/drawingml/2006/table">
            <a:tbl>
              <a:tblPr firstRow="1" bandRow="1">
                <a:tableStyleId>{5C22544A-7EE6-4342-B048-85BDC9FD1C3A}</a:tableStyleId>
              </a:tblPr>
              <a:tblGrid>
                <a:gridCol w="1705899">
                  <a:extLst>
                    <a:ext uri="{9D8B030D-6E8A-4147-A177-3AD203B41FA5}">
                      <a16:colId xmlns:a16="http://schemas.microsoft.com/office/drawing/2014/main" val="20000"/>
                    </a:ext>
                  </a:extLst>
                </a:gridCol>
                <a:gridCol w="1193180">
                  <a:extLst>
                    <a:ext uri="{9D8B030D-6E8A-4147-A177-3AD203B41FA5}">
                      <a16:colId xmlns:a16="http://schemas.microsoft.com/office/drawing/2014/main" val="20001"/>
                    </a:ext>
                  </a:extLst>
                </a:gridCol>
                <a:gridCol w="1147704">
                  <a:extLst>
                    <a:ext uri="{9D8B030D-6E8A-4147-A177-3AD203B41FA5}">
                      <a16:colId xmlns:a16="http://schemas.microsoft.com/office/drawing/2014/main" val="20002"/>
                    </a:ext>
                  </a:extLst>
                </a:gridCol>
              </a:tblGrid>
              <a:tr h="411480">
                <a:tc>
                  <a:txBody>
                    <a:bodyPr/>
                    <a:lstStyle/>
                    <a:p>
                      <a:pPr algn="ctr"/>
                      <a:r>
                        <a:rPr lang="es-ES_tradnl" sz="1100" dirty="0" smtClean="0"/>
                        <a:t>Aislamiento</a:t>
                      </a:r>
                      <a:endParaRPr lang="es-ES_tradnl" sz="1100" dirty="0"/>
                    </a:p>
                  </a:txBody>
                  <a:tcPr marT="34290" marB="34290" anchor="ctr"/>
                </a:tc>
                <a:tc>
                  <a:txBody>
                    <a:bodyPr/>
                    <a:lstStyle/>
                    <a:p>
                      <a:pPr algn="ctr"/>
                      <a:r>
                        <a:rPr lang="es-ES_tradnl" sz="1100" dirty="0" smtClean="0"/>
                        <a:t>Medici</a:t>
                      </a:r>
                      <a:r>
                        <a:rPr lang="es-ES" sz="1100" dirty="0" err="1" smtClean="0"/>
                        <a:t>ón</a:t>
                      </a:r>
                      <a:r>
                        <a:rPr lang="es-ES" sz="1100" dirty="0" smtClean="0"/>
                        <a:t> 2015</a:t>
                      </a:r>
                      <a:endParaRPr lang="es-ES_tradnl" sz="1100" dirty="0"/>
                    </a:p>
                  </a:txBody>
                  <a:tcPr marT="34290" marB="34290" anchor="ctr"/>
                </a:tc>
                <a:tc>
                  <a:txBody>
                    <a:bodyPr/>
                    <a:lstStyle/>
                    <a:p>
                      <a:pPr algn="ctr"/>
                      <a:r>
                        <a:rPr lang="es-ES_tradnl" sz="1100" dirty="0" smtClean="0"/>
                        <a:t>Medici</a:t>
                      </a:r>
                      <a:r>
                        <a:rPr lang="es-ES" sz="1100" dirty="0" err="1" smtClean="0"/>
                        <a:t>ón</a:t>
                      </a:r>
                      <a:r>
                        <a:rPr lang="es-ES" sz="1100" dirty="0" smtClean="0"/>
                        <a:t> 2016</a:t>
                      </a:r>
                      <a:endParaRPr lang="es-ES_tradnl" sz="1100" dirty="0"/>
                    </a:p>
                  </a:txBody>
                  <a:tcPr marT="34290" marB="34290" anchor="ctr"/>
                </a:tc>
                <a:extLst>
                  <a:ext uri="{0D108BD9-81ED-4DB2-BD59-A6C34878D82A}">
                    <a16:rowId xmlns:a16="http://schemas.microsoft.com/office/drawing/2014/main" val="10000"/>
                  </a:ext>
                </a:extLst>
              </a:tr>
              <a:tr h="411480">
                <a:tc>
                  <a:txBody>
                    <a:bodyPr/>
                    <a:lstStyle/>
                    <a:p>
                      <a:pPr algn="l"/>
                      <a:r>
                        <a:rPr lang="es-ES_tradnl" sz="1100" dirty="0" smtClean="0"/>
                        <a:t>N</a:t>
                      </a:r>
                      <a:r>
                        <a:rPr lang="es-ES" sz="1100" dirty="0" err="1" smtClean="0"/>
                        <a:t>úcleo</a:t>
                      </a:r>
                      <a:r>
                        <a:rPr lang="es-ES" sz="1100" dirty="0" smtClean="0"/>
                        <a:t> a tierra</a:t>
                      </a:r>
                      <a:r>
                        <a:rPr lang="es-ES" sz="1100" baseline="0" dirty="0" smtClean="0"/>
                        <a:t> (</a:t>
                      </a:r>
                      <a:r>
                        <a:rPr lang="es-ES" sz="1100" baseline="0" dirty="0" err="1" smtClean="0"/>
                        <a:t>Gohm</a:t>
                      </a:r>
                      <a:r>
                        <a:rPr lang="es-ES" sz="1100" baseline="0" dirty="0" smtClean="0"/>
                        <a:t>)</a:t>
                      </a:r>
                      <a:endParaRPr lang="es-ES_tradnl" sz="1100" dirty="0"/>
                    </a:p>
                  </a:txBody>
                  <a:tcPr marT="34290" marB="34290" anchor="ctr"/>
                </a:tc>
                <a:tc>
                  <a:txBody>
                    <a:bodyPr/>
                    <a:lstStyle/>
                    <a:p>
                      <a:pPr algn="ctr"/>
                      <a:r>
                        <a:rPr lang="es-ES_tradnl" sz="1100" dirty="0" smtClean="0"/>
                        <a:t>12,3</a:t>
                      </a:r>
                      <a:endParaRPr lang="es-ES_tradnl" sz="1100" dirty="0"/>
                    </a:p>
                  </a:txBody>
                  <a:tcPr marT="34290" marB="34290" anchor="ctr"/>
                </a:tc>
                <a:tc>
                  <a:txBody>
                    <a:bodyPr/>
                    <a:lstStyle/>
                    <a:p>
                      <a:pPr algn="ctr"/>
                      <a:r>
                        <a:rPr lang="es-ES_tradnl" sz="1100" dirty="0" smtClean="0"/>
                        <a:t>8,1</a:t>
                      </a:r>
                      <a:endParaRPr lang="es-ES_tradnl" sz="1100" b="0" dirty="0">
                        <a:latin typeface="Calibri"/>
                        <a:cs typeface="Calibri"/>
                      </a:endParaRPr>
                    </a:p>
                  </a:txBody>
                  <a:tcPr marT="34290" marB="34290" anchor="ctr"/>
                </a:tc>
                <a:extLst>
                  <a:ext uri="{0D108BD9-81ED-4DB2-BD59-A6C34878D82A}">
                    <a16:rowId xmlns:a16="http://schemas.microsoft.com/office/drawing/2014/main" val="10001"/>
                  </a:ext>
                </a:extLst>
              </a:tr>
              <a:tr h="411480">
                <a:tc>
                  <a:txBody>
                    <a:bodyPr/>
                    <a:lstStyle/>
                    <a:p>
                      <a:pPr algn="l"/>
                      <a:r>
                        <a:rPr lang="es-ES_tradnl" sz="1100" dirty="0" smtClean="0"/>
                        <a:t>Temperatura (</a:t>
                      </a:r>
                      <a:r>
                        <a:rPr lang="es-ES_tradnl" sz="1100" dirty="0" err="1" smtClean="0"/>
                        <a:t>ºC</a:t>
                      </a:r>
                      <a:r>
                        <a:rPr lang="es-ES_tradnl" sz="1100" dirty="0" smtClean="0"/>
                        <a:t>)</a:t>
                      </a:r>
                      <a:endParaRPr lang="es-ES_tradnl" sz="1100" dirty="0"/>
                    </a:p>
                  </a:txBody>
                  <a:tcPr marT="34290" marB="34290" anchor="ctr"/>
                </a:tc>
                <a:tc>
                  <a:txBody>
                    <a:bodyPr/>
                    <a:lstStyle/>
                    <a:p>
                      <a:pPr algn="ctr"/>
                      <a:r>
                        <a:rPr lang="es-ES_tradnl" sz="1100" dirty="0" smtClean="0"/>
                        <a:t>20</a:t>
                      </a:r>
                      <a:endParaRPr lang="es-ES_tradnl" sz="1100" dirty="0"/>
                    </a:p>
                  </a:txBody>
                  <a:tcPr marT="34290" marB="34290" anchor="ctr"/>
                </a:tc>
                <a:tc>
                  <a:txBody>
                    <a:bodyPr/>
                    <a:lstStyle/>
                    <a:p>
                      <a:pPr algn="ctr"/>
                      <a:r>
                        <a:rPr lang="es-ES_tradnl" sz="1100" b="0" dirty="0" smtClean="0">
                          <a:latin typeface="Calibri"/>
                          <a:cs typeface="Calibri"/>
                        </a:rPr>
                        <a:t>22</a:t>
                      </a:r>
                      <a:endParaRPr lang="es-ES_tradnl" sz="1100" b="0" dirty="0">
                        <a:latin typeface="Calibri"/>
                        <a:cs typeface="Calibri"/>
                      </a:endParaRPr>
                    </a:p>
                  </a:txBody>
                  <a:tcPr marT="34290" marB="3429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59333281"/>
      </p:ext>
    </p:extLst>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a:solidFill>
                  <a:srgbClr val="FF0000"/>
                </a:solidFill>
              </a:rPr>
              <a:t>R</a:t>
            </a:r>
            <a:r>
              <a:rPr lang="es-ES_tradnl" sz="2500" dirty="0">
                <a:solidFill>
                  <a:srgbClr val="000000"/>
                </a:solidFill>
              </a:rPr>
              <a:t>esistencia de aislamiento del n</a:t>
            </a:r>
            <a:r>
              <a:rPr lang="es-ES" sz="2500" dirty="0" err="1">
                <a:solidFill>
                  <a:srgbClr val="000000"/>
                </a:solidFill>
              </a:rPr>
              <a:t>úcleo</a:t>
            </a:r>
            <a:endParaRPr lang="es-ES_tradnl" sz="2500" dirty="0" smtClean="0">
              <a:solidFill>
                <a:srgbClr val="000000"/>
              </a:solidFill>
            </a:endParaRPr>
          </a:p>
        </p:txBody>
      </p:sp>
      <p:sp>
        <p:nvSpPr>
          <p:cNvPr id="5"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smtClean="0"/>
              <a:t>Interpretación de los resultados</a:t>
            </a:r>
          </a:p>
          <a:p>
            <a:pPr marL="533400" indent="-222250" algn="just" eaLnBrk="0" hangingPunct="0">
              <a:spcBef>
                <a:spcPts val="600"/>
              </a:spcBef>
              <a:buFont typeface="Wingdings" charset="2"/>
              <a:buChar char="§"/>
            </a:pPr>
            <a:r>
              <a:rPr lang="es-ES" sz="1500" dirty="0" smtClean="0"/>
              <a:t>D</a:t>
            </a:r>
            <a:r>
              <a:rPr lang="es-ES_tradnl" sz="1500" dirty="0" smtClean="0"/>
              <a:t>e acuerdo a CIGRE TB 445:</a:t>
            </a:r>
          </a:p>
          <a:p>
            <a:pPr marL="804863" indent="-261938" algn="just" eaLnBrk="0" hangingPunct="0">
              <a:spcBef>
                <a:spcPts val="600"/>
              </a:spcBef>
              <a:buFont typeface="Arial"/>
              <a:buChar char="•"/>
            </a:pPr>
            <a:r>
              <a:rPr lang="es-ES_tradnl" sz="1500" dirty="0" smtClean="0"/>
              <a:t>La resistencia de aislamiento del núcleo a tierra es de al menos,  10MΩ. </a:t>
            </a:r>
          </a:p>
          <a:p>
            <a:pPr marL="804863" indent="-261938" algn="just" eaLnBrk="0" hangingPunct="0">
              <a:spcBef>
                <a:spcPts val="600"/>
              </a:spcBef>
              <a:spcAft>
                <a:spcPts val="600"/>
              </a:spcAft>
              <a:buFont typeface="Arial"/>
              <a:buChar char="•"/>
            </a:pPr>
            <a:r>
              <a:rPr lang="es-ES_tradnl" sz="1500" dirty="0" smtClean="0"/>
              <a:t>Los valores inferiores a 100 </a:t>
            </a:r>
            <a:r>
              <a:rPr lang="es-ES_tradnl" sz="1500" dirty="0" err="1" smtClean="0"/>
              <a:t>kΩ</a:t>
            </a:r>
            <a:r>
              <a:rPr lang="es-ES_tradnl" sz="1500" dirty="0" smtClean="0"/>
              <a:t> pueden indicar problemas de puesta a tierra de núcleo.</a:t>
            </a:r>
            <a:endParaRPr lang="es-ES_tradnl" sz="1500" dirty="0"/>
          </a:p>
          <a:p>
            <a:pPr marL="533400" indent="-222250" algn="just" eaLnBrk="0" hangingPunct="0">
              <a:spcBef>
                <a:spcPts val="600"/>
              </a:spcBef>
              <a:buFont typeface="Wingdings" charset="2"/>
              <a:buChar char="§"/>
            </a:pPr>
            <a:r>
              <a:rPr lang="es-ES_tradnl" sz="1500" dirty="0"/>
              <a:t>De acuerdo a IEEE C57.152:</a:t>
            </a:r>
          </a:p>
          <a:p>
            <a:pPr marL="982663" indent="-261938" algn="just" eaLnBrk="0" hangingPunct="0">
              <a:spcBef>
                <a:spcPts val="600"/>
              </a:spcBef>
              <a:buFont typeface="Arial"/>
              <a:buChar char="•"/>
            </a:pPr>
            <a:endParaRPr lang="es-ES_tradnl" sz="1500" dirty="0" smtClean="0"/>
          </a:p>
          <a:p>
            <a:pPr marL="982663" indent="-261938" algn="just" eaLnBrk="0" hangingPunct="0">
              <a:spcBef>
                <a:spcPts val="0"/>
              </a:spcBef>
              <a:spcAft>
                <a:spcPts val="0"/>
              </a:spcAft>
              <a:buFont typeface="Arial"/>
              <a:buChar char="•"/>
            </a:pPr>
            <a:endParaRPr lang="es-ES_tradnl" sz="1500" dirty="0" smtClean="0"/>
          </a:p>
          <a:p>
            <a:pPr marL="982663" indent="-261938" algn="just" eaLnBrk="0" hangingPunct="0">
              <a:spcBef>
                <a:spcPts val="600"/>
              </a:spcBef>
              <a:buFont typeface="Arial"/>
              <a:buChar char="•"/>
            </a:pPr>
            <a:endParaRPr lang="es-ES_tradnl" sz="1500" dirty="0" smtClean="0"/>
          </a:p>
          <a:p>
            <a:pPr marL="982663" indent="-261938" algn="just" eaLnBrk="0" hangingPunct="0">
              <a:spcBef>
                <a:spcPts val="600"/>
              </a:spcBef>
              <a:buFont typeface="Arial"/>
              <a:buChar char="•"/>
            </a:pPr>
            <a:endParaRPr lang="es-ES_tradnl" sz="1500" dirty="0" smtClean="0"/>
          </a:p>
          <a:p>
            <a:pPr marL="719138" indent="-360363" algn="just" eaLnBrk="0" hangingPunct="0">
              <a:spcBef>
                <a:spcPts val="600"/>
              </a:spcBef>
              <a:buFont typeface="Wingdings" charset="0"/>
              <a:buChar char="n"/>
            </a:pPr>
            <a:endParaRPr lang="es-ES_tradnl" sz="1500" dirty="0" smtClean="0">
              <a:solidFill>
                <a:srgbClr val="00233C"/>
              </a:solidFill>
              <a:latin typeface="Arial" charset="0"/>
              <a:ea typeface="ＭＳ Ｐゴシック" charset="0"/>
            </a:endParaRPr>
          </a:p>
          <a:p>
            <a:pPr marL="285750" indent="-285750" algn="just">
              <a:spcBef>
                <a:spcPts val="600"/>
              </a:spcBef>
              <a:buFont typeface="Lucida Grande"/>
              <a:buChar char="➽"/>
            </a:pPr>
            <a:endParaRPr lang="es-ES_tradnl" sz="1500" b="1" dirty="0" smtClean="0"/>
          </a:p>
          <a:p>
            <a:pPr marL="285750" indent="-285750" algn="just">
              <a:buNone/>
            </a:pPr>
            <a:endParaRPr lang="es-ES_tradnl" sz="1500" b="1" dirty="0" smtClean="0"/>
          </a:p>
          <a:p>
            <a:pPr marL="285750" indent="-285750" algn="just">
              <a:buNone/>
            </a:pPr>
            <a:endParaRPr lang="es-ES_tradnl" sz="1500" b="1" dirty="0" smtClean="0"/>
          </a:p>
          <a:p>
            <a:pPr marL="725488" indent="-284163" algn="just">
              <a:spcBef>
                <a:spcPts val="600"/>
              </a:spcBef>
              <a:spcAft>
                <a:spcPts val="600"/>
              </a:spcAft>
              <a:buNone/>
            </a:pPr>
            <a:endParaRPr lang="es-ES_tradnl" sz="1500" dirty="0">
              <a:latin typeface="Arial" charset="0"/>
            </a:endParaRPr>
          </a:p>
        </p:txBody>
      </p:sp>
      <p:graphicFrame>
        <p:nvGraphicFramePr>
          <p:cNvPr id="4" name="Tabla 11"/>
          <p:cNvGraphicFramePr>
            <a:graphicFrameLocks noGrp="1"/>
          </p:cNvGraphicFramePr>
          <p:nvPr>
            <p:extLst>
              <p:ext uri="{D42A27DB-BD31-4B8C-83A1-F6EECF244321}">
                <p14:modId xmlns:p14="http://schemas.microsoft.com/office/powerpoint/2010/main" val="1910280140"/>
              </p:ext>
            </p:extLst>
          </p:nvPr>
        </p:nvGraphicFramePr>
        <p:xfrm>
          <a:off x="862110" y="2879391"/>
          <a:ext cx="7652502" cy="1657350"/>
        </p:xfrm>
        <a:graphic>
          <a:graphicData uri="http://schemas.openxmlformats.org/drawingml/2006/table">
            <a:tbl>
              <a:tblPr firstRow="1" bandRow="1">
                <a:tableStyleId>{5C22544A-7EE6-4342-B048-85BDC9FD1C3A}</a:tableStyleId>
              </a:tblPr>
              <a:tblGrid>
                <a:gridCol w="1710055">
                  <a:extLst>
                    <a:ext uri="{9D8B030D-6E8A-4147-A177-3AD203B41FA5}">
                      <a16:colId xmlns:a16="http://schemas.microsoft.com/office/drawing/2014/main" val="20000"/>
                    </a:ext>
                  </a:extLst>
                </a:gridCol>
                <a:gridCol w="2691247">
                  <a:extLst>
                    <a:ext uri="{9D8B030D-6E8A-4147-A177-3AD203B41FA5}">
                      <a16:colId xmlns:a16="http://schemas.microsoft.com/office/drawing/2014/main" val="20001"/>
                    </a:ext>
                  </a:extLst>
                </a:gridCol>
                <a:gridCol w="3251200">
                  <a:extLst>
                    <a:ext uri="{9D8B030D-6E8A-4147-A177-3AD203B41FA5}">
                      <a16:colId xmlns:a16="http://schemas.microsoft.com/office/drawing/2014/main" val="20002"/>
                    </a:ext>
                  </a:extLst>
                </a:gridCol>
              </a:tblGrid>
              <a:tr h="411480">
                <a:tc>
                  <a:txBody>
                    <a:bodyPr/>
                    <a:lstStyle/>
                    <a:p>
                      <a:pPr algn="ctr"/>
                      <a:r>
                        <a:rPr lang="es-ES_tradnl" sz="1100" dirty="0" smtClean="0"/>
                        <a:t>Tipo de transformador</a:t>
                      </a:r>
                      <a:endParaRPr lang="es-ES_tradnl" sz="1100" dirty="0"/>
                    </a:p>
                  </a:txBody>
                  <a:tcPr marT="34290" marB="34290" anchor="ctr"/>
                </a:tc>
                <a:tc>
                  <a:txBody>
                    <a:bodyPr/>
                    <a:lstStyle/>
                    <a:p>
                      <a:pPr algn="ctr"/>
                      <a:r>
                        <a:rPr lang="es-ES_tradnl" sz="1100" dirty="0" smtClean="0"/>
                        <a:t>Resistencia de aislamiento del núcleo [M</a:t>
                      </a:r>
                      <a:r>
                        <a:rPr lang="es-ES_tradnl" sz="1100" b="1" i="0" dirty="0" smtClean="0">
                          <a:latin typeface="Lucida Grande"/>
                          <a:ea typeface="Lucida Grande"/>
                          <a:cs typeface="Lucida Grande"/>
                        </a:rPr>
                        <a:t>Ω</a:t>
                      </a:r>
                      <a:r>
                        <a:rPr lang="es-ES_tradnl" sz="1100" dirty="0" smtClean="0"/>
                        <a:t>]</a:t>
                      </a:r>
                      <a:endParaRPr lang="es-ES_tradnl" sz="1100" dirty="0"/>
                    </a:p>
                  </a:txBody>
                  <a:tcPr marT="34290" marB="34290" anchor="ctr"/>
                </a:tc>
                <a:tc>
                  <a:txBody>
                    <a:bodyPr/>
                    <a:lstStyle/>
                    <a:p>
                      <a:pPr algn="ctr"/>
                      <a:r>
                        <a:rPr lang="es-ES_tradnl" sz="1100" dirty="0" smtClean="0"/>
                        <a:t>Condición del aislamiento</a:t>
                      </a:r>
                      <a:endParaRPr lang="es-ES_tradnl" sz="1100" dirty="0"/>
                    </a:p>
                  </a:txBody>
                  <a:tcPr marT="34290" marB="34290" anchor="ctr"/>
                </a:tc>
                <a:extLst>
                  <a:ext uri="{0D108BD9-81ED-4DB2-BD59-A6C34878D82A}">
                    <a16:rowId xmlns:a16="http://schemas.microsoft.com/office/drawing/2014/main" val="10000"/>
                  </a:ext>
                </a:extLst>
              </a:tr>
              <a:tr h="411480">
                <a:tc>
                  <a:txBody>
                    <a:bodyPr/>
                    <a:lstStyle/>
                    <a:p>
                      <a:r>
                        <a:rPr lang="es-ES_tradnl" sz="1100" dirty="0" smtClean="0"/>
                        <a:t>Nuevo</a:t>
                      </a:r>
                      <a:endParaRPr lang="es-ES_tradnl" sz="1100" dirty="0"/>
                    </a:p>
                  </a:txBody>
                  <a:tcPr marT="34290" marB="34290" anchor="ctr"/>
                </a:tc>
                <a:tc>
                  <a:txBody>
                    <a:bodyPr/>
                    <a:lstStyle/>
                    <a:p>
                      <a:pPr algn="ctr"/>
                      <a:r>
                        <a:rPr lang="es-ES_tradnl" sz="1100" dirty="0" smtClean="0"/>
                        <a:t>&gt; 500</a:t>
                      </a:r>
                      <a:endParaRPr lang="es-ES_tradnl" sz="1100" dirty="0"/>
                    </a:p>
                  </a:txBody>
                  <a:tcPr marT="34290" marB="34290" anchor="ctr"/>
                </a:tc>
                <a:tc>
                  <a:txBody>
                    <a:bodyPr/>
                    <a:lstStyle/>
                    <a:p>
                      <a:r>
                        <a:rPr lang="es-ES_tradnl" sz="1100" dirty="0" smtClean="0"/>
                        <a:t>Se debe consultar al fabricante para valores inferiores a 500</a:t>
                      </a:r>
                      <a:r>
                        <a:rPr lang="es-ES_tradnl" sz="1100" b="0" dirty="0" smtClean="0">
                          <a:latin typeface="Calibri"/>
                          <a:cs typeface="Calibri"/>
                        </a:rPr>
                        <a:t> M</a:t>
                      </a:r>
                      <a:r>
                        <a:rPr lang="es-ES_tradnl" sz="1100" b="0" i="0" dirty="0" smtClean="0">
                          <a:latin typeface="Calibri"/>
                          <a:ea typeface="Lucida Grande"/>
                          <a:cs typeface="Calibri"/>
                        </a:rPr>
                        <a:t>Ω para tomar una acción.</a:t>
                      </a:r>
                      <a:endParaRPr lang="es-ES_tradnl" sz="1100" b="0" dirty="0">
                        <a:latin typeface="Calibri"/>
                        <a:cs typeface="Calibri"/>
                      </a:endParaRPr>
                    </a:p>
                  </a:txBody>
                  <a:tcPr marT="34290" marB="34290" anchor="ctr"/>
                </a:tc>
                <a:extLst>
                  <a:ext uri="{0D108BD9-81ED-4DB2-BD59-A6C34878D82A}">
                    <a16:rowId xmlns:a16="http://schemas.microsoft.com/office/drawing/2014/main" val="10001"/>
                  </a:ext>
                </a:extLst>
              </a:tr>
              <a:tr h="278130">
                <a:tc rowSpan="3">
                  <a:txBody>
                    <a:bodyPr/>
                    <a:lstStyle/>
                    <a:p>
                      <a:r>
                        <a:rPr lang="es-ES" sz="1100" dirty="0" smtClean="0"/>
                        <a:t>E</a:t>
                      </a:r>
                      <a:r>
                        <a:rPr lang="es-ES_tradnl" sz="1100" dirty="0" smtClean="0"/>
                        <a:t>n servicio</a:t>
                      </a:r>
                      <a:endParaRPr lang="es-ES_tradnl" sz="1100" dirty="0"/>
                    </a:p>
                  </a:txBody>
                  <a:tcPr marT="34290" marB="34290" anchor="ctr"/>
                </a:tc>
                <a:tc>
                  <a:txBody>
                    <a:bodyPr/>
                    <a:lstStyle/>
                    <a:p>
                      <a:pPr algn="ctr"/>
                      <a:r>
                        <a:rPr lang="es-ES_tradnl" sz="1100" dirty="0" smtClean="0"/>
                        <a:t>&gt;100</a:t>
                      </a:r>
                      <a:endParaRPr lang="es-ES_tradnl" sz="1100" dirty="0"/>
                    </a:p>
                  </a:txBody>
                  <a:tcPr marT="34290" marB="34290" anchor="ctr"/>
                </a:tc>
                <a:tc>
                  <a:txBody>
                    <a:bodyPr/>
                    <a:lstStyle/>
                    <a:p>
                      <a:r>
                        <a:rPr lang="es-ES_tradnl" sz="1100" dirty="0" smtClean="0"/>
                        <a:t>Normal</a:t>
                      </a:r>
                      <a:endParaRPr lang="es-ES_tradnl" sz="1100" dirty="0"/>
                    </a:p>
                  </a:txBody>
                  <a:tcPr marT="34290" marB="34290" anchor="ctr"/>
                </a:tc>
                <a:extLst>
                  <a:ext uri="{0D108BD9-81ED-4DB2-BD59-A6C34878D82A}">
                    <a16:rowId xmlns:a16="http://schemas.microsoft.com/office/drawing/2014/main" val="10002"/>
                  </a:ext>
                </a:extLst>
              </a:tr>
              <a:tr h="278130">
                <a:tc vMerge="1">
                  <a:txBody>
                    <a:bodyPr/>
                    <a:lstStyle/>
                    <a:p>
                      <a:endParaRPr lang="es-ES_tradnl" sz="1500" dirty="0"/>
                    </a:p>
                  </a:txBody>
                  <a:tcPr/>
                </a:tc>
                <a:tc>
                  <a:txBody>
                    <a:bodyPr/>
                    <a:lstStyle/>
                    <a:p>
                      <a:pPr algn="ctr"/>
                      <a:r>
                        <a:rPr lang="es-ES_tradnl" sz="1100" dirty="0" smtClean="0"/>
                        <a:t>10 a 100</a:t>
                      </a:r>
                      <a:endParaRPr lang="es-ES_tradnl" sz="1100" dirty="0"/>
                    </a:p>
                  </a:txBody>
                  <a:tcPr marT="34290" marB="34290" anchor="ctr"/>
                </a:tc>
                <a:tc>
                  <a:txBody>
                    <a:bodyPr/>
                    <a:lstStyle/>
                    <a:p>
                      <a:r>
                        <a:rPr lang="es-ES_tradnl" sz="1100" dirty="0" smtClean="0"/>
                        <a:t>Indicativo de aislamiento</a:t>
                      </a:r>
                      <a:r>
                        <a:rPr lang="es-ES_tradnl" sz="1100" baseline="0" dirty="0" smtClean="0"/>
                        <a:t> deteriorado</a:t>
                      </a:r>
                      <a:endParaRPr lang="es-ES_tradnl" sz="1100" dirty="0"/>
                    </a:p>
                  </a:txBody>
                  <a:tcPr marT="34290" marB="34290" anchor="ctr"/>
                </a:tc>
                <a:extLst>
                  <a:ext uri="{0D108BD9-81ED-4DB2-BD59-A6C34878D82A}">
                    <a16:rowId xmlns:a16="http://schemas.microsoft.com/office/drawing/2014/main" val="10003"/>
                  </a:ext>
                </a:extLst>
              </a:tr>
              <a:tr h="278130">
                <a:tc vMerge="1">
                  <a:txBody>
                    <a:bodyPr/>
                    <a:lstStyle/>
                    <a:p>
                      <a:endParaRPr lang="es-ES_tradnl" sz="1500" dirty="0"/>
                    </a:p>
                  </a:txBody>
                  <a:tcPr/>
                </a:tc>
                <a:tc>
                  <a:txBody>
                    <a:bodyPr/>
                    <a:lstStyle/>
                    <a:p>
                      <a:pPr algn="ctr"/>
                      <a:r>
                        <a:rPr lang="es-ES_tradnl" sz="1100" dirty="0" smtClean="0"/>
                        <a:t>&lt;10</a:t>
                      </a:r>
                      <a:endParaRPr lang="es-ES_tradnl" sz="1100" dirty="0"/>
                    </a:p>
                  </a:txBody>
                  <a:tcPr marT="34290" marB="34290" anchor="ctr"/>
                </a:tc>
                <a:tc>
                  <a:txBody>
                    <a:bodyPr/>
                    <a:lstStyle/>
                    <a:p>
                      <a:r>
                        <a:rPr lang="es-ES_tradnl" sz="1100" dirty="0" smtClean="0"/>
                        <a:t>Se</a:t>
                      </a:r>
                      <a:r>
                        <a:rPr lang="es-ES_tradnl" sz="1100" baseline="0" dirty="0" smtClean="0"/>
                        <a:t> r</a:t>
                      </a:r>
                      <a:r>
                        <a:rPr lang="es-ES_tradnl" sz="1100" dirty="0" smtClean="0"/>
                        <a:t>equiere investigación</a:t>
                      </a:r>
                      <a:endParaRPr lang="es-ES_tradnl" sz="1100" dirty="0"/>
                    </a:p>
                  </a:txBody>
                  <a:tcPr marT="34290" marB="3429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2261616" y="1286256"/>
            <a:ext cx="5006115" cy="3606800"/>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algn="l" defTabSz="739775" rtl="0" eaLnBrk="1" fontAlgn="base" hangingPunct="1">
              <a:spcBef>
                <a:spcPct val="0"/>
              </a:spcBef>
              <a:spcAft>
                <a:spcPct val="0"/>
              </a:spcAft>
              <a:defRPr sz="2800" b="1" i="0">
                <a:solidFill>
                  <a:schemeClr val="tx2"/>
                </a:solidFill>
                <a:latin typeface="Arial"/>
                <a:ea typeface="+mj-ea"/>
                <a:cs typeface="Arial"/>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US" sz="1000" kern="0" dirty="0" smtClean="0"/>
              <a:t>	                  </a:t>
            </a:r>
            <a:r>
              <a:rPr lang="en-US" sz="3600" kern="0" dirty="0" smtClean="0"/>
              <a:t>¿</a:t>
            </a:r>
            <a:r>
              <a:rPr lang="en-US" sz="3600" kern="0" dirty="0" err="1" smtClean="0"/>
              <a:t>Preguntas</a:t>
            </a:r>
            <a:r>
              <a:rPr lang="en-US" sz="3600" kern="0" dirty="0" smtClean="0"/>
              <a:t>?</a:t>
            </a:r>
            <a:r>
              <a:rPr lang="en-US" sz="1000" kern="0" dirty="0" smtClean="0"/>
              <a:t/>
            </a:r>
            <a:br>
              <a:rPr lang="en-US" sz="1000" kern="0" dirty="0" smtClean="0"/>
            </a:br>
            <a:r>
              <a:rPr lang="en-US" sz="1000" kern="0" dirty="0" smtClean="0"/>
              <a:t/>
            </a:r>
            <a:br>
              <a:rPr lang="en-US" sz="1000" kern="0" dirty="0" smtClean="0"/>
            </a:br>
            <a:r>
              <a:rPr lang="en-US" sz="1000" kern="0" dirty="0" smtClean="0"/>
              <a:t/>
            </a:r>
            <a:br>
              <a:rPr lang="en-US" sz="1000" kern="0" dirty="0" smtClean="0"/>
            </a:br>
            <a:r>
              <a:rPr lang="en-US" sz="1000" kern="0" dirty="0" smtClean="0"/>
              <a:t/>
            </a:r>
            <a:br>
              <a:rPr lang="en-US" sz="1000" kern="0" dirty="0" smtClean="0"/>
            </a:br>
            <a:r>
              <a:rPr lang="en-US" sz="1800" kern="0" dirty="0" smtClean="0"/>
              <a:t>Power on</a:t>
            </a:r>
            <a:r>
              <a:rPr lang="en-US" sz="1000" kern="0" dirty="0" smtClean="0"/>
              <a:t/>
            </a:r>
            <a:br>
              <a:rPr lang="en-US" sz="1000" kern="0" dirty="0" smtClean="0"/>
            </a:br>
            <a:r>
              <a:rPr lang="en-US" sz="1000" kern="0" dirty="0" smtClean="0"/>
              <a:t>At Megger, we understand that keeping the power on is essential for the success of your business. That is why we are dedicated to creating, designing and manufacturing safe, reliable, easy-to-use portable test equipment backed by world-leading support and expertise.</a:t>
            </a:r>
            <a:br>
              <a:rPr lang="en-US" sz="1000" kern="0" dirty="0" smtClean="0"/>
            </a:br>
            <a:r>
              <a:rPr lang="en-GB" sz="1000" kern="0" dirty="0" smtClean="0"/>
              <a:t/>
            </a:r>
            <a:br>
              <a:rPr lang="en-GB" sz="1000" kern="0" dirty="0" smtClean="0"/>
            </a:br>
            <a:r>
              <a:rPr lang="en-US" sz="1000" kern="0" dirty="0" smtClean="0"/>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endParaRPr lang="en-GB" sz="1000" b="0" kern="0" dirty="0"/>
          </a:p>
        </p:txBody>
      </p:sp>
    </p:spTree>
    <p:extLst>
      <p:ext uri="{BB962C8B-B14F-4D97-AF65-F5344CB8AC3E}">
        <p14:creationId xmlns:p14="http://schemas.microsoft.com/office/powerpoint/2010/main" val="1885757109"/>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Megger ppt template V5.1 Aug16">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18714</TotalTime>
  <Pages>13</Pages>
  <Words>3608</Words>
  <Application>Microsoft Office PowerPoint</Application>
  <PresentationFormat>Presentación en pantalla (16:9)</PresentationFormat>
  <Paragraphs>617</Paragraphs>
  <Slides>67</Slides>
  <Notes>6</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67</vt:i4>
      </vt:variant>
    </vt:vector>
  </HeadingPairs>
  <TitlesOfParts>
    <vt:vector size="78" baseType="lpstr">
      <vt:lpstr>ＭＳ Ｐゴシック</vt:lpstr>
      <vt:lpstr>Arial</vt:lpstr>
      <vt:lpstr>Calibri</vt:lpstr>
      <vt:lpstr>Cambria Math</vt:lpstr>
      <vt:lpstr>Courier New</vt:lpstr>
      <vt:lpstr>Lucida Grande</vt:lpstr>
      <vt:lpstr>Symbol</vt:lpstr>
      <vt:lpstr>Times New Roman</vt:lpstr>
      <vt:lpstr>Wingdings</vt:lpstr>
      <vt:lpstr>Megger ppt template V5.1 Aug16</vt:lpstr>
      <vt:lpstr>EcuaciÛn</vt:lpstr>
      <vt:lpstr> Entrenamiento de uso TRAX   Pruebas en Transformadores   Parte 1 Introducción - Ensayos de transformadores en fábrica  Diagnóstico de transformadores - Pruebas básicas  PARTILUZ - Uruguay   25 de Julio de 2019     </vt:lpstr>
      <vt:lpstr>Contenido</vt:lpstr>
      <vt:lpstr>Introducción</vt:lpstr>
      <vt:lpstr>Contenido</vt:lpstr>
      <vt:lpstr>Introducción</vt:lpstr>
      <vt:lpstr>Contenido</vt:lpstr>
      <vt:lpstr>Diagnóstico de transformadores</vt:lpstr>
      <vt:lpstr>Diagnóstico de transformadores</vt:lpstr>
      <vt:lpstr>Diagnóstico de transformadores</vt:lpstr>
      <vt:lpstr>Diagnóstico de transformadores</vt:lpstr>
      <vt:lpstr>Diagnóstico de transformadores</vt:lpstr>
      <vt:lpstr>Diagnóstico de transformadores</vt:lpstr>
      <vt:lpstr>Contenido</vt:lpstr>
      <vt:lpstr> Relación de transformación y polaridad</vt:lpstr>
      <vt:lpstr> Relación de transformación y polaridad</vt:lpstr>
      <vt:lpstr> Relación de transformación y polaridad</vt:lpstr>
      <vt:lpstr>Relación de transformación y polaridad</vt:lpstr>
      <vt:lpstr>Relación de transformación y polaridad</vt:lpstr>
      <vt:lpstr>Relación de transformación y polaridad</vt:lpstr>
      <vt:lpstr>Relación de transformación y polaridad</vt:lpstr>
      <vt:lpstr>Relación de transformación y polaridad</vt:lpstr>
      <vt:lpstr>Relación de transformación y polaridad</vt:lpstr>
      <vt:lpstr> Resistencia de devanados</vt:lpstr>
      <vt:lpstr>Resistencia de devanados</vt:lpstr>
      <vt:lpstr>Resistencia de devanados</vt:lpstr>
      <vt:lpstr>Resistencia de devanados</vt:lpstr>
      <vt:lpstr>Resistencia de devanados</vt:lpstr>
      <vt:lpstr>Resistencia de devanados</vt:lpstr>
      <vt:lpstr>Resistencia de devanados</vt:lpstr>
      <vt:lpstr>Resistencia de devanados</vt:lpstr>
      <vt:lpstr>Resistencia de devanados</vt:lpstr>
      <vt:lpstr>Resistencia de devanados</vt:lpstr>
      <vt:lpstr>Resistencia de devanados</vt:lpstr>
      <vt:lpstr>Resistencia de devanados</vt:lpstr>
      <vt:lpstr> Corriente de excitación</vt:lpstr>
      <vt:lpstr>Corriente de excitación</vt:lpstr>
      <vt:lpstr>Corriente de excitación</vt:lpstr>
      <vt:lpstr>Corriente de excitación</vt:lpstr>
      <vt:lpstr>Corriente de excitación</vt:lpstr>
      <vt:lpstr>Corriente de excitación</vt:lpstr>
      <vt:lpstr>Reactancia de dispersión</vt:lpstr>
      <vt:lpstr>Reactancia de dispersión</vt:lpstr>
      <vt:lpstr>Reactancia de dispersión</vt:lpstr>
      <vt:lpstr>Reactancia de dispersión</vt:lpstr>
      <vt:lpstr>Reactancia de dispersión</vt:lpstr>
      <vt:lpstr>Reactancia de dispersión</vt:lpstr>
      <vt:lpstr>Reactancia de dispersión</vt:lpstr>
      <vt:lpstr>Reactancia de dispersión</vt:lpstr>
      <vt:lpstr>Reactancia de dispersión</vt:lpstr>
      <vt:lpstr>Reactancia de dispersión</vt:lpstr>
      <vt:lpstr>Pruebas Eléctricas Básicas</vt:lpstr>
      <vt:lpstr>Resistencia de aislamiento</vt:lpstr>
      <vt:lpstr>Resistencia de aislamiento</vt:lpstr>
      <vt:lpstr>Resistencia de aislamiento</vt:lpstr>
      <vt:lpstr>Resistencia de aislamiento</vt:lpstr>
      <vt:lpstr>Resistencia de aislamiento</vt:lpstr>
      <vt:lpstr>Resistencia de aislamiento</vt:lpstr>
      <vt:lpstr>Resistencia de aislamiento</vt:lpstr>
      <vt:lpstr>Resistencia de aislamiento</vt:lpstr>
      <vt:lpstr>Pruebas Eléctricas Básicas</vt:lpstr>
      <vt:lpstr>Resistencia de aislamiento del núcleo</vt:lpstr>
      <vt:lpstr>Resistencia de aislamiento del núcleo</vt:lpstr>
      <vt:lpstr>Resistencia de aislamiento del núcleo</vt:lpstr>
      <vt:lpstr>Resistencia de aislamiento del núcleo</vt:lpstr>
      <vt:lpstr>Resistencia de aislamiento del núcleo</vt:lpstr>
      <vt:lpstr>Resistencia de aislamiento del núcleo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Raúl E. Alvarez</dc:creator>
  <cp:lastModifiedBy>LENOVO</cp:lastModifiedBy>
  <cp:revision>641</cp:revision>
  <cp:lastPrinted>2012-11-28T10:31:53Z</cp:lastPrinted>
  <dcterms:created xsi:type="dcterms:W3CDTF">2016-10-12T00:22:07Z</dcterms:created>
  <dcterms:modified xsi:type="dcterms:W3CDTF">2019-07-24T16:13:12Z</dcterms:modified>
</cp:coreProperties>
</file>